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3004800" cy="9753600"/>
  <p:notesSz cx="6858000" cy="9144000"/>
  <p:defaultTextStyle>
    <a:lvl1pPr algn="ctr" defTabSz="584200">
      <a:defRPr sz="3000">
        <a:latin typeface="+mn-lt"/>
        <a:ea typeface="+mn-ea"/>
        <a:cs typeface="+mn-cs"/>
        <a:sym typeface="Helvetica Light"/>
      </a:defRPr>
    </a:lvl1pPr>
    <a:lvl2pPr indent="228600" algn="ctr" defTabSz="584200">
      <a:defRPr sz="3000">
        <a:latin typeface="+mn-lt"/>
        <a:ea typeface="+mn-ea"/>
        <a:cs typeface="+mn-cs"/>
        <a:sym typeface="Helvetica Light"/>
      </a:defRPr>
    </a:lvl2pPr>
    <a:lvl3pPr indent="457200" algn="ctr" defTabSz="584200">
      <a:defRPr sz="3000">
        <a:latin typeface="+mn-lt"/>
        <a:ea typeface="+mn-ea"/>
        <a:cs typeface="+mn-cs"/>
        <a:sym typeface="Helvetica Light"/>
      </a:defRPr>
    </a:lvl3pPr>
    <a:lvl4pPr indent="685800" algn="ctr" defTabSz="584200">
      <a:defRPr sz="3000">
        <a:latin typeface="+mn-lt"/>
        <a:ea typeface="+mn-ea"/>
        <a:cs typeface="+mn-cs"/>
        <a:sym typeface="Helvetica Light"/>
      </a:defRPr>
    </a:lvl4pPr>
    <a:lvl5pPr indent="914400" algn="ctr" defTabSz="584200">
      <a:defRPr sz="3000">
        <a:latin typeface="+mn-lt"/>
        <a:ea typeface="+mn-ea"/>
        <a:cs typeface="+mn-cs"/>
        <a:sym typeface="Helvetica Light"/>
      </a:defRPr>
    </a:lvl5pPr>
    <a:lvl6pPr indent="1143000" algn="ctr" defTabSz="584200">
      <a:defRPr sz="3000">
        <a:latin typeface="+mn-lt"/>
        <a:ea typeface="+mn-ea"/>
        <a:cs typeface="+mn-cs"/>
        <a:sym typeface="Helvetica Light"/>
      </a:defRPr>
    </a:lvl6pPr>
    <a:lvl7pPr indent="1371600" algn="ctr" defTabSz="584200">
      <a:defRPr sz="3000">
        <a:latin typeface="+mn-lt"/>
        <a:ea typeface="+mn-ea"/>
        <a:cs typeface="+mn-cs"/>
        <a:sym typeface="Helvetica Light"/>
      </a:defRPr>
    </a:lvl7pPr>
    <a:lvl8pPr indent="1600200" algn="ctr" defTabSz="584200">
      <a:defRPr sz="3000">
        <a:latin typeface="+mn-lt"/>
        <a:ea typeface="+mn-ea"/>
        <a:cs typeface="+mn-cs"/>
        <a:sym typeface="Helvetica Light"/>
      </a:defRPr>
    </a:lvl8pPr>
    <a:lvl9pPr indent="1828800" algn="ctr" defTabSz="584200">
      <a:defRPr sz="3000">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 name="Shape 46"/>
          <p:cNvSpPr/>
          <p:nvPr>
            <p:ph type="sldImg"/>
          </p:nvPr>
        </p:nvSpPr>
        <p:spPr>
          <a:prstGeom prst="rect">
            <a:avLst/>
          </a:prstGeom>
        </p:spPr>
        <p:txBody>
          <a:bodyPr/>
          <a:lstStyle/>
          <a:p>
            <a:pPr lvl="0"/>
          </a:p>
        </p:txBody>
      </p:sp>
      <p:sp>
        <p:nvSpPr>
          <p:cNvPr id="47" name="Shape 47"/>
          <p:cNvSpPr/>
          <p:nvPr>
            <p:ph type="body" sz="quarter" idx="1"/>
          </p:nvPr>
        </p:nvSpPr>
        <p:spPr>
          <a:prstGeom prst="rect">
            <a:avLst/>
          </a:prstGeom>
        </p:spPr>
        <p:txBody>
          <a:bodyPr/>
          <a:lstStyle/>
          <a:p>
            <a:pPr lvl="0">
              <a:defRPr sz="1800"/>
            </a:pPr>
            <a:r>
              <a:t>There is a growing evidence of a need for collaboration over autonomy; junior, or younger faculty today prefer opportunities to collaborate with senior faculty</a:t>
            </a:r>
          </a:p>
          <a:p>
            <a:pPr lvl="0">
              <a:defRPr sz="1800"/>
            </a:pPr>
          </a:p>
          <a:p>
            <a:pPr lvl="0">
              <a:defRPr sz="1800"/>
            </a:pPr>
            <a:r>
              <a:t>Despite the current movement towards collaboration, there also exists work supporting fact that faculty do indeed still desire autonomy, for satisfaction and empowerment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 name="Shape 69"/>
          <p:cNvSpPr/>
          <p:nvPr>
            <p:ph type="sldImg"/>
          </p:nvPr>
        </p:nvSpPr>
        <p:spPr>
          <a:prstGeom prst="rect">
            <a:avLst/>
          </a:prstGeom>
        </p:spPr>
        <p:txBody>
          <a:bodyPr/>
          <a:lstStyle/>
          <a:p>
            <a:pPr lvl="0"/>
          </a:p>
        </p:txBody>
      </p:sp>
      <p:sp>
        <p:nvSpPr>
          <p:cNvPr id="70" name="Shape 70"/>
          <p:cNvSpPr/>
          <p:nvPr>
            <p:ph type="body" sz="quarter" idx="1"/>
          </p:nvPr>
        </p:nvSpPr>
        <p:spPr>
          <a:prstGeom prst="rect">
            <a:avLst/>
          </a:prstGeom>
        </p:spPr>
        <p:txBody>
          <a:bodyPr/>
          <a:lstStyle/>
          <a:p>
            <a:pPr lvl="0">
              <a:defRPr sz="1800"/>
            </a:pPr>
            <a:r>
              <a:rPr sz="2200"/>
              <a:t>Very nature of action research: intimate, open-ended, and often serendipitous.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 name="Shape 74"/>
          <p:cNvSpPr/>
          <p:nvPr>
            <p:ph type="sldImg"/>
          </p:nvPr>
        </p:nvSpPr>
        <p:spPr>
          <a:prstGeom prst="rect">
            <a:avLst/>
          </a:prstGeom>
        </p:spPr>
        <p:txBody>
          <a:bodyPr/>
          <a:lstStyle/>
          <a:p>
            <a:pPr lvl="0"/>
          </a:p>
        </p:txBody>
      </p:sp>
      <p:sp>
        <p:nvSpPr>
          <p:cNvPr id="75" name="Shape 75"/>
          <p:cNvSpPr/>
          <p:nvPr>
            <p:ph type="body" sz="quarter" idx="1"/>
          </p:nvPr>
        </p:nvSpPr>
        <p:spPr>
          <a:prstGeom prst="rect">
            <a:avLst/>
          </a:prstGeom>
        </p:spPr>
        <p:txBody>
          <a:bodyPr/>
          <a:lstStyle/>
          <a:p>
            <a:pPr lvl="0">
              <a:defRPr sz="1800"/>
            </a:pPr>
            <a:r>
              <a:rPr sz="2200"/>
              <a:t>Guba’s 4 criteria: (1) established credibility by being members of the community, (2) conducting member checks, (3) providing rich description of context, and (4) using a teaching diary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 name="Shape 82"/>
          <p:cNvSpPr/>
          <p:nvPr>
            <p:ph type="sldImg"/>
          </p:nvPr>
        </p:nvSpPr>
        <p:spPr>
          <a:prstGeom prst="rect">
            <a:avLst/>
          </a:prstGeom>
        </p:spPr>
        <p:txBody>
          <a:bodyPr/>
          <a:lstStyle/>
          <a:p>
            <a:pPr lvl="0"/>
          </a:p>
        </p:txBody>
      </p:sp>
      <p:sp>
        <p:nvSpPr>
          <p:cNvPr id="83" name="Shape 83"/>
          <p:cNvSpPr/>
          <p:nvPr>
            <p:ph type="body" sz="quarter" idx="1"/>
          </p:nvPr>
        </p:nvSpPr>
        <p:spPr>
          <a:prstGeom prst="rect">
            <a:avLst/>
          </a:prstGeom>
        </p:spPr>
        <p:txBody>
          <a:bodyPr/>
          <a:lstStyle/>
          <a:p>
            <a:pPr lvl="0">
              <a:defRPr sz="1800"/>
            </a:pPr>
            <a:r>
              <a:rPr sz="2200"/>
              <a:t>Expectations: Impact on faculty would be mostly positive, although challenging at times; </a:t>
            </a:r>
            <a:endParaRPr sz="2200"/>
          </a:p>
          <a:p>
            <a:pPr lvl="0">
              <a:defRPr sz="1800"/>
            </a:pPr>
            <a:r>
              <a:rPr sz="2200"/>
              <a:t>Considered student input to be an important factor in the understanding and experience of team-teaching; </a:t>
            </a:r>
            <a:endParaRPr sz="2200"/>
          </a:p>
          <a:p>
            <a:pPr lvl="0">
              <a:defRPr sz="1800"/>
            </a:pPr>
            <a:r>
              <a:rPr sz="2200"/>
              <a:t>Also expected students to react positively, especially to notion of having different perspectives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 name="Shape 87"/>
          <p:cNvSpPr/>
          <p:nvPr>
            <p:ph type="sldImg"/>
          </p:nvPr>
        </p:nvSpPr>
        <p:spPr>
          <a:prstGeom prst="rect">
            <a:avLst/>
          </a:prstGeom>
        </p:spPr>
        <p:txBody>
          <a:bodyPr/>
          <a:lstStyle/>
          <a:p>
            <a:pPr lvl="0"/>
          </a:p>
        </p:txBody>
      </p:sp>
      <p:sp>
        <p:nvSpPr>
          <p:cNvPr id="88" name="Shape 88"/>
          <p:cNvSpPr/>
          <p:nvPr>
            <p:ph type="body" sz="quarter" idx="1"/>
          </p:nvPr>
        </p:nvSpPr>
        <p:spPr>
          <a:prstGeom prst="rect">
            <a:avLst/>
          </a:prstGeom>
        </p:spPr>
        <p:txBody>
          <a:bodyPr/>
          <a:lstStyle/>
          <a:p>
            <a:pPr lvl="0">
              <a:defRPr sz="1800"/>
            </a:pPr>
            <a:r>
              <a:rPr sz="2200"/>
              <a:t>Michelle saw a loss of confidence and increased anxiety, mostly connected to being corrected</a:t>
            </a:r>
            <a:endParaRPr sz="2200"/>
          </a:p>
          <a:p>
            <a:pPr lvl="0">
              <a:defRPr sz="1800"/>
            </a:pPr>
            <a:br>
              <a:rPr sz="2200"/>
            </a:br>
            <a:r>
              <a:rPr sz="2200"/>
              <a:t>Alice’s anxiety came from their relationship, and also “vibes” that students preferred Michelle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5" name="Shape 95"/>
          <p:cNvSpPr/>
          <p:nvPr>
            <p:ph type="sldImg"/>
          </p:nvPr>
        </p:nvSpPr>
        <p:spPr>
          <a:prstGeom prst="rect">
            <a:avLst/>
          </a:prstGeom>
        </p:spPr>
        <p:txBody>
          <a:bodyPr/>
          <a:lstStyle/>
          <a:p>
            <a:pPr lvl="0"/>
          </a:p>
        </p:txBody>
      </p:sp>
      <p:sp>
        <p:nvSpPr>
          <p:cNvPr id="96" name="Shape 96"/>
          <p:cNvSpPr/>
          <p:nvPr>
            <p:ph type="body" sz="quarter" idx="1"/>
          </p:nvPr>
        </p:nvSpPr>
        <p:spPr>
          <a:prstGeom prst="rect">
            <a:avLst/>
          </a:prstGeom>
        </p:spPr>
        <p:txBody>
          <a:bodyPr/>
          <a:lstStyle/>
          <a:p>
            <a:pPr lvl="0">
              <a:defRPr sz="1800"/>
            </a:pPr>
            <a:r>
              <a:rPr sz="1600"/>
              <a:t>Common praises: energy, encouragement, enthusiasm of teachers; variety of styles; class met every day (not specific to team teaching)</a:t>
            </a:r>
            <a:endParaRPr sz="1600"/>
          </a:p>
          <a:p>
            <a:pPr lvl="0">
              <a:defRPr sz="1800"/>
            </a:pPr>
            <a:r>
              <a:rPr sz="1600"/>
              <a:t>Common complaints: rushed/hectic feel, confusion among expectations/directions, distraction with two instructors; presence of “false beginners” (not specific to team-teaching)</a:t>
            </a:r>
            <a:endParaRPr sz="1600"/>
          </a:p>
          <a:p>
            <a:pPr lvl="0">
              <a:defRPr sz="1800"/>
            </a:pPr>
            <a:endParaRPr sz="1600"/>
          </a:p>
          <a:p>
            <a:pPr lvl="0">
              <a:defRPr sz="1800"/>
            </a:pPr>
            <a:r>
              <a:rPr sz="1600"/>
              <a:t>Students mentioned Alice had more proficiency, but Michelle was the “good communicator, fair, fun, even great” teacher. Alice was “impatient, easily frustrated, intimidating, pushy, fast, hard, made some students feel dumb, and was less clear”. Also, 3 students (18%) said Michelle gave in to Alice’s domination</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270000" y="1638300"/>
            <a:ext cx="10464800" cy="3302000"/>
          </a:xfrm>
          <a:prstGeom prst="rect">
            <a:avLst/>
          </a:prstGeom>
        </p:spPr>
        <p:txBody>
          <a:bodyPr anchor="b"/>
          <a:lstStyle/>
          <a:p>
            <a:pPr lvl="0">
              <a:defRPr sz="1800"/>
            </a:pPr>
            <a:r>
              <a:rPr sz="8000"/>
              <a:t>Title Text</a:t>
            </a:r>
          </a:p>
        </p:txBody>
      </p:sp>
      <p:sp>
        <p:nvSpPr>
          <p:cNvPr id="6" name="Shape 6"/>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1270000" y="6718300"/>
            <a:ext cx="10464800" cy="1422400"/>
          </a:xfrm>
          <a:prstGeom prst="rect">
            <a:avLst/>
          </a:prstGeom>
        </p:spPr>
        <p:txBody>
          <a:bodyPr anchor="b"/>
          <a:lstStyle/>
          <a:p>
            <a:pPr lvl="0">
              <a:defRPr sz="1800"/>
            </a:pPr>
            <a:r>
              <a:rPr sz="8000"/>
              <a:t>Title Text</a:t>
            </a:r>
          </a:p>
        </p:txBody>
      </p:sp>
      <p:sp>
        <p:nvSpPr>
          <p:cNvPr id="9" name="Shape 9"/>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270000" y="3225800"/>
            <a:ext cx="10464800" cy="3302000"/>
          </a:xfrm>
          <a:prstGeom prst="rect">
            <a:avLst/>
          </a:prstGeom>
        </p:spPr>
        <p:txBody>
          <a:bodyPr/>
          <a:lstStyle/>
          <a:p>
            <a:pPr lvl="0">
              <a:defRPr sz="1800"/>
            </a:pPr>
            <a:r>
              <a:rPr sz="8000"/>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952500" y="635000"/>
            <a:ext cx="5334000" cy="3987800"/>
          </a:xfrm>
          <a:prstGeom prst="rect">
            <a:avLst/>
          </a:prstGeom>
        </p:spPr>
        <p:txBody>
          <a:bodyPr anchor="b"/>
          <a:lstStyle>
            <a:lvl1pPr>
              <a:defRPr sz="6000"/>
            </a:lvl1pPr>
          </a:lstStyle>
          <a:p>
            <a:pPr lvl="0">
              <a:defRPr sz="1800"/>
            </a:pPr>
            <a:r>
              <a:rPr sz="6000"/>
              <a:t>Title Text</a:t>
            </a:r>
          </a:p>
        </p:txBody>
      </p:sp>
      <p:sp>
        <p:nvSpPr>
          <p:cNvPr id="14" name="Shape 14"/>
          <p:cNvSpPr/>
          <p:nvPr>
            <p:ph type="body"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pPr>
            <a:r>
              <a:rPr sz="8000"/>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pPr>
            <a:r>
              <a:rPr sz="8000"/>
              <a:t>Title Text</a:t>
            </a:r>
          </a:p>
        </p:txBody>
      </p:sp>
      <p:sp>
        <p:nvSpPr>
          <p:cNvPr id="19" name="Shape 19"/>
          <p:cNvSpPr/>
          <p:nvPr>
            <p:ph type="body" idx="1"/>
          </p:nvPr>
        </p:nvSpPr>
        <p:spPr>
          <a:prstGeom prst="rect">
            <a:avLst/>
          </a:prstGeom>
        </p:spPr>
        <p:txBody>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pPr>
            <a:r>
              <a:rPr sz="8000"/>
              <a:t>Title Text</a:t>
            </a:r>
          </a:p>
        </p:txBody>
      </p:sp>
      <p:sp>
        <p:nvSpPr>
          <p:cNvPr id="22" name="Shape 22"/>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Body Level One</a:t>
            </a:r>
            <a:endParaRPr sz="2800"/>
          </a:p>
          <a:p>
            <a:pPr lvl="1">
              <a:defRPr sz="1800"/>
            </a:pPr>
            <a:r>
              <a:rPr sz="2800"/>
              <a:t>Body Level Two</a:t>
            </a:r>
            <a:endParaRPr sz="2800"/>
          </a:p>
          <a:p>
            <a:pPr lvl="2">
              <a:defRPr sz="1800"/>
            </a:pPr>
            <a:r>
              <a:rPr sz="2800"/>
              <a:t>Body Level Three</a:t>
            </a:r>
            <a:endParaRPr sz="2800"/>
          </a:p>
          <a:p>
            <a:pPr lvl="3">
              <a:defRPr sz="1800"/>
            </a:pPr>
            <a:r>
              <a:rPr sz="2800"/>
              <a:t>Body Level Four</a:t>
            </a:r>
            <a:endParaRPr sz="2800"/>
          </a:p>
          <a:p>
            <a:pPr lvl="4">
              <a:defRPr sz="1800"/>
            </a:pPr>
            <a:r>
              <a:rPr sz="2800"/>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952500" y="1270000"/>
            <a:ext cx="11099800" cy="7213600"/>
          </a:xfrm>
          <a:prstGeom prst="rect">
            <a:avLst/>
          </a:prstGeom>
        </p:spPr>
        <p:txBody>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8000"/>
              <a:t>Title Text</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advClick="1"/>
  <p:txStyles>
    <p:titleStyle>
      <a:lvl1pPr algn="ctr" defTabSz="584200">
        <a:defRPr sz="8000">
          <a:latin typeface="+mn-lt"/>
          <a:ea typeface="+mn-ea"/>
          <a:cs typeface="+mn-cs"/>
          <a:sym typeface="Helvetica Light"/>
        </a:defRPr>
      </a:lvl1pPr>
      <a:lvl2pPr indent="228600" algn="ctr" defTabSz="584200">
        <a:defRPr sz="8000">
          <a:latin typeface="+mn-lt"/>
          <a:ea typeface="+mn-ea"/>
          <a:cs typeface="+mn-cs"/>
          <a:sym typeface="Helvetica Light"/>
        </a:defRPr>
      </a:lvl2pPr>
      <a:lvl3pPr indent="457200" algn="ctr" defTabSz="584200">
        <a:defRPr sz="8000">
          <a:latin typeface="+mn-lt"/>
          <a:ea typeface="+mn-ea"/>
          <a:cs typeface="+mn-cs"/>
          <a:sym typeface="Helvetica Light"/>
        </a:defRPr>
      </a:lvl3pPr>
      <a:lvl4pPr indent="685800" algn="ctr" defTabSz="584200">
        <a:defRPr sz="8000">
          <a:latin typeface="+mn-lt"/>
          <a:ea typeface="+mn-ea"/>
          <a:cs typeface="+mn-cs"/>
          <a:sym typeface="Helvetica Light"/>
        </a:defRPr>
      </a:lvl4pPr>
      <a:lvl5pPr indent="914400" algn="ctr" defTabSz="584200">
        <a:defRPr sz="8000">
          <a:latin typeface="+mn-lt"/>
          <a:ea typeface="+mn-ea"/>
          <a:cs typeface="+mn-cs"/>
          <a:sym typeface="Helvetica Light"/>
        </a:defRPr>
      </a:lvl5pPr>
      <a:lvl6pPr indent="1143000" algn="ctr" defTabSz="584200">
        <a:defRPr sz="8000">
          <a:latin typeface="+mn-lt"/>
          <a:ea typeface="+mn-ea"/>
          <a:cs typeface="+mn-cs"/>
          <a:sym typeface="Helvetica Light"/>
        </a:defRPr>
      </a:lvl6pPr>
      <a:lvl7pPr indent="1371600" algn="ctr" defTabSz="584200">
        <a:defRPr sz="8000">
          <a:latin typeface="+mn-lt"/>
          <a:ea typeface="+mn-ea"/>
          <a:cs typeface="+mn-cs"/>
          <a:sym typeface="Helvetica Light"/>
        </a:defRPr>
      </a:lvl7pPr>
      <a:lvl8pPr indent="1600200" algn="ctr" defTabSz="584200">
        <a:defRPr sz="8000">
          <a:latin typeface="+mn-lt"/>
          <a:ea typeface="+mn-ea"/>
          <a:cs typeface="+mn-cs"/>
          <a:sym typeface="Helvetica Light"/>
        </a:defRPr>
      </a:lvl8pPr>
      <a:lvl9pPr indent="1828800" algn="ctr" defTabSz="584200">
        <a:defRPr sz="8000">
          <a:latin typeface="+mn-lt"/>
          <a:ea typeface="+mn-ea"/>
          <a:cs typeface="+mn-cs"/>
          <a:sym typeface="Helvetica Light"/>
        </a:defRPr>
      </a:lvl9pPr>
    </p:titleStyle>
    <p:bodyStyle>
      <a:lvl1pPr marL="444500" indent="-444500" defTabSz="584200">
        <a:spcBef>
          <a:spcPts val="3000"/>
        </a:spcBef>
        <a:buSzPct val="75000"/>
        <a:buChar char="•"/>
        <a:defRPr sz="3600">
          <a:latin typeface="+mn-lt"/>
          <a:ea typeface="+mn-ea"/>
          <a:cs typeface="+mn-cs"/>
          <a:sym typeface="Helvetica Light"/>
        </a:defRPr>
      </a:lvl1pPr>
      <a:lvl2pPr marL="889000" indent="-444500" defTabSz="584200">
        <a:spcBef>
          <a:spcPts val="3000"/>
        </a:spcBef>
        <a:buSzPct val="75000"/>
        <a:buChar char="•"/>
        <a:defRPr sz="3600">
          <a:latin typeface="+mn-lt"/>
          <a:ea typeface="+mn-ea"/>
          <a:cs typeface="+mn-cs"/>
          <a:sym typeface="Helvetica Light"/>
        </a:defRPr>
      </a:lvl2pPr>
      <a:lvl3pPr marL="1333500" indent="-444500" defTabSz="584200">
        <a:spcBef>
          <a:spcPts val="3000"/>
        </a:spcBef>
        <a:buSzPct val="75000"/>
        <a:buChar char="•"/>
        <a:defRPr sz="3600">
          <a:latin typeface="+mn-lt"/>
          <a:ea typeface="+mn-ea"/>
          <a:cs typeface="+mn-cs"/>
          <a:sym typeface="Helvetica Light"/>
        </a:defRPr>
      </a:lvl3pPr>
      <a:lvl4pPr marL="1778000" indent="-444500" defTabSz="584200">
        <a:spcBef>
          <a:spcPts val="3000"/>
        </a:spcBef>
        <a:buSzPct val="75000"/>
        <a:buChar char="•"/>
        <a:defRPr sz="3600">
          <a:latin typeface="+mn-lt"/>
          <a:ea typeface="+mn-ea"/>
          <a:cs typeface="+mn-cs"/>
          <a:sym typeface="Helvetica Light"/>
        </a:defRPr>
      </a:lvl4pPr>
      <a:lvl5pPr marL="2222500" indent="-444500" defTabSz="584200">
        <a:spcBef>
          <a:spcPts val="3000"/>
        </a:spcBef>
        <a:buSzPct val="75000"/>
        <a:buChar char="•"/>
        <a:defRPr sz="3600">
          <a:latin typeface="+mn-lt"/>
          <a:ea typeface="+mn-ea"/>
          <a:cs typeface="+mn-cs"/>
          <a:sym typeface="Helvetica Light"/>
        </a:defRPr>
      </a:lvl5pPr>
      <a:lvl6pPr marL="2667000" indent="-444500" defTabSz="584200">
        <a:spcBef>
          <a:spcPts val="3000"/>
        </a:spcBef>
        <a:buSzPct val="75000"/>
        <a:buChar char="•"/>
        <a:defRPr sz="3600">
          <a:latin typeface="+mn-lt"/>
          <a:ea typeface="+mn-ea"/>
          <a:cs typeface="+mn-cs"/>
          <a:sym typeface="Helvetica Light"/>
        </a:defRPr>
      </a:lvl6pPr>
      <a:lvl7pPr marL="3111500" indent="-444500" defTabSz="584200">
        <a:spcBef>
          <a:spcPts val="3000"/>
        </a:spcBef>
        <a:buSzPct val="75000"/>
        <a:buChar char="•"/>
        <a:defRPr sz="3600">
          <a:latin typeface="+mn-lt"/>
          <a:ea typeface="+mn-ea"/>
          <a:cs typeface="+mn-cs"/>
          <a:sym typeface="Helvetica Light"/>
        </a:defRPr>
      </a:lvl7pPr>
      <a:lvl8pPr marL="3556000" indent="-444500" defTabSz="584200">
        <a:spcBef>
          <a:spcPts val="3000"/>
        </a:spcBef>
        <a:buSzPct val="75000"/>
        <a:buChar char="•"/>
        <a:defRPr sz="3600">
          <a:latin typeface="+mn-lt"/>
          <a:ea typeface="+mn-ea"/>
          <a:cs typeface="+mn-cs"/>
          <a:sym typeface="Helvetica Light"/>
        </a:defRPr>
      </a:lvl8pPr>
      <a:lvl9pPr marL="4000500" indent="-444500" defTabSz="584200">
        <a:spcBef>
          <a:spcPts val="3000"/>
        </a:spcBef>
        <a:buSzPct val="75000"/>
        <a:buChar char="•"/>
        <a:defRPr sz="36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7.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prstGeom prst="rect">
            <a:avLst/>
          </a:prstGeom>
        </p:spPr>
        <p:txBody>
          <a:bodyPr/>
          <a:lstStyle>
            <a:lvl1pPr>
              <a:defRPr b="1">
                <a:latin typeface="Helvetica"/>
                <a:ea typeface="Helvetica"/>
                <a:cs typeface="Helvetica"/>
                <a:sym typeface="Helvetica"/>
              </a:defRPr>
            </a:lvl1pPr>
          </a:lstStyle>
          <a:p>
            <a:pPr lvl="0">
              <a:defRPr b="0" sz="1800"/>
            </a:pPr>
            <a:r>
              <a:rPr b="1" sz="8000"/>
              <a:t>Team Teaching:</a:t>
            </a:r>
          </a:p>
        </p:txBody>
      </p:sp>
      <p:sp>
        <p:nvSpPr>
          <p:cNvPr id="33" name="Shape 33"/>
          <p:cNvSpPr/>
          <p:nvPr>
            <p:ph type="body" idx="1"/>
          </p:nvPr>
        </p:nvSpPr>
        <p:spPr>
          <a:xfrm>
            <a:off x="1270000" y="5035550"/>
            <a:ext cx="10464800" cy="1130300"/>
          </a:xfrm>
          <a:prstGeom prst="rect">
            <a:avLst/>
          </a:prstGeom>
        </p:spPr>
        <p:txBody>
          <a:bodyPr/>
          <a:lstStyle>
            <a:lvl1pPr>
              <a:defRPr b="1">
                <a:latin typeface="Helvetica"/>
                <a:ea typeface="Helvetica"/>
                <a:cs typeface="Helvetica"/>
                <a:sym typeface="Helvetica"/>
              </a:defRPr>
            </a:lvl1pPr>
          </a:lstStyle>
          <a:p>
            <a:pPr lvl="0">
              <a:defRPr b="0" sz="1800"/>
            </a:pPr>
            <a:r>
              <a:rPr b="1" sz="3200"/>
              <a:t>Are Two Better Than One?</a:t>
            </a:r>
          </a:p>
        </p:txBody>
      </p:sp>
      <p:pic>
        <p:nvPicPr>
          <p:cNvPr id="34" name="pasted-image.pdf"/>
          <p:cNvPicPr/>
          <p:nvPr/>
        </p:nvPicPr>
        <p:blipFill>
          <a:blip r:embed="rId2">
            <a:extLst/>
          </a:blip>
          <a:stretch>
            <a:fillRect/>
          </a:stretch>
        </p:blipFill>
        <p:spPr>
          <a:xfrm>
            <a:off x="9434200" y="7454939"/>
            <a:ext cx="1990100" cy="1990102"/>
          </a:xfrm>
          <a:prstGeom prst="rect">
            <a:avLst/>
          </a:prstGeom>
          <a:ln w="12700">
            <a:miter lim="400000"/>
          </a:ln>
        </p:spPr>
      </p:pic>
      <p:sp>
        <p:nvSpPr>
          <p:cNvPr id="35" name="Shape 35"/>
          <p:cNvSpPr/>
          <p:nvPr/>
        </p:nvSpPr>
        <p:spPr>
          <a:xfrm>
            <a:off x="1807159" y="5958544"/>
            <a:ext cx="9390482"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800">
                <a:solidFill>
                  <a:srgbClr val="A6AAA9"/>
                </a:solidFill>
              </a:rPr>
              <a:t>Bettencourt, Michelle L., and Weldon, Alice A.</a:t>
            </a:r>
            <a:endParaRPr sz="2800">
              <a:solidFill>
                <a:srgbClr val="A6AAA9"/>
              </a:solidFill>
            </a:endParaRPr>
          </a:p>
          <a:p>
            <a:pPr lvl="0">
              <a:defRPr sz="1800"/>
            </a:pPr>
            <a:r>
              <a:rPr i="1" sz="2800">
                <a:solidFill>
                  <a:srgbClr val="A6AAA9"/>
                </a:solidFill>
              </a:rPr>
              <a:t>Journal of Excellence in College Teaching, </a:t>
            </a:r>
            <a:r>
              <a:rPr sz="2800">
                <a:solidFill>
                  <a:srgbClr val="A6AAA9"/>
                </a:solidFill>
              </a:rPr>
              <a:t>21(4), 123-150.</a:t>
            </a:r>
          </a:p>
        </p:txBody>
      </p:sp>
      <p:sp>
        <p:nvSpPr>
          <p:cNvPr id="36" name="Shape 36"/>
          <p:cNvSpPr/>
          <p:nvPr/>
        </p:nvSpPr>
        <p:spPr>
          <a:xfrm>
            <a:off x="1436624" y="7941989"/>
            <a:ext cx="4264153"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pPr>
            <a:r>
              <a:rPr sz="3000"/>
              <a:t>Emmanuel Bello-Ogunu</a:t>
            </a:r>
            <a:endParaRPr sz="3000"/>
          </a:p>
          <a:p>
            <a:pPr lvl="0" algn="l">
              <a:defRPr sz="1800"/>
            </a:pPr>
            <a:r>
              <a:rPr sz="3000"/>
              <a:t>28 January 2014</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 name="Shape 67"/>
          <p:cNvSpPr/>
          <p:nvPr>
            <p:ph type="title"/>
          </p:nvPr>
        </p:nvSpPr>
        <p:spPr>
          <a:prstGeom prst="rect">
            <a:avLst/>
          </a:prstGeom>
        </p:spPr>
        <p:txBody>
          <a:bodyPr/>
          <a:lstStyle/>
          <a:p>
            <a:pPr lvl="0">
              <a:defRPr sz="1800"/>
            </a:pPr>
            <a:r>
              <a:rPr sz="8000"/>
              <a:t>Study Methodology</a:t>
            </a:r>
          </a:p>
        </p:txBody>
      </p:sp>
      <p:sp>
        <p:nvSpPr>
          <p:cNvPr id="68" name="Shape 68"/>
          <p:cNvSpPr/>
          <p:nvPr>
            <p:ph type="body" idx="1"/>
          </p:nvPr>
        </p:nvSpPr>
        <p:spPr>
          <a:prstGeom prst="rect">
            <a:avLst/>
          </a:prstGeom>
        </p:spPr>
        <p:txBody>
          <a:bodyPr/>
          <a:lstStyle/>
          <a:p>
            <a:pPr lvl="0" marL="315594" indent="-315594" defTabSz="414781">
              <a:spcBef>
                <a:spcPts val="2100"/>
              </a:spcBef>
              <a:defRPr sz="1800"/>
            </a:pPr>
            <a:r>
              <a:rPr sz="2556"/>
              <a:t>Initially met in person to plan overall class, then worked independently on individual activity plans</a:t>
            </a:r>
            <a:endParaRPr sz="2556"/>
          </a:p>
          <a:p>
            <a:pPr lvl="0" marL="315594" indent="-315594" defTabSz="414781">
              <a:spcBef>
                <a:spcPts val="2100"/>
              </a:spcBef>
              <a:defRPr sz="1800"/>
            </a:pPr>
            <a:r>
              <a:rPr sz="2556"/>
              <a:t>Also met to write and grade all assessment tools</a:t>
            </a:r>
            <a:endParaRPr sz="2556"/>
          </a:p>
          <a:p>
            <a:pPr lvl="1" marL="631189" indent="-315594" defTabSz="414781">
              <a:spcBef>
                <a:spcPts val="2100"/>
              </a:spcBef>
              <a:buChar char="—"/>
              <a:defRPr sz="1800"/>
            </a:pPr>
            <a:r>
              <a:rPr sz="2556"/>
              <a:t>Required negotiation of common grading criteria</a:t>
            </a:r>
            <a:endParaRPr sz="2556"/>
          </a:p>
          <a:p>
            <a:pPr lvl="0" marL="315594" indent="-315594" defTabSz="414781">
              <a:spcBef>
                <a:spcPts val="2100"/>
              </a:spcBef>
              <a:defRPr sz="1800"/>
            </a:pPr>
            <a:r>
              <a:rPr sz="2556"/>
              <a:t>After first 3 weeks, constant meetings were not feasible with their schedules; instead rotated planning entire week of lessons, assessments</a:t>
            </a:r>
            <a:endParaRPr sz="2556"/>
          </a:p>
          <a:p>
            <a:pPr lvl="0" marL="315594" indent="-315594" defTabSz="414781">
              <a:spcBef>
                <a:spcPts val="2100"/>
              </a:spcBef>
              <a:defRPr sz="1800"/>
            </a:pPr>
            <a:r>
              <a:rPr sz="2556"/>
              <a:t>“Interactive team teaching”: both present in the classroom</a:t>
            </a:r>
            <a:endParaRPr sz="2556"/>
          </a:p>
          <a:p>
            <a:pPr lvl="0" marL="315594" indent="-315594" defTabSz="414781">
              <a:spcBef>
                <a:spcPts val="2100"/>
              </a:spcBef>
              <a:defRPr sz="1800"/>
            </a:pPr>
            <a:r>
              <a:rPr sz="2556"/>
              <a:t>During term II, additional adjustment spent more time as a divided class, done to give students individual speaking time and input from other instructors</a:t>
            </a:r>
            <a:endParaRPr sz="2556"/>
          </a:p>
          <a:p>
            <a:pPr lvl="0" marL="315594" indent="-315594" defTabSz="414781">
              <a:spcBef>
                <a:spcPts val="2100"/>
              </a:spcBef>
              <a:defRPr sz="1800"/>
            </a:pPr>
            <a:r>
              <a:rPr sz="2556"/>
              <a:t>All adjustments permissible under “action research”</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 name="Shape 72"/>
          <p:cNvSpPr/>
          <p:nvPr>
            <p:ph type="title"/>
          </p:nvPr>
        </p:nvSpPr>
        <p:spPr>
          <a:prstGeom prst="rect">
            <a:avLst/>
          </a:prstGeom>
        </p:spPr>
        <p:txBody>
          <a:bodyPr/>
          <a:lstStyle>
            <a:lvl1pPr defTabSz="531622">
              <a:defRPr sz="7280"/>
            </a:lvl1pPr>
          </a:lstStyle>
          <a:p>
            <a:pPr lvl="0">
              <a:defRPr sz="1800"/>
            </a:pPr>
            <a:r>
              <a:rPr sz="7280"/>
              <a:t>Data Collection &amp; Analysis</a:t>
            </a:r>
          </a:p>
        </p:txBody>
      </p:sp>
      <p:sp>
        <p:nvSpPr>
          <p:cNvPr id="73" name="Shape 73"/>
          <p:cNvSpPr/>
          <p:nvPr>
            <p:ph type="body" idx="1"/>
          </p:nvPr>
        </p:nvSpPr>
        <p:spPr>
          <a:xfrm>
            <a:off x="952500" y="2609850"/>
            <a:ext cx="11099800" cy="6286500"/>
          </a:xfrm>
          <a:prstGeom prst="rect">
            <a:avLst/>
          </a:prstGeom>
        </p:spPr>
        <p:txBody>
          <a:bodyPr/>
          <a:lstStyle/>
          <a:p>
            <a:pPr lvl="0" marL="364489" indent="-364489" defTabSz="479044">
              <a:spcBef>
                <a:spcPts val="2400"/>
              </a:spcBef>
              <a:defRPr sz="1800"/>
            </a:pPr>
            <a:r>
              <a:rPr sz="2952"/>
              <a:t>Collected from multiple sources in order to increase construct validity</a:t>
            </a:r>
            <a:endParaRPr sz="2952"/>
          </a:p>
          <a:p>
            <a:pPr lvl="1" marL="728979" indent="-364489" defTabSz="479044">
              <a:spcBef>
                <a:spcPts val="2400"/>
              </a:spcBef>
              <a:defRPr sz="1800"/>
            </a:pPr>
            <a:r>
              <a:rPr sz="2952"/>
              <a:t>Teaching diaries/research journals — at first free-form, then updated to record thoughts more systematically, consistently</a:t>
            </a:r>
            <a:endParaRPr sz="2952"/>
          </a:p>
          <a:p>
            <a:pPr lvl="1" marL="728979" indent="-364489" defTabSz="479044">
              <a:spcBef>
                <a:spcPts val="2400"/>
              </a:spcBef>
              <a:defRPr sz="1800"/>
            </a:pPr>
            <a:r>
              <a:rPr sz="2952"/>
              <a:t>Summative and formative course evaluations — completed voluntarily and anonymously</a:t>
            </a:r>
            <a:endParaRPr sz="2952"/>
          </a:p>
          <a:p>
            <a:pPr lvl="1" marL="728979" indent="-364489" defTabSz="479044">
              <a:spcBef>
                <a:spcPts val="2400"/>
              </a:spcBef>
              <a:defRPr sz="1800"/>
            </a:pPr>
            <a:r>
              <a:rPr sz="2952"/>
              <a:t>Array of misc. documents — included email, lesson plans, class observation notes, to verify, corroborate, or contradict</a:t>
            </a:r>
            <a:endParaRPr sz="2952"/>
          </a:p>
          <a:p>
            <a:pPr lvl="0" marL="364489" indent="-364489" defTabSz="479044">
              <a:spcBef>
                <a:spcPts val="2400"/>
              </a:spcBef>
              <a:defRPr sz="1800"/>
            </a:pPr>
            <a:r>
              <a:rPr sz="2952"/>
              <a:t>Interpreted the data first independently, then together</a:t>
            </a:r>
            <a:endParaRPr sz="2952"/>
          </a:p>
          <a:p>
            <a:pPr lvl="0" marL="364489" indent="-364489" defTabSz="479044">
              <a:spcBef>
                <a:spcPts val="2400"/>
              </a:spcBef>
              <a:defRPr sz="1800"/>
            </a:pPr>
            <a:r>
              <a:rPr sz="2952"/>
              <a:t>Evaluated on “Guba’s criteria for validity of qualitative research”</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 name="Shape 77"/>
          <p:cNvSpPr/>
          <p:nvPr>
            <p:ph type="title"/>
          </p:nvPr>
        </p:nvSpPr>
        <p:spPr>
          <a:prstGeom prst="rect">
            <a:avLst/>
          </a:prstGeom>
        </p:spPr>
        <p:txBody>
          <a:bodyPr/>
          <a:lstStyle/>
          <a:p>
            <a:pPr lvl="0">
              <a:defRPr sz="1800"/>
            </a:pPr>
            <a:r>
              <a:rPr sz="8000"/>
              <a:t>Results</a:t>
            </a:r>
          </a:p>
        </p:txBody>
      </p:sp>
      <p:sp>
        <p:nvSpPr>
          <p:cNvPr id="78" name="Shape 78"/>
          <p:cNvSpPr/>
          <p:nvPr>
            <p:ph type="body" idx="1"/>
          </p:nvPr>
        </p:nvSpPr>
        <p:spPr>
          <a:prstGeom prst="rect">
            <a:avLst/>
          </a:prstGeom>
        </p:spPr>
        <p:txBody>
          <a:bodyPr/>
          <a:lstStyle/>
          <a:p>
            <a:pPr lvl="0"/>
          </a:p>
        </p:txBody>
      </p:sp>
      <p:grpSp>
        <p:nvGrpSpPr>
          <p:cNvPr id="81" name="Group 81"/>
          <p:cNvGrpSpPr/>
          <p:nvPr/>
        </p:nvGrpSpPr>
        <p:grpSpPr>
          <a:xfrm>
            <a:off x="215900" y="2698750"/>
            <a:ext cx="12573000" cy="6248400"/>
            <a:chOff x="-127000" y="-88900"/>
            <a:chExt cx="12573000" cy="6248400"/>
          </a:xfrm>
        </p:grpSpPr>
        <p:pic>
          <p:nvPicPr>
            <p:cNvPr id="80" name="pasted-image.png"/>
            <p:cNvPicPr/>
            <p:nvPr/>
          </p:nvPicPr>
          <p:blipFill>
            <a:blip r:embed="rId3">
              <a:extLst/>
            </a:blip>
            <a:stretch>
              <a:fillRect/>
            </a:stretch>
          </p:blipFill>
          <p:spPr>
            <a:xfrm>
              <a:off x="0" y="0"/>
              <a:ext cx="12319000" cy="5918200"/>
            </a:xfrm>
            <a:prstGeom prst="rect">
              <a:avLst/>
            </a:prstGeom>
            <a:ln>
              <a:noFill/>
            </a:ln>
            <a:effectLst/>
          </p:spPr>
        </p:pic>
        <p:pic>
          <p:nvPicPr>
            <p:cNvPr id="79" name=""/>
            <p:cNvPicPr/>
            <p:nvPr/>
          </p:nvPicPr>
          <p:blipFill>
            <a:blip r:embed="rId4">
              <a:extLst/>
            </a:blip>
            <a:stretch>
              <a:fillRect/>
            </a:stretch>
          </p:blipFill>
          <p:spPr>
            <a:xfrm>
              <a:off x="-127000" y="-88900"/>
              <a:ext cx="12573000" cy="6248400"/>
            </a:xfrm>
            <a:prstGeom prst="rect">
              <a:avLst/>
            </a:prstGeom>
            <a:effectLst/>
          </p:spPr>
        </p:pic>
      </p:gr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 name="Shape 85"/>
          <p:cNvSpPr/>
          <p:nvPr>
            <p:ph type="title"/>
          </p:nvPr>
        </p:nvSpPr>
        <p:spPr>
          <a:prstGeom prst="rect">
            <a:avLst/>
          </a:prstGeom>
        </p:spPr>
        <p:txBody>
          <a:bodyPr/>
          <a:lstStyle/>
          <a:p>
            <a:pPr lvl="0">
              <a:defRPr sz="1800"/>
            </a:pPr>
            <a:r>
              <a:rPr sz="8000"/>
              <a:t>Teaching Diaries</a:t>
            </a:r>
          </a:p>
        </p:txBody>
      </p:sp>
      <p:sp>
        <p:nvSpPr>
          <p:cNvPr id="86" name="Shape 86"/>
          <p:cNvSpPr/>
          <p:nvPr>
            <p:ph type="body" idx="1"/>
          </p:nvPr>
        </p:nvSpPr>
        <p:spPr>
          <a:prstGeom prst="rect">
            <a:avLst/>
          </a:prstGeom>
        </p:spPr>
        <p:txBody>
          <a:bodyPr/>
          <a:lstStyle/>
          <a:p>
            <a:pPr lvl="0" marL="342264" indent="-342264" defTabSz="449833">
              <a:spcBef>
                <a:spcPts val="2300"/>
              </a:spcBef>
              <a:defRPr sz="1800"/>
            </a:pPr>
            <a:r>
              <a:rPr sz="2772"/>
              <a:t>Patterns of comparing work styles appeared the most (N=24)</a:t>
            </a:r>
            <a:endParaRPr sz="2772"/>
          </a:p>
          <a:p>
            <a:pPr lvl="1" marL="684529" indent="-342264" defTabSz="449833">
              <a:spcBef>
                <a:spcPts val="2300"/>
              </a:spcBef>
              <a:defRPr sz="1800"/>
            </a:pPr>
            <a:r>
              <a:rPr sz="2772"/>
              <a:t>“Polarity of detail vs holistic orientation”</a:t>
            </a:r>
            <a:endParaRPr sz="2772"/>
          </a:p>
          <a:p>
            <a:pPr lvl="0" marL="342264" indent="-342264" defTabSz="449833">
              <a:spcBef>
                <a:spcPts val="2300"/>
              </a:spcBef>
              <a:defRPr sz="1800"/>
            </a:pPr>
            <a:r>
              <a:rPr sz="2772"/>
              <a:t>Correcting each other (N=16)</a:t>
            </a:r>
            <a:endParaRPr sz="2772"/>
          </a:p>
          <a:p>
            <a:pPr lvl="1" marL="684529" indent="-342264" defTabSz="449833">
              <a:spcBef>
                <a:spcPts val="2300"/>
              </a:spcBef>
              <a:defRPr sz="1800"/>
            </a:pPr>
            <a:r>
              <a:rPr sz="2772"/>
              <a:t>Alice did it often, and worried about it; Michelle expressed negative reactions to it</a:t>
            </a:r>
            <a:endParaRPr sz="2772"/>
          </a:p>
          <a:p>
            <a:pPr lvl="1" marL="684529" indent="-342264" defTabSz="449833">
              <a:spcBef>
                <a:spcPts val="2300"/>
              </a:spcBef>
              <a:defRPr sz="1800"/>
            </a:pPr>
            <a:r>
              <a:rPr sz="2772"/>
              <a:t>Impacted confidence levels and relationship</a:t>
            </a:r>
            <a:endParaRPr sz="2772"/>
          </a:p>
          <a:p>
            <a:pPr lvl="0" marL="342264" indent="-342264" defTabSz="449833">
              <a:spcBef>
                <a:spcPts val="2300"/>
              </a:spcBef>
              <a:defRPr sz="1800"/>
            </a:pPr>
            <a:r>
              <a:rPr sz="2772"/>
              <a:t>Comments about perceived supportiveness (N=14)</a:t>
            </a:r>
            <a:endParaRPr sz="2772"/>
          </a:p>
          <a:p>
            <a:pPr lvl="0" marL="342264" indent="-342264" defTabSz="449833">
              <a:spcBef>
                <a:spcPts val="2300"/>
              </a:spcBef>
              <a:defRPr sz="1800"/>
            </a:pPr>
            <a:r>
              <a:rPr sz="2772"/>
              <a:t>Comments about challenges of time management (N=12)</a:t>
            </a:r>
            <a:endParaRPr sz="2772"/>
          </a:p>
          <a:p>
            <a:pPr lvl="1" marL="684529" indent="-342264" defTabSz="449833">
              <a:spcBef>
                <a:spcPts val="2300"/>
              </a:spcBef>
              <a:defRPr sz="1800"/>
            </a:pPr>
            <a:r>
              <a:rPr sz="2772"/>
              <a:t>Consistent inability to keep to time allotments, couldn't be spontaneous</a:t>
            </a: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ph type="title"/>
          </p:nvPr>
        </p:nvSpPr>
        <p:spPr>
          <a:prstGeom prst="rect">
            <a:avLst/>
          </a:prstGeom>
        </p:spPr>
        <p:txBody>
          <a:bodyPr/>
          <a:lstStyle/>
          <a:p>
            <a:pPr lvl="0">
              <a:defRPr sz="1800"/>
            </a:pPr>
            <a:r>
              <a:rPr sz="8000"/>
              <a:t>Teaching Diaries</a:t>
            </a:r>
          </a:p>
        </p:txBody>
      </p:sp>
      <p:sp>
        <p:nvSpPr>
          <p:cNvPr id="91" name="Shape 91"/>
          <p:cNvSpPr/>
          <p:nvPr>
            <p:ph type="body" idx="1"/>
          </p:nvPr>
        </p:nvSpPr>
        <p:spPr>
          <a:prstGeom prst="rect">
            <a:avLst/>
          </a:prstGeom>
        </p:spPr>
        <p:txBody>
          <a:bodyPr/>
          <a:lstStyle/>
          <a:p>
            <a:pPr lvl="0" marL="346709" indent="-346709" defTabSz="455675">
              <a:spcBef>
                <a:spcPts val="2300"/>
              </a:spcBef>
              <a:defRPr sz="1800"/>
            </a:pPr>
            <a:r>
              <a:rPr sz="2807"/>
              <a:t>Competitiveness was recognized by both (N=7)</a:t>
            </a:r>
            <a:endParaRPr sz="2807"/>
          </a:p>
          <a:p>
            <a:pPr lvl="1" marL="693419" indent="-346709" defTabSz="455675">
              <a:spcBef>
                <a:spcPts val="2300"/>
              </a:spcBef>
              <a:defRPr sz="1800"/>
            </a:pPr>
            <a:r>
              <a:rPr sz="2807"/>
              <a:t>Followed by issues of domination or power (N=6)</a:t>
            </a:r>
            <a:endParaRPr sz="2807"/>
          </a:p>
          <a:p>
            <a:pPr lvl="0" marL="346709" indent="-346709" defTabSz="455675">
              <a:spcBef>
                <a:spcPts val="2300"/>
              </a:spcBef>
              <a:defRPr sz="1800"/>
            </a:pPr>
            <a:r>
              <a:rPr sz="2807"/>
              <a:t>Concerns over differences in family life or home life (N=6)</a:t>
            </a:r>
            <a:endParaRPr sz="2807"/>
          </a:p>
          <a:p>
            <a:pPr lvl="1" marL="693419" indent="-346709" defTabSz="455675">
              <a:spcBef>
                <a:spcPts val="2300"/>
              </a:spcBef>
              <a:defRPr sz="1800"/>
            </a:pPr>
            <a:r>
              <a:rPr sz="2807"/>
              <a:t>Alice seldom referred to home life, but referred to frustration of Michelle’s failure to meet agreed-upon deadlines due to outside commitments</a:t>
            </a:r>
            <a:endParaRPr sz="2807"/>
          </a:p>
          <a:p>
            <a:pPr lvl="0" marL="346709" indent="-346709" defTabSz="455675">
              <a:spcBef>
                <a:spcPts val="2300"/>
              </a:spcBef>
              <a:defRPr sz="1800"/>
            </a:pPr>
            <a:r>
              <a:rPr sz="2807"/>
              <a:t>Comments about use of English in class and grade books (N=6)</a:t>
            </a:r>
            <a:endParaRPr sz="2807"/>
          </a:p>
          <a:p>
            <a:pPr lvl="1" marL="693419" indent="-346709" defTabSz="455675">
              <a:spcBef>
                <a:spcPts val="2300"/>
              </a:spcBef>
              <a:defRPr sz="1800"/>
            </a:pPr>
            <a:r>
              <a:rPr sz="2807"/>
              <a:t>Shared grading had potential for confusion and loss of certain grades</a:t>
            </a:r>
            <a:endParaRPr sz="2807"/>
          </a:p>
          <a:p>
            <a:pPr lvl="0" marL="346709" indent="-346709" defTabSz="455675">
              <a:spcBef>
                <a:spcPts val="2300"/>
              </a:spcBef>
              <a:defRPr sz="1800"/>
            </a:pPr>
            <a:r>
              <a:rPr sz="2807"/>
              <a:t>Communication also a commonly mentioned issue (N=10)</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 name="Shape 93"/>
          <p:cNvSpPr/>
          <p:nvPr>
            <p:ph type="title"/>
          </p:nvPr>
        </p:nvSpPr>
        <p:spPr>
          <a:prstGeom prst="rect">
            <a:avLst/>
          </a:prstGeom>
        </p:spPr>
        <p:txBody>
          <a:bodyPr/>
          <a:lstStyle/>
          <a:p>
            <a:pPr lvl="0">
              <a:defRPr sz="1800"/>
            </a:pPr>
            <a:r>
              <a:rPr sz="8000"/>
              <a:t>Course Evaluations</a:t>
            </a:r>
          </a:p>
        </p:txBody>
      </p:sp>
      <p:sp>
        <p:nvSpPr>
          <p:cNvPr id="94" name="Shape 94"/>
          <p:cNvSpPr/>
          <p:nvPr>
            <p:ph type="body" idx="1"/>
          </p:nvPr>
        </p:nvSpPr>
        <p:spPr>
          <a:prstGeom prst="rect">
            <a:avLst/>
          </a:prstGeom>
        </p:spPr>
        <p:txBody>
          <a:bodyPr/>
          <a:lstStyle/>
          <a:p>
            <a:pPr lvl="0" marL="288925" indent="-288925" defTabSz="379729">
              <a:spcBef>
                <a:spcPts val="1900"/>
              </a:spcBef>
              <a:defRPr sz="1800"/>
            </a:pPr>
            <a:r>
              <a:rPr sz="2340"/>
              <a:t>Initial Needs Assessment (22)</a:t>
            </a:r>
            <a:endParaRPr sz="2340"/>
          </a:p>
          <a:p>
            <a:pPr lvl="1" marL="577850" indent="-288925" defTabSz="379729">
              <a:spcBef>
                <a:spcPts val="1900"/>
              </a:spcBef>
              <a:defRPr sz="1800"/>
            </a:pPr>
            <a:r>
              <a:rPr sz="2340"/>
              <a:t>15 expressed positive reaction to taking team teaching course, 6 were neutral, only 1 expressed negative expectation (“competition”)</a:t>
            </a:r>
            <a:endParaRPr sz="2340"/>
          </a:p>
          <a:p>
            <a:pPr lvl="0" marL="288925" indent="-288925" defTabSz="379729">
              <a:spcBef>
                <a:spcPts val="1900"/>
              </a:spcBef>
              <a:defRPr sz="1800"/>
            </a:pPr>
            <a:r>
              <a:rPr sz="2340"/>
              <a:t>Mid-Semester Course Evaluation (11)</a:t>
            </a:r>
            <a:endParaRPr sz="2340"/>
          </a:p>
          <a:p>
            <a:pPr lvl="1" marL="577850" indent="-288925" defTabSz="379729">
              <a:spcBef>
                <a:spcPts val="1900"/>
              </a:spcBef>
              <a:defRPr sz="1800"/>
            </a:pPr>
            <a:r>
              <a:rPr sz="2340"/>
              <a:t>7 implied positive satisfaction</a:t>
            </a:r>
            <a:endParaRPr sz="2340"/>
          </a:p>
          <a:p>
            <a:pPr lvl="0" marL="288925" indent="-288925" defTabSz="379729">
              <a:spcBef>
                <a:spcPts val="1900"/>
              </a:spcBef>
              <a:defRPr sz="1800"/>
            </a:pPr>
            <a:r>
              <a:rPr sz="2340"/>
              <a:t>End-of-Semester Course Evaluation (5)</a:t>
            </a:r>
            <a:endParaRPr sz="2340"/>
          </a:p>
          <a:p>
            <a:pPr lvl="1" marL="577850" indent="-288925" defTabSz="379729">
              <a:spcBef>
                <a:spcPts val="1900"/>
              </a:spcBef>
              <a:defRPr sz="1800"/>
            </a:pPr>
            <a:r>
              <a:rPr sz="2340"/>
              <a:t>4/5 (80%) felt positive, stated; 1/5 (20%) felt negative</a:t>
            </a:r>
            <a:endParaRPr sz="2340"/>
          </a:p>
          <a:p>
            <a:pPr lvl="0" marL="288925" indent="-288925" defTabSz="379729">
              <a:spcBef>
                <a:spcPts val="1900"/>
              </a:spcBef>
              <a:defRPr sz="1800"/>
            </a:pPr>
            <a:r>
              <a:rPr sz="2340"/>
              <a:t>End-of-Semester Course Eval. from University (17)</a:t>
            </a:r>
            <a:endParaRPr sz="2340"/>
          </a:p>
          <a:p>
            <a:pPr lvl="1" marL="577850" indent="-288925" defTabSz="379729">
              <a:spcBef>
                <a:spcPts val="1900"/>
              </a:spcBef>
              <a:defRPr sz="1800"/>
            </a:pPr>
            <a:r>
              <a:rPr sz="2340"/>
              <a:t>4 (24%) students said one instructor only, 2 (12%) said best with two</a:t>
            </a:r>
            <a:endParaRPr sz="2340"/>
          </a:p>
          <a:p>
            <a:pPr lvl="1" marL="577850" indent="-288925" defTabSz="379729">
              <a:spcBef>
                <a:spcPts val="1900"/>
              </a:spcBef>
              <a:defRPr sz="1800"/>
            </a:pPr>
            <a:r>
              <a:rPr sz="2340"/>
              <a:t>4 students felt course was disorganized; 3 cited rushed feel; 3 cited advantage of different teaching styles; only 1 mentioned more help available </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8" name="Shape 98"/>
          <p:cNvSpPr/>
          <p:nvPr>
            <p:ph type="title"/>
          </p:nvPr>
        </p:nvSpPr>
        <p:spPr>
          <a:prstGeom prst="rect">
            <a:avLst/>
          </a:prstGeom>
        </p:spPr>
        <p:txBody>
          <a:bodyPr/>
          <a:lstStyle/>
          <a:p>
            <a:pPr lvl="0">
              <a:defRPr sz="1800"/>
            </a:pPr>
            <a:r>
              <a:rPr sz="8000"/>
              <a:t>Limitations</a:t>
            </a:r>
          </a:p>
        </p:txBody>
      </p:sp>
      <p:sp>
        <p:nvSpPr>
          <p:cNvPr id="99" name="Shape 99"/>
          <p:cNvSpPr/>
          <p:nvPr>
            <p:ph type="body" idx="1"/>
          </p:nvPr>
        </p:nvSpPr>
        <p:spPr>
          <a:prstGeom prst="rect">
            <a:avLst/>
          </a:prstGeom>
        </p:spPr>
        <p:txBody>
          <a:bodyPr/>
          <a:lstStyle/>
          <a:p>
            <a:pPr lvl="0" marL="351155" indent="-351155" defTabSz="461518">
              <a:spcBef>
                <a:spcPts val="2300"/>
              </a:spcBef>
              <a:defRPr sz="1800"/>
            </a:pPr>
            <a:r>
              <a:rPr sz="2844"/>
              <a:t>Initial model was not feasible for personal, professional schedules</a:t>
            </a:r>
            <a:endParaRPr sz="2844"/>
          </a:p>
          <a:p>
            <a:pPr lvl="1" marL="702310" indent="-351155" defTabSz="461518">
              <a:spcBef>
                <a:spcPts val="2300"/>
              </a:spcBef>
              <a:defRPr sz="1800"/>
            </a:pPr>
            <a:r>
              <a:rPr sz="2844"/>
              <a:t>Action research accommodates the realigning of a study based on later discoveries</a:t>
            </a:r>
            <a:endParaRPr sz="2844"/>
          </a:p>
          <a:p>
            <a:pPr lvl="0" marL="351155" indent="-351155" defTabSz="461518">
              <a:spcBef>
                <a:spcPts val="2300"/>
              </a:spcBef>
              <a:defRPr sz="1800"/>
            </a:pPr>
            <a:r>
              <a:rPr sz="2844"/>
              <a:t>Sample size: number of student course evaluations fluctuated </a:t>
            </a:r>
            <a:endParaRPr sz="2844"/>
          </a:p>
          <a:p>
            <a:pPr lvl="1" marL="702310" indent="-351155" defTabSz="461518">
              <a:spcBef>
                <a:spcPts val="2300"/>
              </a:spcBef>
              <a:defRPr sz="1800"/>
            </a:pPr>
            <a:r>
              <a:rPr sz="2844"/>
              <a:t>22 in initial needs assessment to 5 in end-of-semester evaluation</a:t>
            </a:r>
            <a:endParaRPr sz="2844"/>
          </a:p>
          <a:p>
            <a:pPr lvl="1" marL="702310" indent="-351155" defTabSz="461518">
              <a:spcBef>
                <a:spcPts val="2300"/>
              </a:spcBef>
              <a:defRPr sz="1800"/>
            </a:pPr>
            <a:r>
              <a:rPr sz="2844"/>
              <a:t>17 students still responded to University’s end-of-semester evaluation</a:t>
            </a:r>
            <a:endParaRPr sz="2844"/>
          </a:p>
          <a:p>
            <a:pPr lvl="0" marL="351155" indent="-351155" defTabSz="461518">
              <a:spcBef>
                <a:spcPts val="2300"/>
              </a:spcBef>
              <a:defRPr sz="1800"/>
            </a:pPr>
            <a:r>
              <a:rPr sz="2844"/>
              <a:t>Students’ reactions endemic, indistinguishable from all intro college Spanish courses</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1" name="Shape 101"/>
          <p:cNvSpPr/>
          <p:nvPr>
            <p:ph type="title"/>
          </p:nvPr>
        </p:nvSpPr>
        <p:spPr>
          <a:prstGeom prst="rect">
            <a:avLst/>
          </a:prstGeom>
        </p:spPr>
        <p:txBody>
          <a:bodyPr/>
          <a:lstStyle/>
          <a:p>
            <a:pPr lvl="0">
              <a:defRPr sz="1800"/>
            </a:pPr>
            <a:r>
              <a:rPr sz="8000"/>
              <a:t>Discussion</a:t>
            </a:r>
          </a:p>
        </p:txBody>
      </p:sp>
      <p:grpSp>
        <p:nvGrpSpPr>
          <p:cNvPr id="105" name="Group 105"/>
          <p:cNvGrpSpPr/>
          <p:nvPr/>
        </p:nvGrpSpPr>
        <p:grpSpPr>
          <a:xfrm>
            <a:off x="2898978" y="2416770"/>
            <a:ext cx="7206844" cy="6647260"/>
            <a:chOff x="0" y="0"/>
            <a:chExt cx="7206842" cy="6647258"/>
          </a:xfrm>
        </p:grpSpPr>
        <p:sp>
          <p:nvSpPr>
            <p:cNvPr id="102" name="Shape 102"/>
            <p:cNvSpPr/>
            <p:nvPr/>
          </p:nvSpPr>
          <p:spPr>
            <a:xfrm>
              <a:off x="0" y="0"/>
              <a:ext cx="4081903" cy="4081903"/>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rotWithShape="1">
              <a:blip r:embed="rId2">
                <a:alphaModFix amt="69850"/>
              </a:blip>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0" tIns="0" rIns="0" bIns="0" numCol="1" anchor="ctr">
              <a:noAutofit/>
            </a:bodyPr>
            <a:lstStyle/>
            <a:p>
              <a:pPr lvl="0">
                <a:defRPr sz="1800"/>
              </a:pPr>
              <a:r>
                <a:rPr b="1" sz="2400">
                  <a:solidFill>
                    <a:srgbClr val="FFFFFF"/>
                  </a:solidFill>
                  <a:latin typeface="Helvetica"/>
                  <a:ea typeface="Helvetica"/>
                  <a:cs typeface="Helvetica"/>
                  <a:sym typeface="Helvetica"/>
                </a:rPr>
                <a:t>Professional </a:t>
              </a:r>
              <a:endParaRPr b="1" sz="2400">
                <a:solidFill>
                  <a:srgbClr val="FFFFFF"/>
                </a:solidFill>
                <a:latin typeface="Helvetica"/>
                <a:ea typeface="Helvetica"/>
                <a:cs typeface="Helvetica"/>
                <a:sym typeface="Helvetica"/>
              </a:endParaRPr>
            </a:p>
            <a:p>
              <a:pPr lvl="0">
                <a:defRPr sz="1800"/>
              </a:pPr>
              <a:r>
                <a:rPr b="1" sz="2400">
                  <a:solidFill>
                    <a:srgbClr val="FFFFFF"/>
                  </a:solidFill>
                  <a:latin typeface="Helvetica"/>
                  <a:ea typeface="Helvetica"/>
                  <a:cs typeface="Helvetica"/>
                  <a:sym typeface="Helvetica"/>
                </a:rPr>
                <a:t>Identity</a:t>
              </a:r>
            </a:p>
          </p:txBody>
        </p:sp>
        <p:sp>
          <p:nvSpPr>
            <p:cNvPr id="103" name="Shape 103"/>
            <p:cNvSpPr/>
            <p:nvPr/>
          </p:nvSpPr>
          <p:spPr>
            <a:xfrm>
              <a:off x="1519499" y="2565356"/>
              <a:ext cx="4081903" cy="4081903"/>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rotWithShape="1">
              <a:blip r:embed="rId3">
                <a:alphaModFix amt="70178"/>
              </a:blip>
              <a:srcRect l="0" t="0" r="0" b="0"/>
              <a:tile tx="0" ty="0" sx="100000" sy="100000" flip="none" algn="tl"/>
            </a:blipFill>
            <a:ln w="12700" cap="flat">
              <a:noFill/>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wrap="square" lIns="0" tIns="0" rIns="0" bIns="0" numCol="1" anchor="ctr">
              <a:noAutofit/>
            </a:bodyPr>
            <a:lstStyle/>
            <a:p>
              <a:pPr lvl="0">
                <a:defRPr sz="1800"/>
              </a:pPr>
              <a:r>
                <a:rPr b="1" sz="2400">
                  <a:solidFill>
                    <a:srgbClr val="FFFFFF"/>
                  </a:solidFill>
                  <a:latin typeface="Helvetica"/>
                  <a:ea typeface="Helvetica"/>
                  <a:cs typeface="Helvetica"/>
                  <a:sym typeface="Helvetica"/>
                </a:rPr>
                <a:t>Engagement with </a:t>
              </a:r>
              <a:endParaRPr b="1" sz="2400">
                <a:solidFill>
                  <a:srgbClr val="FFFFFF"/>
                </a:solidFill>
                <a:latin typeface="Helvetica"/>
                <a:ea typeface="Helvetica"/>
                <a:cs typeface="Helvetica"/>
                <a:sym typeface="Helvetica"/>
              </a:endParaRPr>
            </a:p>
            <a:p>
              <a:pPr lvl="0">
                <a:defRPr sz="1800"/>
              </a:pPr>
              <a:r>
                <a:rPr b="1" sz="2400">
                  <a:solidFill>
                    <a:srgbClr val="FFFFFF"/>
                  </a:solidFill>
                  <a:latin typeface="Helvetica"/>
                  <a:ea typeface="Helvetica"/>
                  <a:cs typeface="Helvetica"/>
                  <a:sym typeface="Helvetica"/>
                </a:rPr>
                <a:t>Students</a:t>
              </a:r>
            </a:p>
          </p:txBody>
        </p:sp>
        <p:sp>
          <p:nvSpPr>
            <p:cNvPr id="104" name="Shape 104"/>
            <p:cNvSpPr/>
            <p:nvPr/>
          </p:nvSpPr>
          <p:spPr>
            <a:xfrm>
              <a:off x="3124940" y="0"/>
              <a:ext cx="4081903" cy="4081903"/>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rotWithShape="1">
              <a:blip r:embed="rId4">
                <a:alphaModFix amt="70003"/>
              </a:blip>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0" tIns="0" rIns="0" bIns="0" numCol="1" anchor="ctr">
              <a:noAutofit/>
            </a:bodyPr>
            <a:lstStyle/>
            <a:p>
              <a:pPr lvl="0">
                <a:defRPr sz="1800"/>
              </a:pPr>
              <a:r>
                <a:rPr b="1" sz="2400">
                  <a:solidFill>
                    <a:srgbClr val="FFFFFF"/>
                  </a:solidFill>
                  <a:latin typeface="Helvetica"/>
                  <a:ea typeface="Helvetica"/>
                  <a:cs typeface="Helvetica"/>
                  <a:sym typeface="Helvetica"/>
                </a:rPr>
                <a:t>Faculty</a:t>
              </a:r>
              <a:r>
                <a:rPr sz="2400">
                  <a:solidFill>
                    <a:srgbClr val="FFFFFF"/>
                  </a:solidFill>
                </a:rPr>
                <a:t> </a:t>
              </a:r>
              <a:endParaRPr sz="2400">
                <a:solidFill>
                  <a:srgbClr val="FFFFFF"/>
                </a:solidFill>
              </a:endParaRPr>
            </a:p>
            <a:p>
              <a:pPr lvl="0">
                <a:defRPr sz="1800"/>
              </a:pPr>
              <a:r>
                <a:rPr b="1" sz="2400">
                  <a:solidFill>
                    <a:srgbClr val="FFFFFF"/>
                  </a:solidFill>
                  <a:latin typeface="Helvetica"/>
                  <a:ea typeface="Helvetica"/>
                  <a:cs typeface="Helvetica"/>
                  <a:sym typeface="Helvetica"/>
                </a:rPr>
                <a:t>Relationships</a:t>
              </a:r>
            </a:p>
          </p:txBody>
        </p:sp>
      </p:gr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7" name="Shape 107"/>
          <p:cNvSpPr/>
          <p:nvPr>
            <p:ph type="title"/>
          </p:nvPr>
        </p:nvSpPr>
        <p:spPr>
          <a:prstGeom prst="rect">
            <a:avLst/>
          </a:prstGeom>
        </p:spPr>
        <p:txBody>
          <a:bodyPr/>
          <a:lstStyle/>
          <a:p>
            <a:pPr lvl="0">
              <a:defRPr sz="1800"/>
            </a:pPr>
            <a:r>
              <a:rPr sz="8000"/>
              <a:t>Discussion</a:t>
            </a:r>
          </a:p>
        </p:txBody>
      </p:sp>
      <p:sp>
        <p:nvSpPr>
          <p:cNvPr id="108" name="Shape 108"/>
          <p:cNvSpPr/>
          <p:nvPr>
            <p:ph type="body" idx="1"/>
          </p:nvPr>
        </p:nvSpPr>
        <p:spPr>
          <a:prstGeom prst="rect">
            <a:avLst/>
          </a:prstGeom>
        </p:spPr>
        <p:txBody>
          <a:bodyPr/>
          <a:lstStyle/>
          <a:p>
            <a:pPr lvl="0" marL="422275" indent="-422275" defTabSz="554990">
              <a:spcBef>
                <a:spcPts val="2800"/>
              </a:spcBef>
              <a:defRPr sz="1800"/>
            </a:pPr>
            <a:r>
              <a:rPr sz="3420"/>
              <a:t>Besides the mentioned issues of communication, schedule, &amp; professional status, what other factors can come into play in the team-teaching dynamics?</a:t>
            </a:r>
            <a:endParaRPr sz="3420"/>
          </a:p>
          <a:p>
            <a:pPr lvl="0" marL="422275" indent="-422275" defTabSz="554990">
              <a:spcBef>
                <a:spcPts val="2800"/>
              </a:spcBef>
              <a:defRPr sz="1800"/>
            </a:pPr>
            <a:r>
              <a:rPr sz="3420"/>
              <a:t>What other limitations do you see in the authors’  team-teaching study?</a:t>
            </a:r>
            <a:endParaRPr sz="3420"/>
          </a:p>
          <a:p>
            <a:pPr lvl="0" marL="422275" indent="-422275" defTabSz="554990">
              <a:spcBef>
                <a:spcPts val="2800"/>
              </a:spcBef>
              <a:defRPr sz="1800"/>
            </a:pPr>
            <a:r>
              <a:rPr sz="3420"/>
              <a:t>What do you think about team teaching in the area of CS/SIS? Is it more/less feasible than other disciplines?</a:t>
            </a:r>
            <a:endParaRPr sz="3420"/>
          </a:p>
          <a:p>
            <a:pPr lvl="0" marL="422275" indent="-422275" defTabSz="554990">
              <a:spcBef>
                <a:spcPts val="2800"/>
              </a:spcBef>
              <a:defRPr sz="1800"/>
            </a:pPr>
            <a:r>
              <a:rPr sz="3420"/>
              <a:t>If you had to team-teach your course, who would you teach with and why?</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0" name="Shape 110"/>
          <p:cNvSpPr/>
          <p:nvPr>
            <p:ph type="title"/>
          </p:nvPr>
        </p:nvSpPr>
        <p:spPr>
          <a:prstGeom prst="rect">
            <a:avLst/>
          </a:prstGeom>
        </p:spPr>
        <p:txBody>
          <a:bodyPr/>
          <a:lstStyle/>
          <a:p>
            <a:pPr lvl="0">
              <a:defRPr sz="1800"/>
            </a:pPr>
            <a:r>
              <a:rPr sz="8000"/>
              <a:t>Conclusion</a:t>
            </a:r>
          </a:p>
        </p:txBody>
      </p:sp>
      <p:sp>
        <p:nvSpPr>
          <p:cNvPr id="111" name="Shape 111"/>
          <p:cNvSpPr/>
          <p:nvPr>
            <p:ph type="body" idx="1"/>
          </p:nvPr>
        </p:nvSpPr>
        <p:spPr>
          <a:prstGeom prst="rect">
            <a:avLst/>
          </a:prstGeom>
        </p:spPr>
        <p:txBody>
          <a:bodyPr/>
          <a:lstStyle/>
          <a:p>
            <a:pPr lvl="0" marL="0" indent="0" algn="ctr">
              <a:spcBef>
                <a:spcPts val="0"/>
              </a:spcBef>
              <a:buSzTx/>
              <a:buNone/>
              <a:defRPr sz="1800"/>
            </a:pPr>
            <a:r>
              <a:rPr sz="3800"/>
              <a:t>“Communicating among all persons involved—students and faculty—while identifying and working </a:t>
            </a:r>
            <a:r>
              <a:rPr b="1" sz="3800">
                <a:latin typeface="Helvetica"/>
                <a:ea typeface="Helvetica"/>
                <a:cs typeface="Helvetica"/>
                <a:sym typeface="Helvetica"/>
              </a:rPr>
              <a:t>with </a:t>
            </a:r>
            <a:r>
              <a:rPr sz="3800"/>
              <a:t>than against individual idiosyncracies, is at the heart of this example of human collaboration, as with all.” </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 name="Shape 38"/>
          <p:cNvSpPr/>
          <p:nvPr>
            <p:ph type="title"/>
          </p:nvPr>
        </p:nvSpPr>
        <p:spPr>
          <a:prstGeom prst="rect">
            <a:avLst/>
          </a:prstGeom>
        </p:spPr>
        <p:txBody>
          <a:bodyPr/>
          <a:lstStyle/>
          <a:p>
            <a:pPr lvl="0">
              <a:defRPr sz="1800"/>
            </a:pPr>
            <a:r>
              <a:rPr sz="8000"/>
              <a:t>Outline</a:t>
            </a:r>
          </a:p>
        </p:txBody>
      </p:sp>
      <p:sp>
        <p:nvSpPr>
          <p:cNvPr id="39" name="Shape 39"/>
          <p:cNvSpPr/>
          <p:nvPr>
            <p:ph type="body" idx="1"/>
          </p:nvPr>
        </p:nvSpPr>
        <p:spPr>
          <a:prstGeom prst="rect">
            <a:avLst/>
          </a:prstGeom>
        </p:spPr>
        <p:txBody>
          <a:bodyPr/>
          <a:lstStyle/>
          <a:p>
            <a:pPr lvl="0">
              <a:defRPr sz="1800"/>
            </a:pPr>
            <a:r>
              <a:rPr sz="3600"/>
              <a:t>Collaboration in Higher Education</a:t>
            </a:r>
            <a:endParaRPr sz="3600"/>
          </a:p>
          <a:p>
            <a:pPr lvl="0">
              <a:defRPr sz="1800"/>
            </a:pPr>
            <a:r>
              <a:rPr sz="3600"/>
              <a:t>Student Attitudes Towards Team Teaching</a:t>
            </a:r>
            <a:endParaRPr sz="3600"/>
          </a:p>
          <a:p>
            <a:pPr lvl="0">
              <a:defRPr sz="1800"/>
            </a:pPr>
            <a:r>
              <a:rPr sz="3600"/>
              <a:t>Study Description</a:t>
            </a:r>
            <a:endParaRPr sz="3600"/>
          </a:p>
          <a:p>
            <a:pPr lvl="0">
              <a:defRPr sz="1800"/>
            </a:pPr>
            <a:r>
              <a:rPr sz="3600"/>
              <a:t>Study Results</a:t>
            </a:r>
            <a:endParaRPr sz="3600"/>
          </a:p>
          <a:p>
            <a:pPr lvl="0">
              <a:defRPr sz="1800"/>
            </a:pPr>
            <a:r>
              <a:rPr sz="3600"/>
              <a:t>Limitations</a:t>
            </a:r>
            <a:endParaRPr sz="3600"/>
          </a:p>
          <a:p>
            <a:pPr lvl="0">
              <a:defRPr sz="1800"/>
            </a:pPr>
            <a:r>
              <a:rPr sz="3600"/>
              <a:t>Discussion / Q&amp;A</a:t>
            </a:r>
            <a:endParaRPr sz="3600"/>
          </a:p>
          <a:p>
            <a:pPr lvl="0">
              <a:defRPr sz="1800"/>
            </a:pPr>
            <a:r>
              <a:rPr sz="3600"/>
              <a:t>Conclusion</a:t>
            </a:r>
          </a:p>
        </p:txBody>
      </p:sp>
      <p:pic>
        <p:nvPicPr>
          <p:cNvPr id="40" name="pasted-image-small.png"/>
          <p:cNvPicPr/>
          <p:nvPr/>
        </p:nvPicPr>
        <p:blipFill>
          <a:blip r:embed="rId2">
            <a:alphaModFix amt="20550"/>
            <a:extLst/>
          </a:blip>
          <a:srcRect l="2648" t="21017" r="2648" b="21017"/>
          <a:stretch>
            <a:fillRect/>
          </a:stretch>
        </p:blipFill>
        <p:spPr>
          <a:xfrm>
            <a:off x="7326338" y="5915043"/>
            <a:ext cx="5317156" cy="3217916"/>
          </a:xfrm>
          <a:prstGeom prst="rect">
            <a:avLst/>
          </a:prstGeom>
          <a:ln w="12700">
            <a:miter lim="400000"/>
          </a:ln>
        </p:spPr>
      </p:pic>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3" name="Shape 113"/>
          <p:cNvSpPr/>
          <p:nvPr>
            <p:ph type="title"/>
          </p:nvPr>
        </p:nvSpPr>
        <p:spPr>
          <a:prstGeom prst="rect">
            <a:avLst/>
          </a:prstGeom>
        </p:spPr>
        <p:txBody>
          <a:bodyPr/>
          <a:lstStyle/>
          <a:p>
            <a:pPr lvl="0">
              <a:defRPr sz="1800"/>
            </a:pPr>
            <a:r>
              <a:rPr sz="8000"/>
              <a:t>Questions?</a:t>
            </a:r>
          </a:p>
        </p:txBody>
      </p:sp>
      <p:pic>
        <p:nvPicPr>
          <p:cNvPr id="114" name="pasted-image.png"/>
          <p:cNvPicPr/>
          <p:nvPr/>
        </p:nvPicPr>
        <p:blipFill>
          <a:blip r:embed="rId2">
            <a:extLst/>
          </a:blip>
          <a:srcRect l="0" t="3259" r="0" b="9091"/>
          <a:stretch>
            <a:fillRect/>
          </a:stretch>
        </p:blipFill>
        <p:spPr>
          <a:xfrm>
            <a:off x="2488009" y="2742207"/>
            <a:ext cx="8028866" cy="6021650"/>
          </a:xfrm>
          <a:prstGeom prst="rect">
            <a:avLst/>
          </a:prstGeom>
          <a:ln w="12700">
            <a:miter lim="400000"/>
          </a:ln>
        </p:spPr>
      </p:pic>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 name="Shape 42"/>
          <p:cNvSpPr/>
          <p:nvPr>
            <p:ph type="title"/>
          </p:nvPr>
        </p:nvSpPr>
        <p:spPr>
          <a:prstGeom prst="rect">
            <a:avLst/>
          </a:prstGeom>
        </p:spPr>
        <p:txBody>
          <a:bodyPr/>
          <a:lstStyle/>
          <a:p>
            <a:pPr lvl="0" defTabSz="490727">
              <a:defRPr sz="1800"/>
            </a:pPr>
            <a:r>
              <a:rPr sz="6719"/>
              <a:t>Collaboration in </a:t>
            </a:r>
            <a:endParaRPr sz="6719"/>
          </a:p>
          <a:p>
            <a:pPr lvl="0" defTabSz="490727">
              <a:defRPr sz="1800"/>
            </a:pPr>
            <a:r>
              <a:rPr sz="6719"/>
              <a:t>Higher Education</a:t>
            </a:r>
          </a:p>
        </p:txBody>
      </p:sp>
      <p:pic>
        <p:nvPicPr>
          <p:cNvPr id="43" name="pasted-image.png"/>
          <p:cNvPicPr/>
          <p:nvPr/>
        </p:nvPicPr>
        <p:blipFill>
          <a:blip r:embed="rId3">
            <a:extLst/>
          </a:blip>
          <a:stretch>
            <a:fillRect/>
          </a:stretch>
        </p:blipFill>
        <p:spPr>
          <a:xfrm>
            <a:off x="2513300" y="2878947"/>
            <a:ext cx="7978200" cy="5735606"/>
          </a:xfrm>
          <a:prstGeom prst="rect">
            <a:avLst/>
          </a:prstGeom>
          <a:ln w="12700">
            <a:miter lim="400000"/>
          </a:ln>
        </p:spPr>
      </p:pic>
      <p:sp>
        <p:nvSpPr>
          <p:cNvPr id="44" name="Shape 44"/>
          <p:cNvSpPr/>
          <p:nvPr/>
        </p:nvSpPr>
        <p:spPr>
          <a:xfrm>
            <a:off x="5908780" y="8890000"/>
            <a:ext cx="5922750" cy="30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300"/>
            </a:lvl1pPr>
          </a:lstStyle>
          <a:p>
            <a:pPr lvl="0">
              <a:defRPr sz="1800"/>
            </a:pPr>
            <a:r>
              <a:rPr sz="1300"/>
              <a:t>http://www.artofacquisition.com/templates_and_css/lessons/lesson4a.html</a:t>
            </a:r>
          </a:p>
        </p:txBody>
      </p:sp>
      <p:pic>
        <p:nvPicPr>
          <p:cNvPr id="45" name="pasted-image.png"/>
          <p:cNvPicPr/>
          <p:nvPr/>
        </p:nvPicPr>
        <p:blipFill>
          <a:blip r:embed="rId4">
            <a:extLst/>
          </a:blip>
          <a:srcRect l="0" t="13611" r="0" b="0"/>
          <a:stretch>
            <a:fillRect/>
          </a:stretch>
        </p:blipFill>
        <p:spPr>
          <a:xfrm>
            <a:off x="1256109" y="2555031"/>
            <a:ext cx="10492637" cy="6798333"/>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 name="Shape 49"/>
          <p:cNvSpPr/>
          <p:nvPr>
            <p:ph type="title"/>
          </p:nvPr>
        </p:nvSpPr>
        <p:spPr>
          <a:prstGeom prst="rect">
            <a:avLst/>
          </a:prstGeom>
        </p:spPr>
        <p:txBody>
          <a:bodyPr/>
          <a:lstStyle/>
          <a:p>
            <a:pPr lvl="0">
              <a:defRPr sz="1800"/>
            </a:pPr>
            <a:r>
              <a:rPr sz="8000"/>
              <a:t>Team Teaching</a:t>
            </a:r>
          </a:p>
        </p:txBody>
      </p:sp>
      <p:sp>
        <p:nvSpPr>
          <p:cNvPr id="50" name="Shape 50"/>
          <p:cNvSpPr/>
          <p:nvPr>
            <p:ph type="body" idx="1"/>
          </p:nvPr>
        </p:nvSpPr>
        <p:spPr>
          <a:xfrm>
            <a:off x="952500" y="2622550"/>
            <a:ext cx="11099800" cy="6286500"/>
          </a:xfrm>
          <a:prstGeom prst="rect">
            <a:avLst/>
          </a:prstGeom>
        </p:spPr>
        <p:txBody>
          <a:bodyPr/>
          <a:lstStyle/>
          <a:p>
            <a:pPr lvl="0" marL="404495" indent="-404495" defTabSz="531622">
              <a:spcBef>
                <a:spcPts val="2700"/>
              </a:spcBef>
              <a:defRPr sz="1800"/>
            </a:pPr>
            <a:r>
              <a:rPr sz="3276"/>
              <a:t>“a cooperative endeavor that involves common goals, coordinated effort, and outcome or products for which the collaborators share responsibility and credit” </a:t>
            </a:r>
            <a:r>
              <a:rPr sz="2002"/>
              <a:t>(Austin &amp; Baldwin, 1992)</a:t>
            </a:r>
            <a:endParaRPr sz="3276"/>
          </a:p>
          <a:p>
            <a:pPr lvl="0" marL="404495" indent="-404495" defTabSz="531622">
              <a:spcBef>
                <a:spcPts val="2700"/>
              </a:spcBef>
              <a:defRPr sz="1800"/>
            </a:pPr>
            <a:r>
              <a:rPr sz="3276"/>
              <a:t>Goals: enhance quality of productivity; maximize use of resources; enhance the quality of teaching and research; maintain motivation; stimulate creativity and risk taking</a:t>
            </a:r>
            <a:endParaRPr sz="3276"/>
          </a:p>
          <a:p>
            <a:pPr lvl="0" marL="404495" indent="-404495" defTabSz="531622">
              <a:spcBef>
                <a:spcPts val="2700"/>
              </a:spcBef>
              <a:defRPr sz="1800"/>
            </a:pPr>
            <a:r>
              <a:rPr sz="3276"/>
              <a:t>Barriers: issues of power, influence, professional identity, professional integrity, lack of administrative support</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 name="Shape 52"/>
          <p:cNvSpPr/>
          <p:nvPr>
            <p:ph type="title"/>
          </p:nvPr>
        </p:nvSpPr>
        <p:spPr>
          <a:prstGeom prst="rect">
            <a:avLst/>
          </a:prstGeom>
        </p:spPr>
        <p:txBody>
          <a:bodyPr/>
          <a:lstStyle/>
          <a:p>
            <a:pPr lvl="0">
              <a:defRPr sz="1800"/>
            </a:pPr>
            <a:r>
              <a:rPr sz="8000"/>
              <a:t>Team Teaching</a:t>
            </a:r>
          </a:p>
        </p:txBody>
      </p:sp>
      <p:sp>
        <p:nvSpPr>
          <p:cNvPr id="53" name="Shape 53"/>
          <p:cNvSpPr/>
          <p:nvPr>
            <p:ph type="body" idx="1"/>
          </p:nvPr>
        </p:nvSpPr>
        <p:spPr>
          <a:prstGeom prst="rect">
            <a:avLst/>
          </a:prstGeom>
        </p:spPr>
        <p:txBody>
          <a:bodyPr/>
          <a:lstStyle/>
          <a:p>
            <a:pPr lvl="0" marL="337820" indent="-337820" defTabSz="443991">
              <a:spcBef>
                <a:spcPts val="2200"/>
              </a:spcBef>
              <a:defRPr sz="1800"/>
            </a:pPr>
            <a:r>
              <a:rPr sz="2736"/>
              <a:t>Jin and Nasara (2000): studied effectiveness of team teaching a technology course</a:t>
            </a:r>
            <a:endParaRPr sz="2736"/>
          </a:p>
          <a:p>
            <a:pPr lvl="1" marL="675640" indent="-337820" defTabSz="443991">
              <a:spcBef>
                <a:spcPts val="2200"/>
              </a:spcBef>
              <a:defRPr sz="1800"/>
            </a:pPr>
            <a:r>
              <a:rPr sz="2736"/>
              <a:t>Over 75% of students stated it enhanced their learning</a:t>
            </a:r>
            <a:endParaRPr sz="2736"/>
          </a:p>
          <a:p>
            <a:pPr lvl="1" marL="675640" indent="-337820" defTabSz="443991">
              <a:spcBef>
                <a:spcPts val="2200"/>
              </a:spcBef>
              <a:defRPr sz="1800"/>
            </a:pPr>
            <a:r>
              <a:rPr sz="2736"/>
              <a:t>Authors reported great deal more time, energy spent planning and evaluating, but benefits outweighed costs</a:t>
            </a:r>
            <a:endParaRPr sz="2736"/>
          </a:p>
          <a:p>
            <a:pPr lvl="0" marL="337820" indent="-337820" defTabSz="443991">
              <a:spcBef>
                <a:spcPts val="2200"/>
              </a:spcBef>
              <a:defRPr sz="1800"/>
            </a:pPr>
            <a:r>
              <a:rPr sz="2736"/>
              <a:t>Bowles (1994): team teaching across different disciplines</a:t>
            </a:r>
            <a:endParaRPr sz="2736"/>
          </a:p>
          <a:p>
            <a:pPr lvl="1" marL="675640" indent="-337820" defTabSz="443991">
              <a:spcBef>
                <a:spcPts val="2200"/>
              </a:spcBef>
              <a:defRPr sz="1800"/>
            </a:pPr>
            <a:r>
              <a:rPr sz="2736"/>
              <a:t>Science + Humanities; each participant loses a sense of autonomy, but “better product is hammered out” than when alone</a:t>
            </a:r>
            <a:endParaRPr sz="2736"/>
          </a:p>
          <a:p>
            <a:pPr lvl="1" marL="675640" indent="-337820" defTabSz="443991">
              <a:spcBef>
                <a:spcPts val="2200"/>
              </a:spcBef>
              <a:defRPr sz="1800"/>
            </a:pPr>
            <a:r>
              <a:rPr sz="2736"/>
              <a:t>“Positive pressure” to follow “sound pedagogy”</a:t>
            </a:r>
            <a:endParaRPr sz="2736"/>
          </a:p>
          <a:p>
            <a:pPr lvl="1" marL="675640" indent="-337820" defTabSz="443991">
              <a:spcBef>
                <a:spcPts val="2200"/>
              </a:spcBef>
              <a:defRPr sz="1800"/>
            </a:pPr>
            <a:r>
              <a:rPr sz="2736"/>
              <a:t>Professional status plays a major role in faculty collaboration</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Shape 55"/>
          <p:cNvSpPr/>
          <p:nvPr>
            <p:ph type="title"/>
          </p:nvPr>
        </p:nvSpPr>
        <p:spPr>
          <a:prstGeom prst="rect">
            <a:avLst/>
          </a:prstGeom>
        </p:spPr>
        <p:txBody>
          <a:bodyPr/>
          <a:lstStyle>
            <a:lvl1pPr defTabSz="490727">
              <a:defRPr sz="6719"/>
            </a:lvl1pPr>
          </a:lstStyle>
          <a:p>
            <a:pPr lvl="0">
              <a:defRPr sz="1800"/>
            </a:pPr>
            <a:r>
              <a:rPr sz="6719"/>
              <a:t>Student Attitudes Toward Team Teaching</a:t>
            </a:r>
          </a:p>
        </p:txBody>
      </p:sp>
      <p:sp>
        <p:nvSpPr>
          <p:cNvPr id="56" name="Shape 56"/>
          <p:cNvSpPr/>
          <p:nvPr>
            <p:ph type="body" idx="1"/>
          </p:nvPr>
        </p:nvSpPr>
        <p:spPr>
          <a:prstGeom prst="rect">
            <a:avLst/>
          </a:prstGeom>
        </p:spPr>
        <p:txBody>
          <a:bodyPr/>
          <a:lstStyle/>
          <a:p>
            <a:pPr lvl="0">
              <a:defRPr sz="1800"/>
            </a:pPr>
            <a:r>
              <a:rPr sz="3600"/>
              <a:t>Impact of team teaching on students affects its impact on faculty</a:t>
            </a:r>
            <a:endParaRPr sz="3600"/>
          </a:p>
          <a:p>
            <a:pPr lvl="0">
              <a:defRPr sz="1800"/>
            </a:pPr>
            <a:r>
              <a:rPr sz="3600"/>
              <a:t>Students both benefit from and struggle with aspects of team-teaching </a:t>
            </a:r>
            <a:r>
              <a:rPr sz="2200"/>
              <a:t>(Doebler and Smith, 1996)</a:t>
            </a:r>
            <a:endParaRPr sz="3600"/>
          </a:p>
          <a:p>
            <a:pPr lvl="1">
              <a:defRPr sz="1800"/>
            </a:pPr>
            <a:r>
              <a:rPr sz="3600"/>
              <a:t>Benefits: variety of teaching styles, materials, personalities, expertise</a:t>
            </a:r>
            <a:endParaRPr sz="3600"/>
          </a:p>
          <a:p>
            <a:pPr lvl="1">
              <a:defRPr sz="1800"/>
            </a:pPr>
            <a:r>
              <a:rPr sz="3600"/>
              <a:t>Struggles: integrating/synthesizing all the information presented by various faculty members</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 name="Shape 58"/>
          <p:cNvSpPr/>
          <p:nvPr>
            <p:ph type="title"/>
          </p:nvPr>
        </p:nvSpPr>
        <p:spPr>
          <a:prstGeom prst="rect">
            <a:avLst/>
          </a:prstGeom>
        </p:spPr>
        <p:txBody>
          <a:bodyPr/>
          <a:lstStyle>
            <a:lvl1pPr defTabSz="490727">
              <a:defRPr sz="6719"/>
            </a:lvl1pPr>
          </a:lstStyle>
          <a:p>
            <a:pPr lvl="0">
              <a:defRPr sz="1800"/>
            </a:pPr>
            <a:r>
              <a:rPr sz="6719"/>
              <a:t>Student Attitudes Toward Team Teaching</a:t>
            </a:r>
          </a:p>
        </p:txBody>
      </p:sp>
      <p:sp>
        <p:nvSpPr>
          <p:cNvPr id="59" name="Shape 59"/>
          <p:cNvSpPr/>
          <p:nvPr>
            <p:ph type="body" idx="1"/>
          </p:nvPr>
        </p:nvSpPr>
        <p:spPr>
          <a:prstGeom prst="rect">
            <a:avLst/>
          </a:prstGeom>
        </p:spPr>
        <p:txBody>
          <a:bodyPr/>
          <a:lstStyle/>
          <a:p>
            <a:pPr lvl="0" marL="391159" indent="-391159" defTabSz="514095">
              <a:spcBef>
                <a:spcPts val="2600"/>
              </a:spcBef>
              <a:defRPr sz="1800"/>
            </a:pPr>
            <a:r>
              <a:rPr sz="3168"/>
              <a:t>Stepp-Greany (2004): in a single Spanish language course with multiple TAs, students took advantage of the lack of clear communication between TAs; adjusted their behavior based on strictness of each</a:t>
            </a:r>
            <a:endParaRPr sz="3168"/>
          </a:p>
          <a:p>
            <a:pPr lvl="1" marL="782319" indent="-391159" defTabSz="514095">
              <a:spcBef>
                <a:spcPts val="2600"/>
              </a:spcBef>
              <a:defRPr sz="1800"/>
            </a:pPr>
            <a:r>
              <a:rPr sz="3168"/>
              <a:t>Student still reported positive attitudes toward the course</a:t>
            </a:r>
            <a:endParaRPr sz="3168"/>
          </a:p>
          <a:p>
            <a:pPr lvl="0" marL="391159" indent="-391159" defTabSz="514095">
              <a:spcBef>
                <a:spcPts val="2600"/>
              </a:spcBef>
              <a:defRPr sz="1800"/>
            </a:pPr>
            <a:r>
              <a:rPr sz="3168"/>
              <a:t>McDaniel and Colarulli (1997): students in team-teaching course wanted one “right answer” not multiple perspectives</a:t>
            </a:r>
            <a:endParaRPr sz="3168"/>
          </a:p>
          <a:p>
            <a:pPr lvl="0" marL="391159" indent="-391159" defTabSz="514095">
              <a:spcBef>
                <a:spcPts val="2600"/>
              </a:spcBef>
              <a:defRPr sz="1800"/>
            </a:pPr>
            <a:r>
              <a:rPr sz="3168"/>
              <a:t>Communication is the most problematic aspect of team-taught courses for students</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 name="Shape 61"/>
          <p:cNvSpPr/>
          <p:nvPr>
            <p:ph type="title"/>
          </p:nvPr>
        </p:nvSpPr>
        <p:spPr>
          <a:prstGeom prst="rect">
            <a:avLst/>
          </a:prstGeom>
        </p:spPr>
        <p:txBody>
          <a:bodyPr/>
          <a:lstStyle/>
          <a:p>
            <a:pPr lvl="0">
              <a:defRPr sz="1800"/>
            </a:pPr>
            <a:r>
              <a:rPr sz="8000"/>
              <a:t>Description of Study</a:t>
            </a:r>
          </a:p>
        </p:txBody>
      </p:sp>
      <p:sp>
        <p:nvSpPr>
          <p:cNvPr id="62" name="Shape 62"/>
          <p:cNvSpPr/>
          <p:nvPr>
            <p:ph type="body" idx="1"/>
          </p:nvPr>
        </p:nvSpPr>
        <p:spPr>
          <a:prstGeom prst="rect">
            <a:avLst/>
          </a:prstGeom>
        </p:spPr>
        <p:txBody>
          <a:bodyPr/>
          <a:lstStyle/>
          <a:p>
            <a:pPr lvl="0" marL="395604" indent="-395604" defTabSz="519937">
              <a:spcBef>
                <a:spcPts val="2600"/>
              </a:spcBef>
              <a:defRPr sz="1800"/>
            </a:pPr>
            <a:r>
              <a:rPr sz="3204"/>
              <a:t>This study addresses the following:</a:t>
            </a:r>
            <a:endParaRPr sz="3204"/>
          </a:p>
          <a:p>
            <a:pPr lvl="1" marL="1130300" indent="-565150" defTabSz="519937">
              <a:spcBef>
                <a:spcPts val="2600"/>
              </a:spcBef>
              <a:buSzPct val="100000"/>
              <a:buAutoNum type="arabicPeriod" startAt="1"/>
              <a:defRPr sz="1800"/>
            </a:pPr>
            <a:r>
              <a:rPr sz="3204"/>
              <a:t>What is the perceived impact on a faculty affect of implementing a team-taught course?</a:t>
            </a:r>
            <a:endParaRPr sz="3204"/>
          </a:p>
          <a:p>
            <a:pPr lvl="1" marL="1130300" indent="-565150" defTabSz="519937">
              <a:spcBef>
                <a:spcPts val="2600"/>
              </a:spcBef>
              <a:buSzPct val="100000"/>
              <a:buAutoNum type="arabicPeriod" startAt="1"/>
              <a:defRPr sz="1800"/>
            </a:pPr>
            <a:r>
              <a:rPr sz="3204"/>
              <a:t>What are the advantages and disadvantages of delivering a team-taught course?</a:t>
            </a:r>
            <a:endParaRPr sz="3204"/>
          </a:p>
          <a:p>
            <a:pPr lvl="2" marL="1695450" indent="-565150" defTabSz="519937">
              <a:spcBef>
                <a:spcPts val="2600"/>
              </a:spcBef>
              <a:buSzPct val="100000"/>
              <a:buAutoNum type="alphaUcPeriod" startAt="1"/>
              <a:defRPr sz="1800"/>
            </a:pPr>
            <a:r>
              <a:rPr sz="3204"/>
              <a:t>What are the perceived effects on students of implementing a team-taught course?</a:t>
            </a:r>
            <a:endParaRPr sz="3204"/>
          </a:p>
          <a:p>
            <a:pPr lvl="0" marL="395604" indent="-395604" defTabSz="519937">
              <a:spcBef>
                <a:spcPts val="2600"/>
              </a:spcBef>
              <a:defRPr sz="1800"/>
            </a:pPr>
            <a:r>
              <a:rPr sz="3204"/>
              <a:t>Applied </a:t>
            </a:r>
            <a:r>
              <a:rPr b="1" sz="3204">
                <a:latin typeface="Helvetica"/>
                <a:ea typeface="Helvetica"/>
                <a:cs typeface="Helvetica"/>
                <a:sym typeface="Helvetica"/>
              </a:rPr>
              <a:t>action research</a:t>
            </a:r>
            <a:r>
              <a:rPr sz="3204"/>
              <a:t>: “any systematic inquiry by teachers […] about how their particular schools operate, how they teach, and how well their students learn” </a:t>
            </a:r>
            <a:r>
              <a:rPr sz="1958"/>
              <a:t>(Mills, 2003)</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 name="Shape 64"/>
          <p:cNvSpPr/>
          <p:nvPr>
            <p:ph type="title"/>
          </p:nvPr>
        </p:nvSpPr>
        <p:spPr>
          <a:prstGeom prst="rect">
            <a:avLst/>
          </a:prstGeom>
        </p:spPr>
        <p:txBody>
          <a:bodyPr/>
          <a:lstStyle>
            <a:lvl1pPr defTabSz="502412">
              <a:defRPr sz="6880"/>
            </a:lvl1pPr>
          </a:lstStyle>
          <a:p>
            <a:pPr lvl="0">
              <a:defRPr sz="1800"/>
            </a:pPr>
            <a:r>
              <a:rPr sz="6880"/>
              <a:t>Study Setting &amp; Participants</a:t>
            </a:r>
          </a:p>
        </p:txBody>
      </p:sp>
      <p:sp>
        <p:nvSpPr>
          <p:cNvPr id="65" name="Shape 65"/>
          <p:cNvSpPr/>
          <p:nvPr>
            <p:ph type="body" idx="1"/>
          </p:nvPr>
        </p:nvSpPr>
        <p:spPr>
          <a:prstGeom prst="rect">
            <a:avLst/>
          </a:prstGeom>
        </p:spPr>
        <p:txBody>
          <a:bodyPr/>
          <a:lstStyle/>
          <a:p>
            <a:pPr lvl="0" marL="440055" indent="-440055" defTabSz="578358">
              <a:spcBef>
                <a:spcPts val="2900"/>
              </a:spcBef>
              <a:defRPr sz="1800"/>
            </a:pPr>
            <a:r>
              <a:rPr sz="3564"/>
              <a:t>Department of foreign language studies at UNC-A</a:t>
            </a:r>
            <a:endParaRPr sz="3564"/>
          </a:p>
          <a:p>
            <a:pPr lvl="0" marL="440055" indent="-440055" defTabSz="578358">
              <a:spcBef>
                <a:spcPts val="2900"/>
              </a:spcBef>
              <a:defRPr sz="1800"/>
            </a:pPr>
            <a:r>
              <a:rPr sz="3564"/>
              <a:t>Fast-track (FT) beginning-level Spanish course</a:t>
            </a:r>
            <a:endParaRPr sz="3564"/>
          </a:p>
          <a:p>
            <a:pPr lvl="1" marL="880110" indent="-440055" defTabSz="578358">
              <a:spcBef>
                <a:spcPts val="2900"/>
              </a:spcBef>
              <a:defRPr sz="1800"/>
            </a:pPr>
            <a:r>
              <a:rPr sz="3564"/>
              <a:t>Two 3-credit hour courses taken in one semester</a:t>
            </a:r>
            <a:endParaRPr sz="3564"/>
          </a:p>
          <a:p>
            <a:pPr lvl="0" marL="440055" indent="-440055" defTabSz="578358">
              <a:spcBef>
                <a:spcPts val="2900"/>
              </a:spcBef>
              <a:defRPr sz="1800"/>
            </a:pPr>
            <a:r>
              <a:rPr sz="3564"/>
              <a:t>24 students enrolled, 18-24 years of age</a:t>
            </a:r>
            <a:endParaRPr sz="3564"/>
          </a:p>
          <a:p>
            <a:pPr lvl="0" marL="440055" indent="-440055" defTabSz="578358">
              <a:spcBef>
                <a:spcPts val="2900"/>
              </a:spcBef>
              <a:defRPr sz="1800"/>
            </a:pPr>
            <a:r>
              <a:rPr sz="3564"/>
              <a:t>Instructors were colleagues and friends for seven years prior to study</a:t>
            </a:r>
            <a:endParaRPr sz="3564"/>
          </a:p>
          <a:p>
            <a:pPr lvl="1" marL="880110" indent="-440055" defTabSz="578358">
              <a:spcBef>
                <a:spcPts val="2900"/>
              </a:spcBef>
              <a:defRPr sz="1800"/>
            </a:pPr>
            <a:r>
              <a:rPr sz="3564"/>
              <a:t>One tenured associate professor, one first semester tenure-track assistant professor</a:t>
            </a:r>
          </a:p>
        </p:txBody>
      </p:sp>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