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8" r:id="rId4"/>
    <p:sldId id="262" r:id="rId5"/>
    <p:sldId id="278" r:id="rId6"/>
    <p:sldId id="263" r:id="rId7"/>
    <p:sldId id="264" r:id="rId8"/>
    <p:sldId id="265" r:id="rId9"/>
    <p:sldId id="267" r:id="rId10"/>
    <p:sldId id="266" r:id="rId11"/>
    <p:sldId id="270" r:id="rId12"/>
    <p:sldId id="274" r:id="rId13"/>
    <p:sldId id="271" r:id="rId14"/>
    <p:sldId id="258" r:id="rId15"/>
    <p:sldId id="259" r:id="rId16"/>
    <p:sldId id="260" r:id="rId17"/>
    <p:sldId id="272" r:id="rId18"/>
    <p:sldId id="275" r:id="rId19"/>
    <p:sldId id="276" r:id="rId20"/>
    <p:sldId id="273" r:id="rId21"/>
    <p:sldId id="279" r:id="rId22"/>
    <p:sldId id="277" r:id="rId2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56" autoAdjust="0"/>
  </p:normalViewPr>
  <p:slideViewPr>
    <p:cSldViewPr snapToGrid="0" snapToObjects="1">
      <p:cViewPr varScale="1">
        <p:scale>
          <a:sx n="92" d="100"/>
          <a:sy n="92" d="100"/>
        </p:scale>
        <p:origin x="-1320" y="-10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A81D-E7F0-0D45-9502-E0BFF2E2A417}" type="datetimeFigureOut">
              <a:rPr lang="en-US" smtClean="0"/>
              <a:t>11/6/14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80933-5975-4C4A-AA6D-7B357F8D7414}" type="slidenum">
              <a:rPr lang="en-US" smtClean="0"/>
              <a:t>‹#›</a:t>
            </a:fld>
            <a:endParaRPr lang="en-US"/>
          </a:p>
        </p:txBody>
      </p:sp>
    </p:spTree>
    <p:extLst>
      <p:ext uri="{BB962C8B-B14F-4D97-AF65-F5344CB8AC3E}">
        <p14:creationId xmlns:p14="http://schemas.microsoft.com/office/powerpoint/2010/main" val="3620494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Knowledge</a:t>
            </a:r>
            <a:r>
              <a:rPr lang="en-US" baseline="0" dirty="0" smtClean="0"/>
              <a:t> transmission: </a:t>
            </a:r>
            <a:r>
              <a:rPr lang="en-US" sz="2600" dirty="0" smtClean="0"/>
              <a:t>Does not promote higher order thinking and advanced reasoning skills, which are essential to career success</a:t>
            </a:r>
          </a:p>
          <a:p>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3</a:t>
            </a:fld>
            <a:endParaRPr lang="en-US"/>
          </a:p>
        </p:txBody>
      </p:sp>
    </p:spTree>
    <p:extLst>
      <p:ext uri="{BB962C8B-B14F-4D97-AF65-F5344CB8AC3E}">
        <p14:creationId xmlns:p14="http://schemas.microsoft.com/office/powerpoint/2010/main" val="42503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14</a:t>
            </a:fld>
            <a:endParaRPr lang="en-US"/>
          </a:p>
        </p:txBody>
      </p:sp>
    </p:spTree>
    <p:extLst>
      <p:ext uri="{BB962C8B-B14F-4D97-AF65-F5344CB8AC3E}">
        <p14:creationId xmlns:p14="http://schemas.microsoft.com/office/powerpoint/2010/main" val="220890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categories</a:t>
            </a:r>
            <a:r>
              <a:rPr lang="en-US" baseline="0" dirty="0" smtClean="0"/>
              <a:t> overall, separated into 2 main subcategories: pedagogical activities of teachers, and how students relate to pedagogy</a:t>
            </a:r>
          </a:p>
          <a:p>
            <a:endParaRPr lang="en-US" baseline="0" dirty="0" smtClean="0"/>
          </a:p>
          <a:p>
            <a:r>
              <a:rPr lang="en-US" dirty="0" smtClean="0"/>
              <a:t>All but four papers</a:t>
            </a:r>
            <a:r>
              <a:rPr lang="en-US" baseline="0" dirty="0" smtClean="0"/>
              <a:t> were focused on the course level</a:t>
            </a:r>
          </a:p>
          <a:p>
            <a:r>
              <a:rPr lang="en-US" baseline="0" dirty="0" smtClean="0"/>
              <a:t>	3 studies at organizational level: PBL across entire school’s curriculum; formal methods integrated across a curriculum; design of PBL curriculum in 4 year degree in Web </a:t>
            </a:r>
            <a:r>
              <a:rPr lang="en-US" baseline="0" dirty="0" err="1" smtClean="0"/>
              <a:t>dev</a:t>
            </a:r>
            <a:endParaRPr lang="en-US" baseline="0" dirty="0" smtClean="0"/>
          </a:p>
          <a:p>
            <a:r>
              <a:rPr lang="en-US" baseline="0" dirty="0" smtClean="0"/>
              <a:t>	1 study at societal level: studied impact of PBL on soft skills that students needed to progress in CS careers</a:t>
            </a:r>
          </a:p>
          <a:p>
            <a:r>
              <a:rPr lang="en-US" baseline="0" dirty="0" smtClean="0"/>
              <a:t>Papers that had a strong claim for another category have ( )</a:t>
            </a:r>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15</a:t>
            </a:fld>
            <a:endParaRPr lang="en-US"/>
          </a:p>
        </p:txBody>
      </p:sp>
    </p:spTree>
    <p:extLst>
      <p:ext uri="{BB962C8B-B14F-4D97-AF65-F5344CB8AC3E}">
        <p14:creationId xmlns:p14="http://schemas.microsoft.com/office/powerpoint/2010/main" val="134233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Disappointingly, significant number</a:t>
            </a:r>
            <a:r>
              <a:rPr lang="en-US" baseline="0" dirty="0" smtClean="0"/>
              <a:t> of authors did not report (1) who and (2) why was inspired</a:t>
            </a:r>
          </a:p>
          <a:p>
            <a:endParaRPr lang="en-US" baseline="0" dirty="0" smtClean="0"/>
          </a:p>
          <a:p>
            <a:r>
              <a:rPr lang="en-US" baseline="0" dirty="0" smtClean="0"/>
              <a:t>Still, </a:t>
            </a:r>
            <a:r>
              <a:rPr lang="en-US" baseline="0" dirty="0" smtClean="0"/>
              <a:t>Lecturer </a:t>
            </a:r>
            <a:r>
              <a:rPr lang="en-US" baseline="0" dirty="0" smtClean="0"/>
              <a:t>(30%) was dominant driving force for WHO, then faculty (19), then institution (10%)</a:t>
            </a:r>
          </a:p>
          <a:p>
            <a:endParaRPr lang="en-US" baseline="0" dirty="0" smtClean="0"/>
          </a:p>
          <a:p>
            <a:r>
              <a:rPr lang="en-US" baseline="0" dirty="0" smtClean="0"/>
              <a:t>Reason was mainly pedagogical (27%), then workplace (25%), then improving poor grades and high drop out rates (16%)</a:t>
            </a:r>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16</a:t>
            </a:fld>
            <a:endParaRPr lang="en-US"/>
          </a:p>
        </p:txBody>
      </p:sp>
    </p:spTree>
    <p:extLst>
      <p:ext uri="{BB962C8B-B14F-4D97-AF65-F5344CB8AC3E}">
        <p14:creationId xmlns:p14="http://schemas.microsoft.com/office/powerpoint/2010/main" val="322599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t>Methods approved by the institution;</a:t>
            </a:r>
            <a:r>
              <a:rPr lang="en-US" sz="2000" baseline="0" dirty="0" smtClean="0"/>
              <a:t> good as far as advancing continuity, bad in that it doesn’t isolate factors that might have influenced student perceptions/experiences of PBL</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no systematic study of students’ perception of PBL lecturers, or teachers, organization’s views (quote </a:t>
            </a:r>
            <a:r>
              <a:rPr lang="en-US" sz="2000" baseline="0" dirty="0" err="1" smtClean="0"/>
              <a:t>Shehab</a:t>
            </a:r>
            <a:r>
              <a:rPr lang="en-US" sz="2000" baseline="0" dirty="0" smtClean="0"/>
              <a:t>: “students hate me!”)</a:t>
            </a:r>
            <a:endParaRPr lang="en-US" sz="200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2000" dirty="0" smtClean="0"/>
          </a:p>
        </p:txBody>
      </p:sp>
      <p:sp>
        <p:nvSpPr>
          <p:cNvPr id="4" name="Slide Number Placeholder 3"/>
          <p:cNvSpPr>
            <a:spLocks noGrp="1"/>
          </p:cNvSpPr>
          <p:nvPr>
            <p:ph type="sldNum" sz="quarter" idx="10"/>
          </p:nvPr>
        </p:nvSpPr>
        <p:spPr/>
        <p:txBody>
          <a:bodyPr/>
          <a:lstStyle/>
          <a:p>
            <a:fld id="{BE180933-5975-4C4A-AA6D-7B357F8D7414}" type="slidenum">
              <a:rPr lang="en-US" smtClean="0"/>
              <a:t>17</a:t>
            </a:fld>
            <a:endParaRPr lang="en-US"/>
          </a:p>
        </p:txBody>
      </p:sp>
    </p:spTree>
    <p:extLst>
      <p:ext uri="{BB962C8B-B14F-4D97-AF65-F5344CB8AC3E}">
        <p14:creationId xmlns:p14="http://schemas.microsoft.com/office/powerpoint/2010/main" val="315529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Limited in sample</a:t>
            </a:r>
            <a:r>
              <a:rPr lang="en-US" baseline="0" dirty="0" smtClean="0"/>
              <a:t> problems: </a:t>
            </a:r>
            <a:r>
              <a:rPr lang="en-US" dirty="0" smtClean="0"/>
              <a:t>Space limitations in printed proceedings?</a:t>
            </a:r>
          </a:p>
          <a:p>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18</a:t>
            </a:fld>
            <a:endParaRPr lang="en-US"/>
          </a:p>
        </p:txBody>
      </p:sp>
    </p:spTree>
    <p:extLst>
      <p:ext uri="{BB962C8B-B14F-4D97-AF65-F5344CB8AC3E}">
        <p14:creationId xmlns:p14="http://schemas.microsoft.com/office/powerpoint/2010/main" val="137850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what levels has PBL been harnessed?</a:t>
            </a:r>
          </a:p>
          <a:p>
            <a:r>
              <a:rPr lang="en-US" sz="1200" dirty="0" smtClean="0"/>
              <a:t>What topics are being covered by PBL?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37% of described case studies involve first-year</a:t>
            </a:r>
            <a:r>
              <a:rPr lang="en-US" baseline="0" dirty="0" smtClean="0"/>
              <a:t> students; Might expect more in graduate, given maturity of students</a:t>
            </a:r>
          </a:p>
          <a:p>
            <a:endParaRPr lang="en-US" baseline="0" dirty="0" smtClean="0"/>
          </a:p>
          <a:p>
            <a:r>
              <a:rPr lang="en-US" baseline="0" dirty="0" smtClean="0"/>
              <a:t>Keeping in mind motivations, makes sense to provide this significant switch in learning when they are already transitioning from HS to UNIV</a:t>
            </a:r>
          </a:p>
          <a:p>
            <a:endParaRPr lang="en-US" dirty="0" smtClean="0"/>
          </a:p>
          <a:p>
            <a:r>
              <a:rPr lang="en-US" dirty="0" smtClean="0"/>
              <a:t>As</a:t>
            </a:r>
            <a:r>
              <a:rPr lang="en-US" baseline="0" dirty="0" smtClean="0"/>
              <a:t> far as topics, software engineering, programming </a:t>
            </a:r>
            <a:r>
              <a:rPr lang="en-US" baseline="0" dirty="0" smtClean="0"/>
              <a:t>courses are most </a:t>
            </a:r>
            <a:r>
              <a:rPr lang="en-US" baseline="0" dirty="0" smtClean="0"/>
              <a:t>popular</a:t>
            </a:r>
          </a:p>
          <a:p>
            <a:r>
              <a:rPr lang="en-US" baseline="0" dirty="0" smtClean="0"/>
              <a:t>All ACM Computer Science Curriculum topics except:</a:t>
            </a:r>
          </a:p>
          <a:p>
            <a:r>
              <a:rPr lang="en-US" baseline="0" dirty="0" smtClean="0"/>
              <a:t>(1) Computational science, (2) social and professional issues, (3) information </a:t>
            </a:r>
            <a:r>
              <a:rPr lang="en-US" baseline="0" dirty="0" err="1" smtClean="0"/>
              <a:t>managementt</a:t>
            </a:r>
            <a:r>
              <a:rPr lang="en-US" baseline="0" dirty="0" smtClean="0"/>
              <a:t>, and (4) graphics and visual computing</a:t>
            </a:r>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19</a:t>
            </a:fld>
            <a:endParaRPr lang="en-US"/>
          </a:p>
        </p:txBody>
      </p:sp>
    </p:spTree>
    <p:extLst>
      <p:ext uri="{BB962C8B-B14F-4D97-AF65-F5344CB8AC3E}">
        <p14:creationId xmlns:p14="http://schemas.microsoft.com/office/powerpoint/2010/main" val="311545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will you intervene when groups struggle? (Not one answer, but important to know when) do research on successful groups. Look at understanding of contents and roles in the group, accountability</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180933-5975-4C4A-AA6D-7B357F8D7414}" type="slidenum">
              <a:rPr lang="en-US" smtClean="0"/>
              <a:t>20</a:t>
            </a:fld>
            <a:endParaRPr lang="en-US"/>
          </a:p>
        </p:txBody>
      </p:sp>
    </p:spTree>
    <p:extLst>
      <p:ext uri="{BB962C8B-B14F-4D97-AF65-F5344CB8AC3E}">
        <p14:creationId xmlns:p14="http://schemas.microsoft.com/office/powerpoint/2010/main" val="382045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*essential to diagnostic process</a:t>
            </a:r>
          </a:p>
          <a:p>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6</a:t>
            </a:fld>
            <a:endParaRPr lang="en-US"/>
          </a:p>
        </p:txBody>
      </p:sp>
    </p:spTree>
    <p:extLst>
      <p:ext uri="{BB962C8B-B14F-4D97-AF65-F5344CB8AC3E}">
        <p14:creationId xmlns:p14="http://schemas.microsoft.com/office/powerpoint/2010/main" val="110582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Repetition:</a:t>
            </a:r>
            <a:r>
              <a:rPr lang="en-US" sz="2400" baseline="0" dirty="0" smtClean="0"/>
              <a:t> d</a:t>
            </a:r>
            <a:r>
              <a:rPr lang="en-US" sz="2400" dirty="0" smtClean="0"/>
              <a:t>ependent on scale of problem, and full or partial problem disclosure by teacher</a:t>
            </a:r>
          </a:p>
        </p:txBody>
      </p:sp>
      <p:sp>
        <p:nvSpPr>
          <p:cNvPr id="4" name="Slide Number Placeholder 3"/>
          <p:cNvSpPr>
            <a:spLocks noGrp="1"/>
          </p:cNvSpPr>
          <p:nvPr>
            <p:ph type="sldNum" sz="quarter" idx="10"/>
          </p:nvPr>
        </p:nvSpPr>
        <p:spPr/>
        <p:txBody>
          <a:bodyPr/>
          <a:lstStyle/>
          <a:p>
            <a:fld id="{BE180933-5975-4C4A-AA6D-7B357F8D7414}" type="slidenum">
              <a:rPr lang="en-US" smtClean="0"/>
              <a:t>7</a:t>
            </a:fld>
            <a:endParaRPr lang="en-US"/>
          </a:p>
        </p:txBody>
      </p:sp>
    </p:spTree>
    <p:extLst>
      <p:ext uri="{BB962C8B-B14F-4D97-AF65-F5344CB8AC3E}">
        <p14:creationId xmlns:p14="http://schemas.microsoft.com/office/powerpoint/2010/main" val="110582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Wide spread</a:t>
            </a:r>
            <a:r>
              <a:rPr lang="en-US" baseline="0" dirty="0" smtClean="0"/>
              <a:t> effectiveness in medical education suggests faculty see it as a positive development</a:t>
            </a:r>
          </a:p>
        </p:txBody>
      </p:sp>
      <p:sp>
        <p:nvSpPr>
          <p:cNvPr id="4" name="Slide Number Placeholder 3"/>
          <p:cNvSpPr>
            <a:spLocks noGrp="1"/>
          </p:cNvSpPr>
          <p:nvPr>
            <p:ph type="sldNum" sz="quarter" idx="10"/>
          </p:nvPr>
        </p:nvSpPr>
        <p:spPr/>
        <p:txBody>
          <a:bodyPr/>
          <a:lstStyle/>
          <a:p>
            <a:fld id="{BE180933-5975-4C4A-AA6D-7B357F8D7414}" type="slidenum">
              <a:rPr lang="en-US" smtClean="0"/>
              <a:t>8</a:t>
            </a:fld>
            <a:endParaRPr lang="en-US"/>
          </a:p>
        </p:txBody>
      </p:sp>
    </p:spTree>
    <p:extLst>
      <p:ext uri="{BB962C8B-B14F-4D97-AF65-F5344CB8AC3E}">
        <p14:creationId xmlns:p14="http://schemas.microsoft.com/office/powerpoint/2010/main" val="499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Kirschner</a:t>
            </a:r>
            <a:r>
              <a:rPr lang="en-US" baseline="0" dirty="0" smtClean="0"/>
              <a:t> claims PBL “does not take human cognitive architecture into consideration” </a:t>
            </a:r>
          </a:p>
          <a:p>
            <a:r>
              <a:rPr lang="en-US" baseline="0" dirty="0" smtClean="0"/>
              <a:t>Schmidt conceded “minimal guidance during instruction” is not the same</a:t>
            </a:r>
            <a:endParaRPr lang="en-US" dirty="0" smtClean="0"/>
          </a:p>
          <a:p>
            <a:endParaRPr lang="en-US" dirty="0" smtClean="0"/>
          </a:p>
          <a:p>
            <a:r>
              <a:rPr lang="en-US" dirty="0" smtClean="0"/>
              <a:t>For the purpose of this study</a:t>
            </a:r>
            <a:r>
              <a:rPr lang="en-US" baseline="0" dirty="0" smtClean="0"/>
              <a:t> following observation is made by Bond and </a:t>
            </a:r>
            <a:r>
              <a:rPr lang="en-US" baseline="0" dirty="0" err="1" smtClean="0"/>
              <a:t>Feletti</a:t>
            </a:r>
            <a:r>
              <a:rPr lang="en-US" baseline="0" dirty="0" smtClean="0"/>
              <a:t>:</a:t>
            </a:r>
          </a:p>
        </p:txBody>
      </p:sp>
      <p:sp>
        <p:nvSpPr>
          <p:cNvPr id="4" name="Slide Number Placeholder 3"/>
          <p:cNvSpPr>
            <a:spLocks noGrp="1"/>
          </p:cNvSpPr>
          <p:nvPr>
            <p:ph type="sldNum" sz="quarter" idx="10"/>
          </p:nvPr>
        </p:nvSpPr>
        <p:spPr/>
        <p:txBody>
          <a:bodyPr/>
          <a:lstStyle/>
          <a:p>
            <a:fld id="{BE180933-5975-4C4A-AA6D-7B357F8D7414}" type="slidenum">
              <a:rPr lang="en-US" smtClean="0"/>
              <a:t>9</a:t>
            </a:fld>
            <a:endParaRPr lang="en-US"/>
          </a:p>
        </p:txBody>
      </p:sp>
    </p:spTree>
    <p:extLst>
      <p:ext uri="{BB962C8B-B14F-4D97-AF65-F5344CB8AC3E}">
        <p14:creationId xmlns:p14="http://schemas.microsoft.com/office/powerpoint/2010/main" val="499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10</a:t>
            </a:fld>
            <a:endParaRPr lang="en-US"/>
          </a:p>
        </p:txBody>
      </p:sp>
    </p:spTree>
    <p:extLst>
      <p:ext uri="{BB962C8B-B14F-4D97-AF65-F5344CB8AC3E}">
        <p14:creationId xmlns:p14="http://schemas.microsoft.com/office/powerpoint/2010/main" val="251221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Vessey</a:t>
            </a:r>
            <a:r>
              <a:rPr lang="en-US" dirty="0" smtClean="0"/>
              <a:t>: topic, research approach,</a:t>
            </a:r>
            <a:r>
              <a:rPr lang="en-US" baseline="0" dirty="0" smtClean="0"/>
              <a:t> research method, unit/level of analysis, and reference discipline</a:t>
            </a:r>
          </a:p>
          <a:p>
            <a:r>
              <a:rPr lang="en-US" baseline="0" dirty="0" smtClean="0"/>
              <a:t>Simon: topic, context, nature, and scope</a:t>
            </a:r>
          </a:p>
          <a:p>
            <a:r>
              <a:rPr lang="en-US" baseline="0" dirty="0" err="1" smtClean="0"/>
              <a:t>Sheard</a:t>
            </a:r>
            <a:r>
              <a:rPr lang="en-US" baseline="0" dirty="0" smtClean="0"/>
              <a:t>: type of research, data gathering </a:t>
            </a:r>
            <a:r>
              <a:rPr lang="en-US" baseline="0" dirty="0" err="1" smtClean="0"/>
              <a:t>techniquees</a:t>
            </a:r>
            <a:r>
              <a:rPr lang="en-US" baseline="0" dirty="0" smtClean="0"/>
              <a:t> ,analysis techniques, research aim, and research outcome</a:t>
            </a:r>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11</a:t>
            </a:fld>
            <a:endParaRPr lang="en-US"/>
          </a:p>
        </p:txBody>
      </p:sp>
    </p:spTree>
    <p:extLst>
      <p:ext uri="{BB962C8B-B14F-4D97-AF65-F5344CB8AC3E}">
        <p14:creationId xmlns:p14="http://schemas.microsoft.com/office/powerpoint/2010/main" val="230993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Vessey</a:t>
            </a:r>
            <a:r>
              <a:rPr lang="en-US" dirty="0" smtClean="0"/>
              <a:t>: topic, research approach,</a:t>
            </a:r>
            <a:r>
              <a:rPr lang="en-US" baseline="0" dirty="0" smtClean="0"/>
              <a:t> research method, unit/level of analysis, and reference discipline</a:t>
            </a:r>
          </a:p>
          <a:p>
            <a:r>
              <a:rPr lang="en-US" baseline="0" dirty="0" smtClean="0"/>
              <a:t>Simon: topic, context, nature, and scope</a:t>
            </a:r>
          </a:p>
          <a:p>
            <a:r>
              <a:rPr lang="en-US" baseline="0" dirty="0" err="1" smtClean="0"/>
              <a:t>Sheard</a:t>
            </a:r>
            <a:r>
              <a:rPr lang="en-US" baseline="0" dirty="0" smtClean="0"/>
              <a:t>: type of research, data gathering </a:t>
            </a:r>
            <a:r>
              <a:rPr lang="en-US" baseline="0" dirty="0" err="1" smtClean="0"/>
              <a:t>techniquees</a:t>
            </a:r>
            <a:r>
              <a:rPr lang="en-US" baseline="0" dirty="0" smtClean="0"/>
              <a:t> ,analysis techniques, research aim, and </a:t>
            </a:r>
            <a:r>
              <a:rPr lang="en-US" baseline="0" smtClean="0"/>
              <a:t>research outcome</a:t>
            </a:r>
            <a:endParaRPr lang="en-US"/>
          </a:p>
        </p:txBody>
      </p:sp>
      <p:sp>
        <p:nvSpPr>
          <p:cNvPr id="4" name="Slide Number Placeholder 3"/>
          <p:cNvSpPr>
            <a:spLocks noGrp="1"/>
          </p:cNvSpPr>
          <p:nvPr>
            <p:ph type="sldNum" sz="quarter" idx="10"/>
          </p:nvPr>
        </p:nvSpPr>
        <p:spPr/>
        <p:txBody>
          <a:bodyPr/>
          <a:lstStyle/>
          <a:p>
            <a:fld id="{BE180933-5975-4C4A-AA6D-7B357F8D7414}" type="slidenum">
              <a:rPr lang="en-US" smtClean="0"/>
              <a:t>12</a:t>
            </a:fld>
            <a:endParaRPr lang="en-US"/>
          </a:p>
        </p:txBody>
      </p:sp>
    </p:spTree>
    <p:extLst>
      <p:ext uri="{BB962C8B-B14F-4D97-AF65-F5344CB8AC3E}">
        <p14:creationId xmlns:p14="http://schemas.microsoft.com/office/powerpoint/2010/main" val="230993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“PBL” not queried,</a:t>
            </a:r>
            <a:r>
              <a:rPr lang="en-US" baseline="0" dirty="0" smtClean="0"/>
              <a:t> returned “Project Based Learning”</a:t>
            </a:r>
          </a:p>
          <a:p>
            <a:r>
              <a:rPr lang="en-US" baseline="0" dirty="0" smtClean="0"/>
              <a:t>Search terms had to be in title, abstract, or keywords</a:t>
            </a:r>
          </a:p>
          <a:p>
            <a:r>
              <a:rPr lang="en-US" baseline="0" dirty="0" smtClean="0"/>
              <a:t>Abstracts read to determine relevance; had to address practice of PBL; simply using problems to aid learning not considered the same</a:t>
            </a:r>
            <a:endParaRPr lang="en-US" dirty="0"/>
          </a:p>
        </p:txBody>
      </p:sp>
      <p:sp>
        <p:nvSpPr>
          <p:cNvPr id="4" name="Slide Number Placeholder 3"/>
          <p:cNvSpPr>
            <a:spLocks noGrp="1"/>
          </p:cNvSpPr>
          <p:nvPr>
            <p:ph type="sldNum" sz="quarter" idx="10"/>
          </p:nvPr>
        </p:nvSpPr>
        <p:spPr/>
        <p:txBody>
          <a:bodyPr/>
          <a:lstStyle/>
          <a:p>
            <a:fld id="{BE180933-5975-4C4A-AA6D-7B357F8D7414}" type="slidenum">
              <a:rPr lang="en-US" smtClean="0"/>
              <a:t>13</a:t>
            </a:fld>
            <a:endParaRPr lang="en-US"/>
          </a:p>
        </p:txBody>
      </p:sp>
    </p:spTree>
    <p:extLst>
      <p:ext uri="{BB962C8B-B14F-4D97-AF65-F5344CB8AC3E}">
        <p14:creationId xmlns:p14="http://schemas.microsoft.com/office/powerpoint/2010/main" val="204894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E04EF-C427-C345-978B-614089A6ECC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31000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E04EF-C427-C345-978B-614089A6ECC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189466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E04EF-C427-C345-978B-614089A6ECC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394666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E04EF-C427-C345-978B-614089A6ECC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4146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E04EF-C427-C345-978B-614089A6ECCE}"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167728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E04EF-C427-C345-978B-614089A6ECCE}"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94335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E04EF-C427-C345-978B-614089A6ECCE}" type="datetimeFigureOut">
              <a:rPr lang="en-US" smtClean="0"/>
              <a:t>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412197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E04EF-C427-C345-978B-614089A6ECCE}" type="datetimeFigureOut">
              <a:rPr lang="en-US" smtClean="0"/>
              <a:t>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207899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E04EF-C427-C345-978B-614089A6ECCE}" type="datetimeFigureOut">
              <a:rPr lang="en-US" smtClean="0"/>
              <a:t>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75910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E04EF-C427-C345-978B-614089A6ECCE}"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108119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E04EF-C427-C345-978B-614089A6ECCE}"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38CC2-3551-D045-85B1-B90D01B2A156}" type="slidenum">
              <a:rPr lang="en-US" smtClean="0"/>
              <a:t>‹#›</a:t>
            </a:fld>
            <a:endParaRPr lang="en-US"/>
          </a:p>
        </p:txBody>
      </p:sp>
    </p:spTree>
    <p:extLst>
      <p:ext uri="{BB962C8B-B14F-4D97-AF65-F5344CB8AC3E}">
        <p14:creationId xmlns:p14="http://schemas.microsoft.com/office/powerpoint/2010/main" val="3231473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FEE04EF-C427-C345-978B-614089A6ECCE}" type="datetimeFigureOut">
              <a:rPr lang="en-US" smtClean="0"/>
              <a:t>11/6/14</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8538CC2-3551-D045-85B1-B90D01B2A156}" type="slidenum">
              <a:rPr lang="en-US" smtClean="0"/>
              <a:t>‹#›</a:t>
            </a:fld>
            <a:endParaRPr lang="en-US"/>
          </a:p>
        </p:txBody>
      </p:sp>
    </p:spTree>
    <p:extLst>
      <p:ext uri="{BB962C8B-B14F-4D97-AF65-F5344CB8AC3E}">
        <p14:creationId xmlns:p14="http://schemas.microsoft.com/office/powerpoint/2010/main" val="132725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ormAutofit fontScale="90000"/>
          </a:bodyPr>
          <a:lstStyle/>
          <a:p>
            <a:r>
              <a:rPr lang="en-US" dirty="0" smtClean="0"/>
              <a:t>Practical Problem-Based Learning in Computing Education</a:t>
            </a:r>
            <a:endParaRPr lang="en-US" dirty="0"/>
          </a:p>
        </p:txBody>
      </p:sp>
      <p:sp>
        <p:nvSpPr>
          <p:cNvPr id="4" name="Subtitle 2"/>
          <p:cNvSpPr>
            <a:spLocks noGrp="1"/>
          </p:cNvSpPr>
          <p:nvPr>
            <p:ph type="subTitle" idx="1"/>
          </p:nvPr>
        </p:nvSpPr>
        <p:spPr>
          <a:xfrm>
            <a:off x="672432" y="3238500"/>
            <a:ext cx="7799136" cy="1460500"/>
          </a:xfrm>
        </p:spPr>
        <p:txBody>
          <a:bodyPr>
            <a:noAutofit/>
          </a:bodyPr>
          <a:lstStyle/>
          <a:p>
            <a:r>
              <a:rPr lang="en-US" sz="2600" dirty="0" smtClean="0"/>
              <a:t>O’Grady, Michael J. </a:t>
            </a:r>
            <a:r>
              <a:rPr lang="en-US" sz="2600" i="1" dirty="0" smtClean="0"/>
              <a:t>ACM Transactions on Computing Education</a:t>
            </a:r>
            <a:r>
              <a:rPr lang="en-US" sz="2600" dirty="0"/>
              <a:t> </a:t>
            </a:r>
            <a:r>
              <a:rPr lang="en-US" sz="2600" dirty="0" smtClean="0"/>
              <a:t>12.3 (July 2012).</a:t>
            </a:r>
            <a:endParaRPr lang="en-US" sz="2600" b="1" dirty="0"/>
          </a:p>
        </p:txBody>
      </p:sp>
      <p:sp>
        <p:nvSpPr>
          <p:cNvPr id="5" name="TextBox 4"/>
          <p:cNvSpPr txBox="1"/>
          <p:nvPr/>
        </p:nvSpPr>
        <p:spPr>
          <a:xfrm>
            <a:off x="668219" y="4575767"/>
            <a:ext cx="3205775" cy="830997"/>
          </a:xfrm>
          <a:prstGeom prst="rect">
            <a:avLst/>
          </a:prstGeom>
          <a:noFill/>
        </p:spPr>
        <p:txBody>
          <a:bodyPr wrap="none" rtlCol="0">
            <a:spAutoFit/>
          </a:bodyPr>
          <a:lstStyle/>
          <a:p>
            <a:r>
              <a:rPr lang="en-US" sz="2400" b="1" dirty="0" smtClean="0"/>
              <a:t>Emmanuel Bello-</a:t>
            </a:r>
            <a:r>
              <a:rPr lang="en-US" sz="2400" b="1" dirty="0" err="1" smtClean="0"/>
              <a:t>Ogunu</a:t>
            </a:r>
            <a:endParaRPr lang="en-US" sz="2400" b="1" dirty="0" smtClean="0"/>
          </a:p>
          <a:p>
            <a:r>
              <a:rPr lang="en-US" sz="2400" b="1" dirty="0"/>
              <a:t>6</a:t>
            </a:r>
            <a:r>
              <a:rPr lang="en-US" sz="2400" b="1" dirty="0" smtClean="0"/>
              <a:t> November 2014</a:t>
            </a:r>
            <a:endParaRPr lang="en-US" sz="24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328568" y="4454264"/>
            <a:ext cx="1143000" cy="952500"/>
          </a:xfrm>
          <a:prstGeom prst="rect">
            <a:avLst/>
          </a:prstGeom>
          <a:noFill/>
          <a:ln>
            <a:noFill/>
          </a:ln>
        </p:spPr>
      </p:pic>
    </p:spTree>
    <p:extLst>
      <p:ext uri="{BB962C8B-B14F-4D97-AF65-F5344CB8AC3E}">
        <p14:creationId xmlns:p14="http://schemas.microsoft.com/office/powerpoint/2010/main" val="34519626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Literature Review</a:t>
            </a:r>
            <a:endParaRPr lang="en-US" dirty="0"/>
          </a:p>
        </p:txBody>
      </p:sp>
      <p:sp>
        <p:nvSpPr>
          <p:cNvPr id="3" name="Content Placeholder 2"/>
          <p:cNvSpPr>
            <a:spLocks noGrp="1"/>
          </p:cNvSpPr>
          <p:nvPr>
            <p:ph idx="1"/>
          </p:nvPr>
        </p:nvSpPr>
        <p:spPr/>
        <p:txBody>
          <a:bodyPr>
            <a:normAutofit/>
          </a:bodyPr>
          <a:lstStyle/>
          <a:p>
            <a:r>
              <a:rPr lang="en-US" dirty="0" smtClean="0"/>
              <a:t>Objective of study: investigate how PBL is being used in CS-related curricula</a:t>
            </a:r>
          </a:p>
          <a:p>
            <a:pPr lvl="1"/>
            <a:r>
              <a:rPr lang="en-US" dirty="0" smtClean="0"/>
              <a:t>Any PBL case study that contributes to this is studied</a:t>
            </a:r>
          </a:p>
          <a:p>
            <a:r>
              <a:rPr lang="en-US" dirty="0" smtClean="0"/>
              <a:t>Study is being conducted by analyzing the literature in the domain</a:t>
            </a:r>
          </a:p>
          <a:p>
            <a:pPr lvl="1"/>
            <a:r>
              <a:rPr lang="en-US" dirty="0" smtClean="0"/>
              <a:t>Target: undergraduate and postgraduate curricula</a:t>
            </a:r>
            <a:endParaRPr lang="en-US" dirty="0"/>
          </a:p>
        </p:txBody>
      </p:sp>
    </p:spTree>
    <p:extLst>
      <p:ext uri="{BB962C8B-B14F-4D97-AF65-F5344CB8AC3E}">
        <p14:creationId xmlns:p14="http://schemas.microsoft.com/office/powerpoint/2010/main" val="254979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Specification</a:t>
            </a:r>
            <a:endParaRPr lang="en-US" dirty="0"/>
          </a:p>
        </p:txBody>
      </p:sp>
      <p:sp>
        <p:nvSpPr>
          <p:cNvPr id="3" name="Content Placeholder 2"/>
          <p:cNvSpPr>
            <a:spLocks noGrp="1"/>
          </p:cNvSpPr>
          <p:nvPr>
            <p:ph idx="1"/>
          </p:nvPr>
        </p:nvSpPr>
        <p:spPr/>
        <p:txBody>
          <a:bodyPr>
            <a:normAutofit fontScale="85000" lnSpcReduction="10000"/>
          </a:bodyPr>
          <a:lstStyle/>
          <a:p>
            <a:r>
              <a:rPr lang="en-US" sz="3000" dirty="0" smtClean="0"/>
              <a:t>Many categorization methodologies already exist in Computing Education Research (CER)</a:t>
            </a:r>
          </a:p>
          <a:p>
            <a:pPr lvl="1"/>
            <a:r>
              <a:rPr lang="en-US" sz="2400" dirty="0" smtClean="0"/>
              <a:t>Fincher &amp; </a:t>
            </a:r>
            <a:r>
              <a:rPr lang="en-US" sz="2400" dirty="0" err="1" smtClean="0"/>
              <a:t>Petre</a:t>
            </a:r>
            <a:r>
              <a:rPr lang="en-US" sz="2400" dirty="0" smtClean="0"/>
              <a:t>, 2004: 10-category model</a:t>
            </a:r>
          </a:p>
          <a:p>
            <a:pPr lvl="1"/>
            <a:r>
              <a:rPr lang="en-US" sz="2400" dirty="0" err="1" smtClean="0"/>
              <a:t>Vessey</a:t>
            </a:r>
            <a:r>
              <a:rPr lang="en-US" sz="2400" dirty="0" smtClean="0"/>
              <a:t> et al, 2005: unified classification scheme, 5 </a:t>
            </a:r>
            <a:r>
              <a:rPr lang="en-US" sz="2400" dirty="0" err="1" smtClean="0"/>
              <a:t>dimen</a:t>
            </a:r>
            <a:r>
              <a:rPr lang="en-US" sz="2400" dirty="0" smtClean="0"/>
              <a:t>.</a:t>
            </a:r>
          </a:p>
          <a:p>
            <a:pPr lvl="1"/>
            <a:r>
              <a:rPr lang="en-US" sz="2400" dirty="0" smtClean="0"/>
              <a:t>Simon, 2007: reduced to four dimensions</a:t>
            </a:r>
          </a:p>
          <a:p>
            <a:pPr lvl="1"/>
            <a:r>
              <a:rPr lang="en-US" sz="2400" dirty="0" err="1" smtClean="0"/>
              <a:t>Sheard</a:t>
            </a:r>
            <a:r>
              <a:rPr lang="en-US" sz="2400" dirty="0" smtClean="0"/>
              <a:t> et al., 2009: used 5 separate </a:t>
            </a:r>
            <a:r>
              <a:rPr lang="en-US" sz="2400" dirty="0" err="1" smtClean="0"/>
              <a:t>critieria</a:t>
            </a:r>
          </a:p>
          <a:p>
            <a:r>
              <a:rPr lang="en-US" sz="3100" dirty="0" smtClean="0"/>
              <a:t>For this study: augmented “didactic triangle”</a:t>
            </a:r>
            <a:r>
              <a:rPr lang="en-US" dirty="0" smtClean="0"/>
              <a:t> </a:t>
            </a:r>
            <a:r>
              <a:rPr lang="en-US" sz="2100" dirty="0" smtClean="0"/>
              <a:t>[</a:t>
            </a:r>
            <a:r>
              <a:rPr lang="en-US" sz="2100" dirty="0" err="1" smtClean="0"/>
              <a:t>Kinnumen</a:t>
            </a:r>
            <a:r>
              <a:rPr lang="en-US" sz="2100" dirty="0" smtClean="0"/>
              <a:t> 2010]</a:t>
            </a:r>
          </a:p>
          <a:p>
            <a:pPr lvl="1"/>
            <a:r>
              <a:rPr lang="en-US" dirty="0" smtClean="0"/>
              <a:t>Triad of teacher-content-student: course perspective</a:t>
            </a:r>
          </a:p>
          <a:p>
            <a:pPr lvl="1"/>
            <a:r>
              <a:rPr lang="en-US" dirty="0" smtClean="0"/>
              <a:t>Two additional levels: organization POV and society POV</a:t>
            </a:r>
          </a:p>
        </p:txBody>
      </p:sp>
    </p:spTree>
    <p:extLst>
      <p:ext uri="{BB962C8B-B14F-4D97-AF65-F5344CB8AC3E}">
        <p14:creationId xmlns:p14="http://schemas.microsoft.com/office/powerpoint/2010/main" val="27633959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Specification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Stage of Analysis</a:t>
            </a:r>
          </a:p>
          <a:p>
            <a:pPr lvl="1"/>
            <a:r>
              <a:rPr lang="en-US" dirty="0" smtClean="0"/>
              <a:t>All papers categorized using </a:t>
            </a:r>
            <a:r>
              <a:rPr lang="en-US" dirty="0" err="1" smtClean="0"/>
              <a:t>Kinnumen</a:t>
            </a:r>
            <a:r>
              <a:rPr lang="en-US" dirty="0" smtClean="0"/>
              <a:t> et al.’s augmented “didactic triangle” approach</a:t>
            </a:r>
          </a:p>
          <a:p>
            <a:r>
              <a:rPr lang="en-US" dirty="0" smtClean="0"/>
              <a:t>Second stage</a:t>
            </a:r>
          </a:p>
          <a:p>
            <a:pPr lvl="1"/>
            <a:r>
              <a:rPr lang="en-US" dirty="0" smtClean="0"/>
              <a:t>Additional questions applied</a:t>
            </a:r>
          </a:p>
          <a:p>
            <a:pPr marL="1371600" lvl="2" indent="-514350">
              <a:buFont typeface="+mj-lt"/>
              <a:buAutoNum type="arabicPeriod"/>
            </a:pPr>
            <a:r>
              <a:rPr lang="en-US" dirty="0" smtClean="0"/>
              <a:t>What has motivated the adoption of PBL?</a:t>
            </a:r>
          </a:p>
          <a:p>
            <a:pPr marL="1371600" lvl="2" indent="-514350">
              <a:buFont typeface="+mj-lt"/>
              <a:buAutoNum type="arabicPeriod"/>
            </a:pPr>
            <a:r>
              <a:rPr lang="en-US" dirty="0" smtClean="0"/>
              <a:t>Has PBL been systematically evaluated in CS courses?</a:t>
            </a:r>
          </a:p>
          <a:p>
            <a:pPr marL="1371600" lvl="2" indent="-514350">
              <a:buFont typeface="+mj-lt"/>
              <a:buAutoNum type="arabicPeriod"/>
            </a:pPr>
            <a:r>
              <a:rPr lang="en-US" dirty="0" smtClean="0"/>
              <a:t>Are the problems used in PBL courses documented?	</a:t>
            </a:r>
          </a:p>
          <a:p>
            <a:pPr marL="1371600" lvl="2" indent="-514350">
              <a:buFont typeface="+mj-lt"/>
              <a:buAutoNum type="arabicPeriod"/>
            </a:pPr>
            <a:r>
              <a:rPr lang="en-US" dirty="0" smtClean="0"/>
              <a:t>Where in the CS curriculum has PBL been harnessed?</a:t>
            </a:r>
          </a:p>
        </p:txBody>
      </p:sp>
    </p:spTree>
    <p:extLst>
      <p:ext uri="{BB962C8B-B14F-4D97-AF65-F5344CB8AC3E}">
        <p14:creationId xmlns:p14="http://schemas.microsoft.com/office/powerpoint/2010/main" val="13461356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&amp; Refinement</a:t>
            </a:r>
            <a:endParaRPr lang="en-US" dirty="0"/>
          </a:p>
        </p:txBody>
      </p:sp>
      <p:sp>
        <p:nvSpPr>
          <p:cNvPr id="3" name="Content Placeholder 2"/>
          <p:cNvSpPr>
            <a:spLocks noGrp="1"/>
          </p:cNvSpPr>
          <p:nvPr>
            <p:ph idx="1"/>
          </p:nvPr>
        </p:nvSpPr>
        <p:spPr/>
        <p:txBody>
          <a:bodyPr>
            <a:normAutofit/>
          </a:bodyPr>
          <a:lstStyle/>
          <a:p>
            <a:r>
              <a:rPr lang="en-US" dirty="0" smtClean="0"/>
              <a:t>Relevant journals identified and explored</a:t>
            </a:r>
          </a:p>
          <a:p>
            <a:pPr lvl="1"/>
            <a:r>
              <a:rPr lang="en-US" sz="2400" dirty="0" smtClean="0"/>
              <a:t>ACM, IEEE, Academic Search Premier</a:t>
            </a:r>
          </a:p>
          <a:p>
            <a:r>
              <a:rPr lang="en-US" dirty="0" smtClean="0"/>
              <a:t>Generic searches of appropriate search terms</a:t>
            </a:r>
          </a:p>
          <a:p>
            <a:pPr lvl="1"/>
            <a:r>
              <a:rPr lang="en-US" sz="2400" dirty="0" smtClean="0"/>
              <a:t>“Problem based Learning”, “computing”, “software”</a:t>
            </a:r>
          </a:p>
          <a:p>
            <a:r>
              <a:rPr lang="en-US" dirty="0" smtClean="0"/>
              <a:t>Additional reference search in Google Scholar</a:t>
            </a:r>
          </a:p>
          <a:p>
            <a:r>
              <a:rPr lang="en-US" dirty="0" smtClean="0"/>
              <a:t>Relevant publications referred by colleagues</a:t>
            </a:r>
          </a:p>
        </p:txBody>
      </p:sp>
    </p:spTree>
    <p:extLst>
      <p:ext uri="{BB962C8B-B14F-4D97-AF65-F5344CB8AC3E}">
        <p14:creationId xmlns:p14="http://schemas.microsoft.com/office/powerpoint/2010/main" val="19545680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&amp; Refinement</a:t>
            </a:r>
            <a:endParaRPr lang="en-US" dirty="0"/>
          </a:p>
        </p:txBody>
      </p:sp>
      <p:sp>
        <p:nvSpPr>
          <p:cNvPr id="7" name="Content Placeholder 6"/>
          <p:cNvSpPr>
            <a:spLocks noGrp="1"/>
          </p:cNvSpPr>
          <p:nvPr>
            <p:ph idx="1"/>
          </p:nvPr>
        </p:nvSpPr>
        <p:spPr/>
        <p:txBody>
          <a:bodyPr/>
          <a:lstStyle/>
          <a:p>
            <a:r>
              <a:rPr lang="en-US" dirty="0" smtClean="0"/>
              <a:t>In the end, 63 papers selected</a:t>
            </a:r>
          </a:p>
          <a:p>
            <a:endParaRPr lang="en-US" dirty="0" smtClean="0"/>
          </a:p>
          <a:p>
            <a:endParaRPr lang="en-US" dirty="0"/>
          </a:p>
        </p:txBody>
      </p:sp>
      <p:pic>
        <p:nvPicPr>
          <p:cNvPr id="8" name="Content Placeholder 3"/>
          <p:cNvPicPr>
            <a:picLocks noChangeAspect="1"/>
          </p:cNvPicPr>
          <p:nvPr/>
        </p:nvPicPr>
        <p:blipFill>
          <a:blip r:embed="rId3"/>
          <a:srcRect l="-8280" r="-8280"/>
          <a:stretch>
            <a:fillRect/>
          </a:stretch>
        </p:blipFill>
        <p:spPr>
          <a:xfrm>
            <a:off x="1002539" y="2013544"/>
            <a:ext cx="7085436" cy="3247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05962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Categorization</a:t>
            </a:r>
            <a:endParaRPr lang="en-US" dirty="0"/>
          </a:p>
        </p:txBody>
      </p:sp>
      <p:pic>
        <p:nvPicPr>
          <p:cNvPr id="4" name="Content Placeholder 3"/>
          <p:cNvPicPr>
            <a:picLocks noGrp="1" noChangeAspect="1"/>
          </p:cNvPicPr>
          <p:nvPr>
            <p:ph idx="1"/>
          </p:nvPr>
        </p:nvPicPr>
        <p:blipFill>
          <a:blip r:embed="rId3"/>
          <a:srcRect l="-14229" r="-14229"/>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433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Research Questions</a:t>
            </a:r>
            <a:endParaRPr lang="en-US" dirty="0"/>
          </a:p>
        </p:txBody>
      </p:sp>
      <p:pic>
        <p:nvPicPr>
          <p:cNvPr id="4" name="Content Placeholder 3"/>
          <p:cNvPicPr>
            <a:picLocks noGrp="1" noChangeAspect="1"/>
          </p:cNvPicPr>
          <p:nvPr>
            <p:ph idx="1"/>
          </p:nvPr>
        </p:nvPicPr>
        <p:blipFill>
          <a:blip r:embed="rId3"/>
          <a:srcRect l="-11913" r="-11913"/>
          <a:stretch>
            <a:fillRect/>
          </a:stretch>
        </p:blipFill>
        <p:spPr>
          <a:xfrm>
            <a:off x="457200" y="1400341"/>
            <a:ext cx="8229600" cy="3771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64039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Research Questions</a:t>
            </a:r>
            <a:endParaRPr lang="en-US" dirty="0"/>
          </a:p>
        </p:txBody>
      </p:sp>
      <p:sp>
        <p:nvSpPr>
          <p:cNvPr id="3" name="Content Placeholder 2"/>
          <p:cNvSpPr>
            <a:spLocks noGrp="1"/>
          </p:cNvSpPr>
          <p:nvPr>
            <p:ph idx="1"/>
          </p:nvPr>
        </p:nvSpPr>
        <p:spPr/>
        <p:txBody>
          <a:bodyPr/>
          <a:lstStyle/>
          <a:p>
            <a:r>
              <a:rPr lang="en-US" sz="3000" dirty="0" smtClean="0"/>
              <a:t>Has PBL been systematically evaluated in CS courses? </a:t>
            </a:r>
          </a:p>
          <a:p>
            <a:pPr lvl="1"/>
            <a:r>
              <a:rPr lang="en-US" sz="2400" dirty="0" smtClean="0"/>
              <a:t>Only 37% of reported studies attempted to evaluate</a:t>
            </a:r>
          </a:p>
          <a:p>
            <a:pPr lvl="1"/>
            <a:r>
              <a:rPr lang="en-US" sz="2400" dirty="0" smtClean="0"/>
              <a:t>Feedbacks tends to be positive, but still mixed</a:t>
            </a:r>
            <a:endParaRPr lang="en-US" sz="2400" dirty="0"/>
          </a:p>
          <a:p>
            <a:pPr lvl="2"/>
            <a:r>
              <a:rPr lang="en-US" sz="2000" dirty="0" smtClean="0"/>
              <a:t>Where familiar approach preferred, student’s first exposure to PBL, and/or instructor’s first attempt</a:t>
            </a:r>
          </a:p>
          <a:p>
            <a:pPr lvl="1"/>
            <a:r>
              <a:rPr lang="en-US" sz="2400" dirty="0" smtClean="0"/>
              <a:t>Conclusion: more systematic approach required</a:t>
            </a:r>
          </a:p>
          <a:p>
            <a:endParaRPr lang="en-US" dirty="0" smtClean="0"/>
          </a:p>
        </p:txBody>
      </p:sp>
    </p:spTree>
    <p:extLst>
      <p:ext uri="{BB962C8B-B14F-4D97-AF65-F5344CB8AC3E}">
        <p14:creationId xmlns:p14="http://schemas.microsoft.com/office/powerpoint/2010/main" val="35885780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Research Questions</a:t>
            </a:r>
            <a:endParaRPr lang="en-US" dirty="0"/>
          </a:p>
        </p:txBody>
      </p:sp>
      <p:sp>
        <p:nvSpPr>
          <p:cNvPr id="3" name="Content Placeholder 2"/>
          <p:cNvSpPr>
            <a:spLocks noGrp="1"/>
          </p:cNvSpPr>
          <p:nvPr>
            <p:ph idx="1"/>
          </p:nvPr>
        </p:nvSpPr>
        <p:spPr/>
        <p:txBody>
          <a:bodyPr>
            <a:normAutofit/>
          </a:bodyPr>
          <a:lstStyle/>
          <a:p>
            <a:r>
              <a:rPr lang="en-US" sz="3000" dirty="0" smtClean="0"/>
              <a:t>Were problems used in PBL courses documented?</a:t>
            </a:r>
          </a:p>
          <a:p>
            <a:pPr lvl="1"/>
            <a:r>
              <a:rPr lang="en-US" dirty="0" smtClean="0"/>
              <a:t>Only 19% of papers included sample problems</a:t>
            </a:r>
          </a:p>
          <a:p>
            <a:pPr lvl="1"/>
            <a:r>
              <a:rPr lang="en-US" dirty="0" smtClean="0"/>
              <a:t>Good problems a prerequisite to successful PBL</a:t>
            </a:r>
          </a:p>
          <a:p>
            <a:pPr lvl="2"/>
            <a:r>
              <a:rPr lang="en-US" dirty="0" smtClean="0"/>
              <a:t>Constructing them are non-trivial, demanding</a:t>
            </a:r>
          </a:p>
          <a:p>
            <a:pPr lvl="2"/>
            <a:r>
              <a:rPr lang="en-US" dirty="0" smtClean="0"/>
              <a:t>Can only be validated in the classroom</a:t>
            </a:r>
          </a:p>
          <a:p>
            <a:pPr lvl="1"/>
            <a:r>
              <a:rPr lang="en-US" dirty="0" smtClean="0"/>
              <a:t>Conclusion: </a:t>
            </a:r>
            <a:r>
              <a:rPr lang="en-US" dirty="0" err="1" smtClean="0"/>
              <a:t>altern</a:t>
            </a:r>
            <a:r>
              <a:rPr lang="en-US" dirty="0" smtClean="0"/>
              <a:t>. methods must be identified</a:t>
            </a:r>
            <a:endParaRPr lang="en-US" dirty="0"/>
          </a:p>
        </p:txBody>
      </p:sp>
    </p:spTree>
    <p:extLst>
      <p:ext uri="{BB962C8B-B14F-4D97-AF65-F5344CB8AC3E}">
        <p14:creationId xmlns:p14="http://schemas.microsoft.com/office/powerpoint/2010/main" val="35507633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Research Questions</a:t>
            </a:r>
            <a:endParaRPr lang="en-US" dirty="0"/>
          </a:p>
        </p:txBody>
      </p:sp>
      <p:pic>
        <p:nvPicPr>
          <p:cNvPr id="4" name="Content Placeholder 3"/>
          <p:cNvPicPr>
            <a:picLocks noChangeAspect="1"/>
          </p:cNvPicPr>
          <p:nvPr/>
        </p:nvPicPr>
        <p:blipFill>
          <a:blip r:embed="rId3"/>
          <a:srcRect l="-8776" r="-8776"/>
          <a:stretch>
            <a:fillRect/>
          </a:stretch>
        </p:blipFill>
        <p:spPr>
          <a:xfrm>
            <a:off x="457200" y="1333501"/>
            <a:ext cx="7914495" cy="3627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25477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Problem-based Learning</a:t>
            </a:r>
          </a:p>
          <a:p>
            <a:pPr lvl="1"/>
            <a:r>
              <a:rPr lang="en-US" dirty="0" smtClean="0"/>
              <a:t>Origin</a:t>
            </a:r>
          </a:p>
          <a:p>
            <a:pPr lvl="1"/>
            <a:r>
              <a:rPr lang="en-US" dirty="0" smtClean="0"/>
              <a:t>Mechanics</a:t>
            </a:r>
          </a:p>
          <a:p>
            <a:pPr lvl="1"/>
            <a:r>
              <a:rPr lang="en-US" dirty="0" smtClean="0"/>
              <a:t>Effectiveness</a:t>
            </a:r>
          </a:p>
          <a:p>
            <a:r>
              <a:rPr lang="en-US" dirty="0" smtClean="0"/>
              <a:t>PBL Literature Review</a:t>
            </a:r>
          </a:p>
          <a:p>
            <a:pPr lvl="1"/>
            <a:r>
              <a:rPr lang="en-US" dirty="0" smtClean="0"/>
              <a:t>Methodology Specification</a:t>
            </a:r>
          </a:p>
          <a:p>
            <a:pPr lvl="1"/>
            <a:r>
              <a:rPr lang="en-US" dirty="0" smtClean="0"/>
              <a:t>Selection &amp; Refinement</a:t>
            </a:r>
          </a:p>
          <a:p>
            <a:r>
              <a:rPr lang="en-US" dirty="0" smtClean="0"/>
              <a:t>Analysis</a:t>
            </a:r>
          </a:p>
          <a:p>
            <a:pPr lvl="1"/>
            <a:r>
              <a:rPr lang="en-US" dirty="0" smtClean="0"/>
              <a:t>Categorization</a:t>
            </a:r>
          </a:p>
          <a:p>
            <a:pPr lvl="1"/>
            <a:r>
              <a:rPr lang="en-US" dirty="0" smtClean="0"/>
              <a:t>Additional research questions</a:t>
            </a:r>
          </a:p>
          <a:p>
            <a:r>
              <a:rPr lang="en-US" dirty="0" smtClean="0"/>
              <a:t>Discussion / Q&amp;A</a:t>
            </a:r>
            <a:endParaRPr lang="en-US" dirty="0"/>
          </a:p>
        </p:txBody>
      </p:sp>
    </p:spTree>
    <p:extLst>
      <p:ext uri="{BB962C8B-B14F-4D97-AF65-F5344CB8AC3E}">
        <p14:creationId xmlns:p14="http://schemas.microsoft.com/office/powerpoint/2010/main" val="970578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How do you/could you build PBL around your current course?</a:t>
            </a:r>
          </a:p>
          <a:p>
            <a:r>
              <a:rPr lang="en-US" dirty="0" smtClean="0"/>
              <a:t>How would you intervene when students or groups struggle</a:t>
            </a:r>
            <a:r>
              <a:rPr lang="en-US" dirty="0" smtClean="0"/>
              <a:t>?</a:t>
            </a:r>
          </a:p>
          <a:p>
            <a:r>
              <a:rPr lang="en-US" dirty="0" smtClean="0"/>
              <a:t>How does PBL differ from (or relate to) flipped classrooms?</a:t>
            </a:r>
            <a:endParaRPr lang="en-US" dirty="0" smtClean="0"/>
          </a:p>
        </p:txBody>
      </p:sp>
    </p:spTree>
    <p:extLst>
      <p:ext uri="{BB962C8B-B14F-4D97-AF65-F5344CB8AC3E}">
        <p14:creationId xmlns:p14="http://schemas.microsoft.com/office/powerpoint/2010/main" val="1047522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PBL in CS curricula: present, but shallow</a:t>
            </a:r>
          </a:p>
          <a:p>
            <a:pPr lvl="1"/>
            <a:r>
              <a:rPr lang="en-US" dirty="0" smtClean="0"/>
              <a:t>May continue to be adoption in ad-hoc fashion</a:t>
            </a:r>
          </a:p>
          <a:p>
            <a:r>
              <a:rPr lang="en-US" dirty="0" smtClean="0"/>
              <a:t>If PBL is to succeed:</a:t>
            </a:r>
          </a:p>
          <a:p>
            <a:pPr lvl="1"/>
            <a:r>
              <a:rPr lang="en-US" dirty="0" smtClean="0"/>
              <a:t>More systematic approach for adoption, validation</a:t>
            </a:r>
          </a:p>
          <a:p>
            <a:pPr lvl="1"/>
            <a:r>
              <a:rPr lang="en-US" dirty="0" smtClean="0"/>
              <a:t>Motivations, objectives, outcomes clearly defined</a:t>
            </a:r>
          </a:p>
          <a:p>
            <a:pPr lvl="1"/>
            <a:r>
              <a:rPr lang="en-US" dirty="0" smtClean="0"/>
              <a:t>Set methods to measure, evaluate effectiveness</a:t>
            </a:r>
          </a:p>
          <a:p>
            <a:pPr lvl="1"/>
            <a:r>
              <a:rPr lang="en-US" dirty="0" smtClean="0"/>
              <a:t>Experiences must be shared in appropriate fora</a:t>
            </a:r>
            <a:endParaRPr lang="en-US" dirty="0"/>
          </a:p>
        </p:txBody>
      </p:sp>
    </p:spTree>
    <p:extLst>
      <p:ext uri="{BB962C8B-B14F-4D97-AF65-F5344CB8AC3E}">
        <p14:creationId xmlns:p14="http://schemas.microsoft.com/office/powerpoint/2010/main" val="20619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6148801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Education</a:t>
            </a:r>
            <a:endParaRPr lang="en-US" dirty="0"/>
          </a:p>
        </p:txBody>
      </p:sp>
      <p:sp>
        <p:nvSpPr>
          <p:cNvPr id="3" name="Content Placeholder 2"/>
          <p:cNvSpPr>
            <a:spLocks noGrp="1"/>
          </p:cNvSpPr>
          <p:nvPr>
            <p:ph idx="1"/>
          </p:nvPr>
        </p:nvSpPr>
        <p:spPr/>
        <p:txBody>
          <a:bodyPr>
            <a:normAutofit/>
          </a:bodyPr>
          <a:lstStyle/>
          <a:p>
            <a:r>
              <a:rPr lang="en-US" dirty="0" smtClean="0"/>
              <a:t>CS is relatively new </a:t>
            </a:r>
            <a:r>
              <a:rPr lang="en-US" dirty="0" smtClean="0"/>
              <a:t>field</a:t>
            </a:r>
            <a:endParaRPr lang="en-US" dirty="0" smtClean="0"/>
          </a:p>
          <a:p>
            <a:r>
              <a:rPr lang="en-US" dirty="0" smtClean="0"/>
              <a:t>Teaching techniques and pedagogical theories still in </a:t>
            </a:r>
            <a:r>
              <a:rPr lang="en-US" dirty="0" smtClean="0"/>
              <a:t>flux, remain dynamic</a:t>
            </a:r>
          </a:p>
          <a:p>
            <a:r>
              <a:rPr lang="en-US" dirty="0" smtClean="0"/>
              <a:t>As with many disciplines, CS educators are often “knowledge transmitters”</a:t>
            </a:r>
          </a:p>
          <a:p>
            <a:r>
              <a:rPr lang="en-US" dirty="0" smtClean="0"/>
              <a:t>Alternative approaches to course delivery?</a:t>
            </a:r>
            <a:endParaRPr lang="en-US" dirty="0"/>
          </a:p>
        </p:txBody>
      </p:sp>
    </p:spTree>
    <p:extLst>
      <p:ext uri="{BB962C8B-B14F-4D97-AF65-F5344CB8AC3E}">
        <p14:creationId xmlns:p14="http://schemas.microsoft.com/office/powerpoint/2010/main" val="31378508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Problem-based Learning (PBL)</a:t>
            </a:r>
            <a:endParaRPr lang="en-US" dirty="0"/>
          </a:p>
        </p:txBody>
      </p:sp>
      <p:sp>
        <p:nvSpPr>
          <p:cNvPr id="3" name="Content Placeholder 2"/>
          <p:cNvSpPr>
            <a:spLocks noGrp="1"/>
          </p:cNvSpPr>
          <p:nvPr>
            <p:ph idx="1"/>
          </p:nvPr>
        </p:nvSpPr>
        <p:spPr/>
        <p:txBody>
          <a:bodyPr>
            <a:normAutofit/>
          </a:bodyPr>
          <a:lstStyle/>
          <a:p>
            <a:r>
              <a:rPr lang="en-US" sz="3000" dirty="0" smtClean="0"/>
              <a:t>Student-focused, student-driven learning</a:t>
            </a:r>
          </a:p>
          <a:p>
            <a:pPr lvl="1"/>
            <a:r>
              <a:rPr lang="en-US" sz="2400" dirty="0" smtClean="0"/>
              <a:t>Empower students to take responsibility for </a:t>
            </a:r>
            <a:r>
              <a:rPr lang="en-US" sz="2400" dirty="0" smtClean="0"/>
              <a:t>own </a:t>
            </a:r>
            <a:r>
              <a:rPr lang="en-US" sz="2400" dirty="0" smtClean="0"/>
              <a:t>learning</a:t>
            </a:r>
          </a:p>
          <a:p>
            <a:r>
              <a:rPr lang="en-US" sz="3000" dirty="0" smtClean="0"/>
              <a:t>Grounded in philosophy of John Dewey</a:t>
            </a:r>
          </a:p>
          <a:p>
            <a:pPr lvl="1"/>
            <a:r>
              <a:rPr lang="en-US" sz="2400" dirty="0" smtClean="0"/>
              <a:t>“Learning is based on discovery…guided by mentoring”</a:t>
            </a:r>
          </a:p>
          <a:p>
            <a:r>
              <a:rPr lang="en-US" sz="3000" dirty="0" smtClean="0"/>
              <a:t>Curiosity of learner is aroused</a:t>
            </a:r>
          </a:p>
          <a:p>
            <a:pPr lvl="1"/>
            <a:r>
              <a:rPr lang="en-US" sz="2400" dirty="0">
                <a:sym typeface="Wingdings"/>
              </a:rPr>
              <a:t>L</a:t>
            </a:r>
            <a:r>
              <a:rPr lang="en-US" sz="2400" dirty="0" smtClean="0">
                <a:sym typeface="Wingdings"/>
              </a:rPr>
              <a:t>eads to critical thinking and creative problem solving</a:t>
            </a:r>
            <a:endParaRPr lang="en-US" sz="2400" dirty="0"/>
          </a:p>
        </p:txBody>
      </p:sp>
    </p:spTree>
    <p:extLst>
      <p:ext uri="{BB962C8B-B14F-4D97-AF65-F5344CB8AC3E}">
        <p14:creationId xmlns:p14="http://schemas.microsoft.com/office/powerpoint/2010/main" val="33299802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PBL breaks Tradition</a:t>
            </a:r>
            <a:endParaRPr lang="en-US" dirty="0"/>
          </a:p>
        </p:txBody>
      </p:sp>
      <p:pic>
        <p:nvPicPr>
          <p:cNvPr id="4" name="Content Placeholder 3"/>
          <p:cNvPicPr>
            <a:picLocks noGrp="1" noChangeAspect="1"/>
          </p:cNvPicPr>
          <p:nvPr>
            <p:ph idx="1"/>
          </p:nvPr>
        </p:nvPicPr>
        <p:blipFill>
          <a:blip r:embed="rId2"/>
          <a:srcRect l="-21107" r="-21107"/>
          <a:stretch>
            <a:fillRect/>
          </a:stretch>
        </p:blipFill>
        <p:spPr/>
      </p:pic>
    </p:spTree>
    <p:extLst>
      <p:ext uri="{BB962C8B-B14F-4D97-AF65-F5344CB8AC3E}">
        <p14:creationId xmlns:p14="http://schemas.microsoft.com/office/powerpoint/2010/main" val="2227457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PBL</a:t>
            </a:r>
            <a:endParaRPr lang="en-US" dirty="0"/>
          </a:p>
        </p:txBody>
      </p:sp>
      <p:sp>
        <p:nvSpPr>
          <p:cNvPr id="3" name="Content Placeholder 2"/>
          <p:cNvSpPr>
            <a:spLocks noGrp="1"/>
          </p:cNvSpPr>
          <p:nvPr>
            <p:ph idx="1"/>
          </p:nvPr>
        </p:nvSpPr>
        <p:spPr/>
        <p:txBody>
          <a:bodyPr>
            <a:normAutofit/>
          </a:bodyPr>
          <a:lstStyle/>
          <a:p>
            <a:r>
              <a:rPr lang="en-US" sz="3000" dirty="0" smtClean="0"/>
              <a:t>Medical education: McMaster University, 1960s</a:t>
            </a:r>
          </a:p>
          <a:p>
            <a:r>
              <a:rPr lang="en-US" sz="3000" dirty="0" smtClean="0"/>
              <a:t>“Combination of hypothetical deductive reasoning augmented with specific knowledge” </a:t>
            </a:r>
          </a:p>
          <a:p>
            <a:pPr lvl="1"/>
            <a:r>
              <a:rPr lang="en-US" sz="2400" dirty="0" smtClean="0"/>
              <a:t> Normal lecture approach isolated content from context</a:t>
            </a:r>
          </a:p>
          <a:p>
            <a:r>
              <a:rPr lang="en-US" sz="3000" dirty="0" smtClean="0"/>
              <a:t>Became widely implemented</a:t>
            </a:r>
          </a:p>
          <a:p>
            <a:pPr lvl="1"/>
            <a:r>
              <a:rPr lang="en-US" sz="2400" dirty="0" smtClean="0"/>
              <a:t>i.e. Engineering, Business</a:t>
            </a:r>
          </a:p>
          <a:p>
            <a:pPr lvl="1"/>
            <a:r>
              <a:rPr lang="en-US" sz="2400" dirty="0" smtClean="0"/>
              <a:t>Modified according to domain</a:t>
            </a:r>
          </a:p>
        </p:txBody>
      </p:sp>
      <p:pic>
        <p:nvPicPr>
          <p:cNvPr id="4" name="Picture 3"/>
          <p:cNvPicPr>
            <a:picLocks noChangeAspect="1"/>
          </p:cNvPicPr>
          <p:nvPr/>
        </p:nvPicPr>
        <p:blipFill>
          <a:blip r:embed="rId3"/>
          <a:stretch>
            <a:fillRect/>
          </a:stretch>
        </p:blipFill>
        <p:spPr>
          <a:xfrm>
            <a:off x="5715348" y="3600325"/>
            <a:ext cx="2971452" cy="1671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075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of PBL</a:t>
            </a:r>
            <a:endParaRPr lang="en-US" dirty="0"/>
          </a:p>
        </p:txBody>
      </p:sp>
      <p:sp>
        <p:nvSpPr>
          <p:cNvPr id="3" name="Content Placeholder 2"/>
          <p:cNvSpPr>
            <a:spLocks noGrp="1"/>
          </p:cNvSpPr>
          <p:nvPr>
            <p:ph idx="1"/>
          </p:nvPr>
        </p:nvSpPr>
        <p:spPr/>
        <p:txBody>
          <a:bodyPr>
            <a:normAutofit fontScale="92500"/>
          </a:bodyPr>
          <a:lstStyle/>
          <a:p>
            <a:r>
              <a:rPr lang="en-US" sz="3500" dirty="0" smtClean="0"/>
              <a:t>Process of self-, peer-, and tutor review</a:t>
            </a:r>
          </a:p>
          <a:p>
            <a:pPr marL="914400" lvl="1" indent="-514350">
              <a:buFont typeface="+mj-lt"/>
              <a:buAutoNum type="arabicPeriod"/>
            </a:pPr>
            <a:r>
              <a:rPr lang="en-US" sz="2600" dirty="0" smtClean="0"/>
              <a:t>Students presented with a problem</a:t>
            </a:r>
          </a:p>
          <a:p>
            <a:pPr marL="914400" lvl="1" indent="-514350">
              <a:buFont typeface="+mj-lt"/>
              <a:buAutoNum type="arabicPeriod"/>
            </a:pPr>
            <a:r>
              <a:rPr lang="en-US" sz="2600" dirty="0" smtClean="0"/>
              <a:t>Problem is discussed and refined in small groups</a:t>
            </a:r>
          </a:p>
          <a:p>
            <a:pPr marL="914400" lvl="1" indent="-514350">
              <a:buFont typeface="+mj-lt"/>
              <a:buAutoNum type="arabicPeriod"/>
            </a:pPr>
            <a:r>
              <a:rPr lang="en-US" sz="2600" dirty="0" smtClean="0"/>
              <a:t>Outside of class, students engage in independent study</a:t>
            </a:r>
          </a:p>
          <a:p>
            <a:pPr marL="914400" lvl="1" indent="-514350">
              <a:buFont typeface="+mj-lt"/>
              <a:buAutoNum type="arabicPeriod"/>
            </a:pPr>
            <a:r>
              <a:rPr lang="en-US" sz="2600" dirty="0" smtClean="0"/>
              <a:t>Students report back on what they learned</a:t>
            </a:r>
          </a:p>
          <a:p>
            <a:pPr marL="914400" lvl="1" indent="-514350">
              <a:buFont typeface="+mj-lt"/>
              <a:buAutoNum type="arabicPeriod"/>
            </a:pPr>
            <a:r>
              <a:rPr lang="en-US" sz="2600" dirty="0" smtClean="0"/>
              <a:t>Debate, argue, and come to consensus about solution</a:t>
            </a:r>
            <a:endParaRPr lang="en-US" sz="3000" dirty="0" smtClean="0"/>
          </a:p>
          <a:p>
            <a:r>
              <a:rPr lang="en-US" dirty="0" smtClean="0"/>
              <a:t>Cycle may be repetitive</a:t>
            </a:r>
          </a:p>
        </p:txBody>
      </p:sp>
    </p:spTree>
    <p:extLst>
      <p:ext uri="{BB962C8B-B14F-4D97-AF65-F5344CB8AC3E}">
        <p14:creationId xmlns:p14="http://schemas.microsoft.com/office/powerpoint/2010/main" val="858416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PBL</a:t>
            </a:r>
            <a:endParaRPr lang="en-US" dirty="0"/>
          </a:p>
        </p:txBody>
      </p:sp>
      <p:sp>
        <p:nvSpPr>
          <p:cNvPr id="3" name="Content Placeholder 2"/>
          <p:cNvSpPr>
            <a:spLocks noGrp="1"/>
          </p:cNvSpPr>
          <p:nvPr>
            <p:ph idx="1"/>
          </p:nvPr>
        </p:nvSpPr>
        <p:spPr/>
        <p:txBody>
          <a:bodyPr>
            <a:normAutofit/>
          </a:bodyPr>
          <a:lstStyle/>
          <a:p>
            <a:r>
              <a:rPr lang="en-US" dirty="0" smtClean="0"/>
              <a:t>Most often viewed as positive development</a:t>
            </a:r>
          </a:p>
          <a:p>
            <a:pPr lvl="1"/>
            <a:r>
              <a:rPr lang="en-US" sz="2600" dirty="0" smtClean="0"/>
              <a:t>Differences in students’ disposition to critical thinking</a:t>
            </a:r>
            <a:r>
              <a:rPr lang="en-US" dirty="0" smtClean="0"/>
              <a:t> </a:t>
            </a:r>
            <a:r>
              <a:rPr lang="en-US" sz="1900" dirty="0" smtClean="0"/>
              <a:t>[</a:t>
            </a:r>
            <a:r>
              <a:rPr lang="en-US" sz="1900" dirty="0" err="1" smtClean="0"/>
              <a:t>Tiwari</a:t>
            </a:r>
            <a:r>
              <a:rPr lang="en-US" sz="1900" dirty="0" smtClean="0"/>
              <a:t> et al., 2006]</a:t>
            </a:r>
          </a:p>
          <a:p>
            <a:pPr lvl="1"/>
            <a:r>
              <a:rPr lang="en-US" sz="2600" dirty="0" smtClean="0"/>
              <a:t>Can hold its own regarding standardized tests; tests measuring application favor PBL</a:t>
            </a:r>
            <a:r>
              <a:rPr lang="en-US" dirty="0" smtClean="0"/>
              <a:t> </a:t>
            </a:r>
            <a:r>
              <a:rPr lang="en-US" sz="1900" dirty="0" smtClean="0"/>
              <a:t>[Walker &amp; Leary, 2009]</a:t>
            </a:r>
          </a:p>
        </p:txBody>
      </p:sp>
    </p:spTree>
    <p:extLst>
      <p:ext uri="{BB962C8B-B14F-4D97-AF65-F5344CB8AC3E}">
        <p14:creationId xmlns:p14="http://schemas.microsoft.com/office/powerpoint/2010/main" val="6372588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PBL</a:t>
            </a:r>
            <a:endParaRPr lang="en-US" dirty="0"/>
          </a:p>
        </p:txBody>
      </p:sp>
      <p:sp>
        <p:nvSpPr>
          <p:cNvPr id="3" name="Content Placeholder 2"/>
          <p:cNvSpPr>
            <a:spLocks noGrp="1"/>
          </p:cNvSpPr>
          <p:nvPr>
            <p:ph idx="1"/>
          </p:nvPr>
        </p:nvSpPr>
        <p:spPr/>
        <p:txBody>
          <a:bodyPr>
            <a:normAutofit/>
          </a:bodyPr>
          <a:lstStyle/>
          <a:p>
            <a:r>
              <a:rPr lang="en-US" dirty="0" smtClean="0"/>
              <a:t>Others claim due caution should be exercised</a:t>
            </a:r>
          </a:p>
          <a:p>
            <a:pPr lvl="1"/>
            <a:r>
              <a:rPr lang="en-US" sz="2400" dirty="0" smtClean="0"/>
              <a:t>Minimal guidance during instruction doesn’t work</a:t>
            </a:r>
            <a:r>
              <a:rPr lang="en-US" dirty="0" smtClean="0"/>
              <a:t> </a:t>
            </a:r>
            <a:r>
              <a:rPr lang="en-US" sz="2100" dirty="0" smtClean="0"/>
              <a:t>[</a:t>
            </a:r>
            <a:r>
              <a:rPr lang="en-US" sz="2100" dirty="0" err="1" smtClean="0"/>
              <a:t>Kirschner</a:t>
            </a:r>
            <a:r>
              <a:rPr lang="en-US" sz="2100" dirty="0" smtClean="0"/>
              <a:t> et al., 2006]</a:t>
            </a:r>
          </a:p>
          <a:p>
            <a:pPr lvl="1"/>
            <a:r>
              <a:rPr lang="en-US" sz="2400" dirty="0" smtClean="0"/>
              <a:t>Novices are a particular case in point </a:t>
            </a:r>
            <a:r>
              <a:rPr lang="en-US" sz="2100" dirty="0" smtClean="0"/>
              <a:t>[Schmidt et al., 2007]</a:t>
            </a:r>
          </a:p>
          <a:p>
            <a:r>
              <a:rPr lang="en-US" dirty="0" smtClean="0"/>
              <a:t>Debate will surely continue…</a:t>
            </a:r>
          </a:p>
          <a:p>
            <a:pPr lvl="1"/>
            <a:r>
              <a:rPr lang="en-US" sz="2400" dirty="0" smtClean="0"/>
              <a:t>Verdict: “It is rarely possible to</a:t>
            </a:r>
            <a:r>
              <a:rPr lang="en-US" sz="2400" baseline="0" dirty="0" smtClean="0"/>
              <a:t> translate a given approach from one context to another without considerable modification”</a:t>
            </a:r>
            <a:r>
              <a:rPr lang="en-US" baseline="0" dirty="0" smtClean="0"/>
              <a:t> </a:t>
            </a:r>
            <a:r>
              <a:rPr lang="en-US" sz="1800" baseline="0" dirty="0" smtClean="0"/>
              <a:t>[Bond and </a:t>
            </a:r>
            <a:r>
              <a:rPr lang="en-US" sz="1800" baseline="0" dirty="0" err="1" smtClean="0"/>
              <a:t>Feletti</a:t>
            </a:r>
            <a:r>
              <a:rPr lang="en-US" sz="1800" baseline="0" dirty="0" smtClean="0"/>
              <a:t>, 1997]</a:t>
            </a:r>
            <a:endParaRPr lang="en-US" sz="1800" dirty="0" smtClean="0"/>
          </a:p>
          <a:p>
            <a:pPr lvl="1"/>
            <a:endParaRPr lang="en-US" sz="2100" dirty="0" smtClean="0"/>
          </a:p>
        </p:txBody>
      </p:sp>
    </p:spTree>
    <p:extLst>
      <p:ext uri="{BB962C8B-B14F-4D97-AF65-F5344CB8AC3E}">
        <p14:creationId xmlns:p14="http://schemas.microsoft.com/office/powerpoint/2010/main" val="4207035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1760</TotalTime>
  <Words>1344</Words>
  <Application>Microsoft Macintosh PowerPoint</Application>
  <PresentationFormat>On-screen Show (16:10)</PresentationFormat>
  <Paragraphs>175</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Practical Problem-Based Learning in Computing Education</vt:lpstr>
      <vt:lpstr>Outline</vt:lpstr>
      <vt:lpstr>Computing Education</vt:lpstr>
      <vt:lpstr>Problem-based Learning (PBL)</vt:lpstr>
      <vt:lpstr>How PBL breaks Tradition</vt:lpstr>
      <vt:lpstr>History of PBL</vt:lpstr>
      <vt:lpstr>Mechanics of PBL</vt:lpstr>
      <vt:lpstr>Effectiveness of PBL</vt:lpstr>
      <vt:lpstr>Effectiveness of PBL</vt:lpstr>
      <vt:lpstr>PBL Literature Review</vt:lpstr>
      <vt:lpstr>Methodology Specification</vt:lpstr>
      <vt:lpstr>Methodology Specification</vt:lpstr>
      <vt:lpstr>Selection &amp; Refinement</vt:lpstr>
      <vt:lpstr>Selection &amp; Refinement</vt:lpstr>
      <vt:lpstr>Analysis: Categorization</vt:lpstr>
      <vt:lpstr>Additional Research Questions</vt:lpstr>
      <vt:lpstr>Additional Research Questions</vt:lpstr>
      <vt:lpstr>Additional Research Questions</vt:lpstr>
      <vt:lpstr>Additional Research Questions</vt:lpstr>
      <vt:lpstr>Discussion</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Problem-Based  Learning in Computing Education</dc:title>
  <dc:creator>Emmanuel Bello-Ogunu</dc:creator>
  <cp:lastModifiedBy>Emmanuel Bello-Ogunu</cp:lastModifiedBy>
  <cp:revision>34</cp:revision>
  <dcterms:created xsi:type="dcterms:W3CDTF">2014-11-05T00:55:37Z</dcterms:created>
  <dcterms:modified xsi:type="dcterms:W3CDTF">2014-11-06T17:17:23Z</dcterms:modified>
</cp:coreProperties>
</file>