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7" r:id="rId10"/>
    <p:sldId id="278" r:id="rId11"/>
    <p:sldId id="279" r:id="rId12"/>
    <p:sldId id="268" r:id="rId13"/>
    <p:sldId id="270" r:id="rId14"/>
    <p:sldId id="271" r:id="rId15"/>
    <p:sldId id="272" r:id="rId16"/>
    <p:sldId id="273" r:id="rId17"/>
    <p:sldId id="274" r:id="rId18"/>
    <p:sldId id="269" r:id="rId19"/>
    <p:sldId id="280" r:id="rId20"/>
    <p:sldId id="275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1BC"/>
    <a:srgbClr val="4F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3609" autoAdjust="0"/>
  </p:normalViewPr>
  <p:slideViewPr>
    <p:cSldViewPr snapToGrid="0">
      <p:cViewPr varScale="1">
        <p:scale>
          <a:sx n="79" d="100"/>
          <a:sy n="79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3FE1-EA2C-46C0-822C-EA51F77054C0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02DB-8393-4AFD-AB29-6B06CDD6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58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/>
              <a:t>Preproduction: </a:t>
            </a:r>
            <a:r>
              <a:rPr lang="en-US" dirty="0" smtClean="0"/>
              <a:t>everything is prepared in</a:t>
            </a:r>
            <a:r>
              <a:rPr lang="en-US" baseline="0" dirty="0" smtClean="0"/>
              <a:t> the classroom so that meaningful events are stored</a:t>
            </a:r>
          </a:p>
          <a:p>
            <a:r>
              <a:rPr lang="en-US" baseline="0" dirty="0" smtClean="0"/>
              <a:t>2. </a:t>
            </a:r>
            <a:r>
              <a:rPr lang="en-US" b="1" baseline="0" dirty="0" smtClean="0"/>
              <a:t>Live capture: </a:t>
            </a:r>
            <a:r>
              <a:rPr lang="en-US" baseline="0" dirty="0" smtClean="0"/>
              <a:t>Relevant activities are time stamped. </a:t>
            </a:r>
          </a:p>
          <a:p>
            <a:r>
              <a:rPr lang="en-US" baseline="0" dirty="0" smtClean="0"/>
              <a:t>Interactions with tools demonstrated as well as slides, audio and video recorded during the lecture</a:t>
            </a:r>
          </a:p>
          <a:p>
            <a:r>
              <a:rPr lang="en-US" baseline="0" dirty="0" smtClean="0"/>
              <a:t> are identified and labeled to facilitate post processing</a:t>
            </a:r>
          </a:p>
          <a:p>
            <a:pPr marL="0" indent="0">
              <a:buNone/>
            </a:pPr>
            <a:r>
              <a:rPr lang="en-US" baseline="0" dirty="0" smtClean="0"/>
              <a:t>3. </a:t>
            </a:r>
            <a:r>
              <a:rPr lang="en-US" b="1" baseline="0" dirty="0" smtClean="0"/>
              <a:t>Post production: </a:t>
            </a:r>
            <a:r>
              <a:rPr lang="en-US" baseline="0" dirty="0" smtClean="0"/>
              <a:t>Streams defined and captured are used in the development of interfaces that associate related streams to recorded activities during lecture.</a:t>
            </a:r>
          </a:p>
          <a:p>
            <a:pPr marL="0" indent="0">
              <a:buNone/>
            </a:pPr>
            <a:r>
              <a:rPr lang="en-US" baseline="0" dirty="0" smtClean="0"/>
              <a:t>4. Access: Final phase where students have access to recorded activities</a:t>
            </a:r>
          </a:p>
          <a:p>
            <a:pPr marL="228600" indent="-228600">
              <a:buAutoNum type="arabi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Multi-agent system: Each agent has his own</a:t>
            </a:r>
            <a:r>
              <a:rPr lang="en-US" baseline="0" dirty="0" smtClean="0"/>
              <a:t> goals but can corporate with others to achieve more complex goal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Features:</a:t>
            </a:r>
          </a:p>
          <a:p>
            <a:r>
              <a:rPr lang="en-US" baseline="0" dirty="0" smtClean="0"/>
              <a:t>Array of cameras is used to understand specific situations and adapt service to that context.</a:t>
            </a:r>
          </a:p>
          <a:p>
            <a:r>
              <a:rPr lang="en-US" baseline="0" dirty="0" smtClean="0"/>
              <a:t>e.g. zooming in on whiteboard when professor is writing and zooming out to the entire class when professor is speaking.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system is based on the idea of an efficient assistant. </a:t>
            </a:r>
          </a:p>
          <a:p>
            <a:r>
              <a:rPr lang="en-US" baseline="0" dirty="0" smtClean="0"/>
              <a:t>The software continually tries to discern what the classroom activities are</a:t>
            </a:r>
          </a:p>
          <a:p>
            <a:r>
              <a:rPr lang="en-US" baseline="0" dirty="0" smtClean="0"/>
              <a:t> and assists the lecturer to achieve the task.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zooming in on writing and adjusting lights due to different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3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JAPELAS: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 PDA, a student receives guidance on how to address the person with whom they</a:t>
            </a:r>
            <a:r>
              <a:rPr lang="en-US" baseline="0" dirty="0" smtClean="0"/>
              <a:t> interact,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order to enable them follow cultural protocols for formal &amp; informal communications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TANGO: When a question is</a:t>
            </a:r>
            <a:r>
              <a:rPr lang="en-US" baseline="0" dirty="0" smtClean="0"/>
              <a:t> posed, using their PDAs, students have to approach the object</a:t>
            </a:r>
          </a:p>
          <a:p>
            <a:r>
              <a:rPr lang="en-US" baseline="0" dirty="0" smtClean="0"/>
              <a:t> so that it can be recognized by the tag reader. This continues until the challenge is 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1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07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 levels of</a:t>
            </a:r>
            <a:r>
              <a:rPr lang="en-US" baseline="0" dirty="0" smtClean="0"/>
              <a:t> systems that demand to know more of them in order to help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Smart classrooms is a fertile area with great potential but remains largely unexplored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6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Ambient</a:t>
            </a:r>
            <a:r>
              <a:rPr lang="en-US" baseline="0" dirty="0" smtClean="0"/>
              <a:t> Intelligence is not new: </a:t>
            </a:r>
          </a:p>
          <a:p>
            <a:r>
              <a:rPr lang="en-US" baseline="0" dirty="0" smtClean="0"/>
              <a:t>It was Introduced</a:t>
            </a:r>
            <a:r>
              <a:rPr lang="en-US" dirty="0" smtClean="0"/>
              <a:t> as early as the 60’s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… Include Sci-fi movie scenario here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1. The idea of Ambient Intelligences: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By enriching an environment with technology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sensors and interconnected through a network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You can build a system that is proactive and sensible, and can make intelligent decisions to the benefit of the individuals in the environment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It does this by gathering real-time information combined with accumulated historical data</a:t>
            </a:r>
          </a:p>
          <a:p>
            <a:pPr marL="228600" indent="-228600">
              <a:buAutoNum type="alphaL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2. The idea of </a:t>
            </a:r>
            <a:r>
              <a:rPr lang="en-US" baseline="0" dirty="0" err="1" smtClean="0"/>
              <a:t>AmI</a:t>
            </a:r>
            <a:r>
              <a:rPr lang="en-US" baseline="0" dirty="0" smtClean="0"/>
              <a:t> is to create an intelligent environment so perfectly woven into the fabric of everyday life that it becomes indistinguishable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*This requires a heavy reliance on 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Computers</a:t>
            </a:r>
            <a:r>
              <a:rPr lang="en-US" baseline="0" dirty="0" smtClean="0"/>
              <a:t> are now cheaper, readily available and extremely powerful in terms of the variation of resources they provide.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Miniaturization of microprocessors makes it possible for these powerful computers </a:t>
            </a:r>
          </a:p>
          <a:p>
            <a:pPr marL="0" indent="0">
              <a:buNone/>
            </a:pPr>
            <a:r>
              <a:rPr lang="en-US" baseline="0" dirty="0" smtClean="0"/>
              <a:t>      to be embedded in numerous household appliances, enabling individuals to accomplish very specific tasks </a:t>
            </a:r>
          </a:p>
          <a:p>
            <a:pPr marL="0" indent="0">
              <a:buNone/>
            </a:pPr>
            <a:r>
              <a:rPr lang="en-US" baseline="0" dirty="0" smtClean="0"/>
              <a:t>2.   Increased expectations and positive perceptions of technology (used to be fear). </a:t>
            </a:r>
          </a:p>
          <a:p>
            <a:pPr marL="0" indent="0">
              <a:buNone/>
            </a:pPr>
            <a:r>
              <a:rPr lang="en-US" baseline="0" dirty="0" smtClean="0"/>
              <a:t>      This results in a change in the way services are handled.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developing assistive technologies, smart homes</a:t>
            </a:r>
          </a:p>
          <a:p>
            <a:pPr marL="0" indent="0">
              <a:buNone/>
            </a:pPr>
            <a:r>
              <a:rPr lang="en-US" b="1" baseline="0" dirty="0" smtClean="0"/>
              <a:t>Summary:</a:t>
            </a:r>
          </a:p>
          <a:p>
            <a:pPr marL="0" indent="0">
              <a:buNone/>
            </a:pPr>
            <a:r>
              <a:rPr lang="en-US" baseline="0" dirty="0" smtClean="0"/>
              <a:t>a) The widespread availability of these powerful resources in society, </a:t>
            </a:r>
          </a:p>
          <a:p>
            <a:pPr marL="0" indent="0">
              <a:buNone/>
            </a:pPr>
            <a:r>
              <a:rPr lang="en-US" baseline="0" dirty="0" smtClean="0"/>
              <a:t>b) The will to change the way society interacts with technology and</a:t>
            </a:r>
          </a:p>
          <a:p>
            <a:pPr marL="0" indent="0">
              <a:buNone/>
            </a:pPr>
            <a:r>
              <a:rPr lang="en-US" baseline="0" dirty="0" smtClean="0"/>
              <a:t>c) Available technological knowledge </a:t>
            </a:r>
          </a:p>
          <a:p>
            <a:pPr marL="0" indent="0">
              <a:buNone/>
            </a:pPr>
            <a:r>
              <a:rPr lang="en-US" baseline="0" dirty="0" smtClean="0"/>
              <a:t>All form the technological layer for realizing ambient intelligence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AmI</a:t>
            </a:r>
            <a:r>
              <a:rPr lang="en-US" dirty="0" smtClean="0"/>
              <a:t> is a confluence of different fields:</a:t>
            </a:r>
          </a:p>
          <a:p>
            <a:pPr marL="0" indent="0">
              <a:buNone/>
            </a:pPr>
            <a:r>
              <a:rPr lang="en-US" baseline="0" dirty="0" smtClean="0"/>
              <a:t>Each of these areas are relevant to </a:t>
            </a:r>
            <a:r>
              <a:rPr lang="en-US" baseline="0" dirty="0" err="1" smtClean="0"/>
              <a:t>AmI</a:t>
            </a:r>
            <a:r>
              <a:rPr lang="en-US" baseline="0" dirty="0" smtClean="0"/>
              <a:t> but non of them conceptually covers </a:t>
            </a:r>
            <a:r>
              <a:rPr lang="en-US" baseline="0" dirty="0" err="1" smtClean="0"/>
              <a:t>AmI</a:t>
            </a:r>
            <a:r>
              <a:rPr lang="en-US" baseline="0" dirty="0" smtClean="0"/>
              <a:t>. </a:t>
            </a:r>
          </a:p>
          <a:p>
            <a:pPr marL="0" indent="0">
              <a:buNone/>
            </a:pPr>
            <a:r>
              <a:rPr lang="en-US" baseline="0" dirty="0" smtClean="0"/>
              <a:t>Instead Ami pulls together resources from each of them to provide flexible and intelligent services to users in their environments.</a:t>
            </a:r>
            <a:endParaRPr lang="en-US" dirty="0" smtClean="0"/>
          </a:p>
          <a:p>
            <a:r>
              <a:rPr lang="en-US" dirty="0" smtClean="0"/>
              <a:t>For example:</a:t>
            </a:r>
          </a:p>
          <a:p>
            <a:pPr marL="228600" indent="-228600">
              <a:buAutoNum type="alphaLcParenR"/>
            </a:pPr>
            <a:r>
              <a:rPr lang="en-US" dirty="0" err="1" smtClean="0"/>
              <a:t>AmI</a:t>
            </a:r>
            <a:r>
              <a:rPr lang="en-US" baseline="0" dirty="0" smtClean="0"/>
              <a:t> relies heavily on </a:t>
            </a:r>
            <a:r>
              <a:rPr lang="en-US" b="1" baseline="0" dirty="0" smtClean="0"/>
              <a:t>AI</a:t>
            </a:r>
            <a:r>
              <a:rPr lang="en-US" baseline="0" dirty="0" smtClean="0"/>
              <a:t> to be proactive and sensible: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Agent-based software and robotics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Draws from </a:t>
            </a:r>
            <a:r>
              <a:rPr lang="en-US" b="1" baseline="0" dirty="0" smtClean="0"/>
              <a:t>HCI</a:t>
            </a:r>
            <a:r>
              <a:rPr lang="en-US" baseline="0" dirty="0" smtClean="0"/>
              <a:t> to handle human interactions with the system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AmI</a:t>
            </a:r>
            <a:r>
              <a:rPr lang="en-US" dirty="0" smtClean="0"/>
              <a:t> is an integration of software, hardware and networks to support</a:t>
            </a:r>
            <a:r>
              <a:rPr lang="en-US" baseline="0" dirty="0" smtClean="0"/>
              <a:t> humans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STEPS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1. Sense-Think-Act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baseline="0" dirty="0" smtClean="0"/>
              <a:t>Sensors monitor the environment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baseline="0" dirty="0" smtClean="0"/>
              <a:t>The sensors acquire and distribute information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baseline="0" dirty="0" smtClean="0"/>
              <a:t>Information is stored in a DB and then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baseline="0" dirty="0" smtClean="0"/>
              <a:t>Processed into useful knowledge (actors, models and patterns) using decision making algorithms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baseline="0" dirty="0" smtClean="0"/>
              <a:t>Decision action is then communicated to physical components which perform the action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Timewarner</a:t>
            </a:r>
            <a:r>
              <a:rPr lang="en-US" dirty="0" smtClean="0"/>
              <a:t> cable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02DB-8393-4AFD-AB29-6B06CDD6A4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7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5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A218-BA5F-4C4F-B533-C0EB76EE008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DE59-4CF6-432F-865D-70F20C20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mbient </a:t>
            </a:r>
            <a:r>
              <a:rPr lang="en-US" b="1" dirty="0"/>
              <a:t>i</a:t>
            </a:r>
            <a:r>
              <a:rPr lang="en-US" b="1" dirty="0" smtClean="0"/>
              <a:t>ntelligence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Opportunities and Consequences of Its Use in Smart Classrooms</a:t>
            </a:r>
          </a:p>
          <a:p>
            <a:endParaRPr lang="en-US" b="1" dirty="0"/>
          </a:p>
          <a:p>
            <a:r>
              <a:rPr lang="en-US" dirty="0"/>
              <a:t>Augusto, Juan </a:t>
            </a:r>
            <a:r>
              <a:rPr lang="en-US" dirty="0" smtClean="0"/>
              <a:t>Carlos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i="1" dirty="0" smtClean="0"/>
              <a:t>Innovation </a:t>
            </a:r>
            <a:r>
              <a:rPr lang="en-US" i="1" dirty="0"/>
              <a:t>in Teaching and Learning in Information and Computer Sciences</a:t>
            </a:r>
            <a:r>
              <a:rPr lang="en-US" dirty="0"/>
              <a:t> 8.2 (2009): 53-63.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8215" y="5802923"/>
            <a:ext cx="3206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Emmanuel Bello-</a:t>
            </a:r>
            <a:r>
              <a:rPr lang="en-US" sz="2400" b="1" dirty="0" err="1" smtClean="0"/>
              <a:t>Ogunu</a:t>
            </a:r>
            <a:endParaRPr lang="en-US" sz="2400" b="1" dirty="0" smtClean="0"/>
          </a:p>
          <a:p>
            <a:r>
              <a:rPr lang="en-US" sz="2400" b="1" dirty="0" smtClean="0"/>
              <a:t>2 October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48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 smtClean="0"/>
              <a:t>current </a:t>
            </a:r>
            <a:r>
              <a:rPr lang="en-US" b="1" dirty="0" err="1" smtClean="0"/>
              <a:t>AmI</a:t>
            </a:r>
            <a:r>
              <a:rPr lang="en-US" b="1" dirty="0" smtClean="0"/>
              <a:t> system: Transportation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GPS based spatial location</a:t>
            </a:r>
          </a:p>
          <a:p>
            <a:r>
              <a:rPr lang="en-US" dirty="0" smtClean="0"/>
              <a:t>Vehicle identification</a:t>
            </a:r>
          </a:p>
          <a:p>
            <a:r>
              <a:rPr lang="en-US" dirty="0" smtClean="0"/>
              <a:t>Image processing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9442"/>
          <a:stretch/>
        </p:blipFill>
        <p:spPr>
          <a:xfrm>
            <a:off x="6019800" y="1825625"/>
            <a:ext cx="5726724" cy="372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3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</a:t>
            </a:r>
            <a:r>
              <a:rPr lang="en-US" b="1" dirty="0" err="1" smtClean="0"/>
              <a:t>AmI</a:t>
            </a:r>
            <a:r>
              <a:rPr lang="en-US" b="1" dirty="0" smtClean="0"/>
              <a:t> system: Disaster Management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Decrease response time </a:t>
            </a:r>
          </a:p>
          <a:p>
            <a:r>
              <a:rPr lang="en-US" dirty="0" smtClean="0"/>
              <a:t>Preparing the way by altering street services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410725" cy="305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AmI</a:t>
            </a:r>
            <a:r>
              <a:rPr lang="en-US" b="1" dirty="0" smtClean="0"/>
              <a:t> in Higher Education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48" y="1690688"/>
            <a:ext cx="5824903" cy="479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1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Classroom 2000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Aim:</a:t>
            </a:r>
          </a:p>
          <a:p>
            <a:pPr lvl="1"/>
            <a:r>
              <a:rPr lang="en-US" dirty="0" smtClean="0"/>
              <a:t>Capture content to be used a posteriori without disturbing normal classroom development</a:t>
            </a:r>
          </a:p>
          <a:p>
            <a:pPr lvl="1"/>
            <a:r>
              <a:rPr lang="en-US" dirty="0" smtClean="0"/>
              <a:t>Developed at Georgia Institute of Technology (1995-2000)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Preproduction:</a:t>
            </a:r>
          </a:p>
          <a:p>
            <a:pPr lvl="1"/>
            <a:r>
              <a:rPr lang="en-US" dirty="0" smtClean="0"/>
              <a:t>Live capture</a:t>
            </a:r>
          </a:p>
          <a:p>
            <a:pPr lvl="1"/>
            <a:r>
              <a:rPr lang="en-US" dirty="0" smtClean="0"/>
              <a:t>Post production</a:t>
            </a:r>
          </a:p>
          <a:p>
            <a:pPr lvl="1"/>
            <a:r>
              <a:rPr lang="en-US" dirty="0" smtClean="0"/>
              <a:t>Access</a:t>
            </a:r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Exam performance not affected</a:t>
            </a:r>
          </a:p>
          <a:p>
            <a:pPr lvl="1"/>
            <a:r>
              <a:rPr lang="en-US" dirty="0" smtClean="0"/>
              <a:t>Strong preference for captured notes</a:t>
            </a:r>
          </a:p>
          <a:p>
            <a:pPr lvl="1"/>
            <a:r>
              <a:rPr lang="en-US" dirty="0" smtClean="0"/>
              <a:t>Attendance was not affected</a:t>
            </a:r>
          </a:p>
          <a:p>
            <a:pPr lvl="1"/>
            <a:r>
              <a:rPr lang="en-US" dirty="0" smtClean="0"/>
              <a:t>Quantity of note taking differed drastically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Smart Classroom at Tsinghua University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of an interactive whiteboard</a:t>
            </a:r>
          </a:p>
          <a:p>
            <a:pPr lvl="1"/>
            <a:r>
              <a:rPr lang="en-US" dirty="0" smtClean="0"/>
              <a:t>Perform traditional handwriting tasks using </a:t>
            </a:r>
            <a:r>
              <a:rPr lang="en-US" dirty="0"/>
              <a:t>d</a:t>
            </a:r>
            <a:r>
              <a:rPr lang="en-US" dirty="0" smtClean="0"/>
              <a:t>igital pens on the board</a:t>
            </a:r>
          </a:p>
          <a:p>
            <a:r>
              <a:rPr lang="en-US" dirty="0" smtClean="0"/>
              <a:t>Use of another whiteboard to capture class related items</a:t>
            </a:r>
          </a:p>
          <a:p>
            <a:pPr lvl="1"/>
            <a:r>
              <a:rPr lang="en-US" dirty="0" smtClean="0"/>
              <a:t>Software based on multi-agent system</a:t>
            </a:r>
          </a:p>
          <a:p>
            <a:pPr lvl="1"/>
            <a:r>
              <a:rPr lang="en-US" dirty="0" smtClean="0"/>
              <a:t>Used for Face-Face or distant education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A virtual assistant</a:t>
            </a:r>
          </a:p>
          <a:p>
            <a:pPr lvl="2"/>
            <a:r>
              <a:rPr lang="en-US" dirty="0" smtClean="0"/>
              <a:t>Natural language recognition capabilities</a:t>
            </a:r>
          </a:p>
          <a:p>
            <a:pPr lvl="2"/>
            <a:r>
              <a:rPr lang="en-US" dirty="0" smtClean="0"/>
              <a:t>Translates actions of distant students into uttered sentences</a:t>
            </a:r>
          </a:p>
          <a:p>
            <a:pPr lvl="3"/>
            <a:r>
              <a:rPr lang="en-US" dirty="0" err="1" smtClean="0"/>
              <a:t>Eg</a:t>
            </a:r>
            <a:r>
              <a:rPr lang="en-US" dirty="0" smtClean="0"/>
              <a:t>. New student has arrived the virtual room</a:t>
            </a:r>
          </a:p>
          <a:p>
            <a:pPr lvl="1"/>
            <a:r>
              <a:rPr lang="en-US" dirty="0" smtClean="0"/>
              <a:t>Captures audio and video</a:t>
            </a:r>
          </a:p>
          <a:p>
            <a:pPr lvl="1"/>
            <a:r>
              <a:rPr lang="en-US" dirty="0" smtClean="0"/>
              <a:t>Recognizes gestures and motions</a:t>
            </a:r>
          </a:p>
          <a:p>
            <a:pPr lvl="1"/>
            <a:r>
              <a:rPr lang="en-US" dirty="0" smtClean="0"/>
              <a:t>Focuses attention on appropriate material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Intelligent Classroom at Northwestern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Tsinghua University</a:t>
            </a:r>
          </a:p>
          <a:p>
            <a:r>
              <a:rPr lang="en-US" dirty="0" smtClean="0"/>
              <a:t>Infers intent to control the classroom</a:t>
            </a:r>
          </a:p>
          <a:p>
            <a:pPr lvl="1"/>
            <a:r>
              <a:rPr lang="en-US" dirty="0" smtClean="0"/>
              <a:t>Light settings</a:t>
            </a:r>
          </a:p>
          <a:p>
            <a:pPr lvl="1"/>
            <a:r>
              <a:rPr lang="en-US" dirty="0" smtClean="0"/>
              <a:t>Play videos</a:t>
            </a:r>
          </a:p>
          <a:p>
            <a:pPr lvl="1"/>
            <a:r>
              <a:rPr lang="en-US" dirty="0" smtClean="0"/>
              <a:t>Display slides</a:t>
            </a:r>
          </a:p>
          <a:p>
            <a:r>
              <a:rPr lang="en-US" dirty="0" smtClean="0"/>
              <a:t>No pre-programming required</a:t>
            </a:r>
          </a:p>
          <a:p>
            <a:pPr lvl="1"/>
            <a:r>
              <a:rPr lang="en-US" dirty="0" smtClean="0"/>
              <a:t>Natural actions of inhabitants elicit appropriate responses from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JAPELAS and TANGO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aware systems </a:t>
            </a:r>
          </a:p>
          <a:p>
            <a:pPr lvl="1"/>
            <a:r>
              <a:rPr lang="en-US" dirty="0" smtClean="0"/>
              <a:t>JAPELAS (Japanese Polite Expressions Learning Assisting System)</a:t>
            </a:r>
          </a:p>
          <a:p>
            <a:pPr lvl="2"/>
            <a:r>
              <a:rPr lang="en-US" dirty="0" smtClean="0"/>
              <a:t>Provides information on cultural knowledge to students based on context</a:t>
            </a:r>
          </a:p>
          <a:p>
            <a:pPr lvl="2"/>
            <a:r>
              <a:rPr lang="en-US" dirty="0" smtClean="0"/>
              <a:t>Enables students to follow </a:t>
            </a:r>
            <a:r>
              <a:rPr lang="en-US" dirty="0"/>
              <a:t>cultural protocols for formal &amp; informal communications </a:t>
            </a:r>
            <a:r>
              <a:rPr lang="en-US" dirty="0" smtClean="0"/>
              <a:t>through the use of PDA’s</a:t>
            </a:r>
            <a:endParaRPr lang="en-US" dirty="0"/>
          </a:p>
          <a:p>
            <a:pPr lvl="1"/>
            <a:r>
              <a:rPr lang="en-US" dirty="0" smtClean="0"/>
              <a:t>TANGO (Tag Added Learning Objects)</a:t>
            </a:r>
          </a:p>
          <a:p>
            <a:pPr lvl="2"/>
            <a:r>
              <a:rPr lang="en-US" dirty="0" smtClean="0"/>
              <a:t>Teaches high school students about atypical objects</a:t>
            </a:r>
          </a:p>
          <a:p>
            <a:pPr lvl="2"/>
            <a:r>
              <a:rPr lang="en-US" dirty="0" smtClean="0"/>
              <a:t>By adding tags and providing students with tag readers</a:t>
            </a:r>
          </a:p>
          <a:p>
            <a:r>
              <a:rPr lang="en-US" dirty="0" smtClean="0"/>
              <a:t>Developed at the University of Tokushima, Japan</a:t>
            </a:r>
          </a:p>
        </p:txBody>
      </p:sp>
    </p:spTree>
    <p:extLst>
      <p:ext uri="{BB962C8B-B14F-4D97-AF65-F5344CB8AC3E}">
        <p14:creationId xmlns:p14="http://schemas.microsoft.com/office/powerpoint/2010/main" val="11985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b="1" dirty="0" smtClean="0"/>
              <a:t>obile </a:t>
            </a:r>
            <a:r>
              <a:rPr lang="en-US" b="1" dirty="0"/>
              <a:t>C</a:t>
            </a:r>
            <a:r>
              <a:rPr lang="en-US" b="1" dirty="0" smtClean="0"/>
              <a:t>omputing at European Universities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University of Nottingham</a:t>
            </a:r>
          </a:p>
          <a:p>
            <a:pPr lvl="1"/>
            <a:r>
              <a:rPr lang="en-US" dirty="0" smtClean="0"/>
              <a:t>Phone assisted classroom interaction system</a:t>
            </a:r>
          </a:p>
          <a:p>
            <a:pPr lvl="1"/>
            <a:r>
              <a:rPr lang="en-US" dirty="0" smtClean="0"/>
              <a:t>Students give lecturers feedback via SMS using Nokia-PC Suite</a:t>
            </a:r>
          </a:p>
          <a:p>
            <a:pPr lvl="2"/>
            <a:r>
              <a:rPr lang="en-US" dirty="0" smtClean="0"/>
              <a:t>Different levels of privacy were considered</a:t>
            </a:r>
          </a:p>
          <a:p>
            <a:pPr lvl="2"/>
            <a:r>
              <a:rPr lang="en-US" dirty="0" smtClean="0"/>
              <a:t>Students were not worried about SMS cost</a:t>
            </a:r>
          </a:p>
          <a:p>
            <a:r>
              <a:rPr lang="en-US" dirty="0" smtClean="0"/>
              <a:t>Eriksson</a:t>
            </a:r>
          </a:p>
          <a:p>
            <a:pPr lvl="1"/>
            <a:r>
              <a:rPr lang="en-US" dirty="0" smtClean="0"/>
              <a:t>E-learning to M-learning</a:t>
            </a:r>
          </a:p>
          <a:p>
            <a:pPr lvl="1"/>
            <a:r>
              <a:rPr lang="en-US" dirty="0" smtClean="0"/>
              <a:t>Supported by Leonardo Da Vinci </a:t>
            </a:r>
            <a:r>
              <a:rPr lang="en-US" dirty="0" err="1" smtClean="0"/>
              <a:t>Programme</a:t>
            </a:r>
            <a:r>
              <a:rPr lang="en-US" dirty="0" smtClean="0"/>
              <a:t> of the European Union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"/>
          <a:stretch/>
        </p:blipFill>
        <p:spPr>
          <a:xfrm>
            <a:off x="2615138" y="1690688"/>
            <a:ext cx="6961723" cy="370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0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893398" y="1690688"/>
            <a:ext cx="8405203" cy="4863470"/>
            <a:chOff x="1864212" y="1825625"/>
            <a:chExt cx="8405203" cy="4863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689"/>
            <a:stretch/>
          </p:blipFill>
          <p:spPr>
            <a:xfrm>
              <a:off x="1864213" y="1825625"/>
              <a:ext cx="8405202" cy="3695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4212" y="5472110"/>
              <a:ext cx="8405203" cy="1216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317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Ambient Intelligence (</a:t>
            </a:r>
            <a:r>
              <a:rPr lang="en-US" dirty="0" err="1" smtClean="0"/>
              <a:t>AmI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How </a:t>
            </a:r>
            <a:r>
              <a:rPr lang="en-US" dirty="0" err="1" smtClean="0"/>
              <a:t>AmI</a:t>
            </a:r>
            <a:r>
              <a:rPr lang="en-US" dirty="0" smtClean="0"/>
              <a:t> works</a:t>
            </a:r>
          </a:p>
          <a:p>
            <a:pPr lvl="1"/>
            <a:r>
              <a:rPr lang="en-US" dirty="0" smtClean="0"/>
              <a:t>Current </a:t>
            </a:r>
            <a:r>
              <a:rPr lang="en-US" dirty="0" err="1" smtClean="0"/>
              <a:t>AmI</a:t>
            </a:r>
            <a:r>
              <a:rPr lang="en-US" dirty="0" smtClean="0"/>
              <a:t> ecosystems</a:t>
            </a:r>
          </a:p>
          <a:p>
            <a:r>
              <a:rPr lang="en-US" dirty="0" err="1" smtClean="0"/>
              <a:t>AmI</a:t>
            </a:r>
            <a:r>
              <a:rPr lang="en-US" dirty="0" smtClean="0"/>
              <a:t> in Higher Education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Discussion/Q&amp;A</a:t>
            </a:r>
          </a:p>
        </p:txBody>
      </p:sp>
    </p:spTree>
    <p:extLst>
      <p:ext uri="{BB962C8B-B14F-4D97-AF65-F5344CB8AC3E}">
        <p14:creationId xmlns:p14="http://schemas.microsoft.com/office/powerpoint/2010/main" val="15159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/ Q&amp;A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aseline="0" dirty="0" smtClean="0"/>
              <a:t>Smart classrooms </a:t>
            </a:r>
            <a:r>
              <a:rPr lang="en-US" dirty="0" smtClean="0"/>
              <a:t>have </a:t>
            </a:r>
            <a:r>
              <a:rPr lang="en-US" baseline="0" dirty="0" smtClean="0"/>
              <a:t>great potential to support teaching and learning </a:t>
            </a:r>
          </a:p>
          <a:p>
            <a:pPr lvl="1"/>
            <a:r>
              <a:rPr lang="en-US" dirty="0" smtClean="0"/>
              <a:t>Supports collaborative work (both real-time and offline)</a:t>
            </a:r>
          </a:p>
          <a:p>
            <a:pPr lvl="1"/>
            <a:r>
              <a:rPr lang="en-US" dirty="0" smtClean="0"/>
              <a:t>Enhances connectivity for distance learning (zooming in and out based on context)</a:t>
            </a:r>
          </a:p>
          <a:p>
            <a:pPr lvl="1"/>
            <a:r>
              <a:rPr lang="en-US" dirty="0" smtClean="0"/>
              <a:t>Enables learning by experience (JAPELAS)</a:t>
            </a:r>
          </a:p>
          <a:p>
            <a:pPr lvl="1"/>
            <a:r>
              <a:rPr lang="en-US" dirty="0" smtClean="0"/>
              <a:t>Facilitates teaching tasks (slides by voice)</a:t>
            </a:r>
          </a:p>
          <a:p>
            <a:r>
              <a:rPr lang="en-US" dirty="0" smtClean="0"/>
              <a:t>Unexplored opportunities around the globe</a:t>
            </a:r>
          </a:p>
          <a:p>
            <a:r>
              <a:rPr lang="en-US" dirty="0" smtClean="0"/>
              <a:t>Privacy Issues</a:t>
            </a:r>
          </a:p>
          <a:p>
            <a:pPr lvl="1"/>
            <a:r>
              <a:rPr lang="en-US" dirty="0" smtClean="0"/>
              <a:t>Do students trust privacy levels of these systems?</a:t>
            </a:r>
          </a:p>
          <a:p>
            <a:r>
              <a:rPr lang="en-US" dirty="0" smtClean="0"/>
              <a:t>Future options to support teaching and learning using smart classrooms</a:t>
            </a:r>
          </a:p>
          <a:p>
            <a:pPr lvl="1"/>
            <a:r>
              <a:rPr lang="en-US" dirty="0" smtClean="0"/>
              <a:t>Detecting underperforming students?</a:t>
            </a:r>
          </a:p>
          <a:p>
            <a:pPr lvl="1"/>
            <a:r>
              <a:rPr lang="en-US" dirty="0" smtClean="0"/>
              <a:t>Enrich feedback on student activities?</a:t>
            </a:r>
          </a:p>
          <a:p>
            <a:pPr lvl="1"/>
            <a:r>
              <a:rPr lang="en-US" dirty="0" smtClean="0"/>
              <a:t>Providing reminders and advice with respect to current activities and performance levels?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Ambient Intelligence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 digital environment that proactively, but sensibly, assists people in their daily lives”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44" y="2863469"/>
            <a:ext cx="7310912" cy="331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3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evolution of technology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78" y="1690687"/>
            <a:ext cx="7044444" cy="474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3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technological development towards </a:t>
            </a:r>
            <a:r>
              <a:rPr lang="en-US" b="1" dirty="0" err="1" smtClean="0"/>
              <a:t>AmI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Miniaturization of microprocessors</a:t>
            </a:r>
          </a:p>
          <a:p>
            <a:pPr lvl="1"/>
            <a:r>
              <a:rPr lang="en-US" dirty="0" smtClean="0"/>
              <a:t>Embedded in household appliances, phones and cars</a:t>
            </a:r>
            <a:endParaRPr lang="en-US" dirty="0"/>
          </a:p>
          <a:p>
            <a:r>
              <a:rPr lang="en-US" dirty="0" smtClean="0"/>
              <a:t>Increasing expectations and perceptions of technology</a:t>
            </a:r>
          </a:p>
          <a:p>
            <a:pPr lvl="1"/>
            <a:r>
              <a:rPr lang="en-US" dirty="0" smtClean="0"/>
              <a:t>Decentralization of health care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evelopment of assistive technologies</a:t>
            </a:r>
          </a:p>
          <a:p>
            <a:pPr lvl="1"/>
            <a:r>
              <a:rPr lang="en-US" dirty="0" smtClean="0"/>
              <a:t>Smart homes to improve healthcare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831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confluence of different fields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26" y="1660981"/>
            <a:ext cx="5092505" cy="469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929740" y="4550020"/>
            <a:ext cx="3655314" cy="1375995"/>
            <a:chOff x="6929740" y="4550020"/>
            <a:chExt cx="3655314" cy="1375995"/>
          </a:xfrm>
        </p:grpSpPr>
        <p:sp>
          <p:nvSpPr>
            <p:cNvPr id="5" name="Up-Down Arrow 4"/>
            <p:cNvSpPr/>
            <p:nvPr/>
          </p:nvSpPr>
          <p:spPr>
            <a:xfrm rot="6300344">
              <a:off x="7909263" y="3669832"/>
              <a:ext cx="255745" cy="2214791"/>
            </a:xfrm>
            <a:prstGeom prst="upDownArrow">
              <a:avLst/>
            </a:prstGeom>
            <a:solidFill>
              <a:srgbClr val="4D81BC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39877" y="4550020"/>
              <a:ext cx="1445177" cy="1375995"/>
            </a:xfrm>
            <a:prstGeom prst="ellipse">
              <a:avLst/>
            </a:prstGeom>
            <a:solidFill>
              <a:srgbClr val="4F81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Security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68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</a:t>
            </a:r>
            <a:r>
              <a:rPr lang="en-US" b="1" dirty="0" err="1" smtClean="0"/>
              <a:t>AmI</a:t>
            </a:r>
            <a:r>
              <a:rPr lang="en-US" b="1" dirty="0" smtClean="0"/>
              <a:t> works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Integration of software, hardware and networks</a:t>
            </a:r>
          </a:p>
          <a:p>
            <a:r>
              <a:rPr lang="en-US" dirty="0" smtClean="0"/>
              <a:t>Perceiving environment state</a:t>
            </a:r>
          </a:p>
          <a:p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Perception of environment</a:t>
            </a:r>
          </a:p>
          <a:p>
            <a:pPr lvl="1"/>
            <a:r>
              <a:rPr lang="en-US" dirty="0" smtClean="0"/>
              <a:t>Tasks, goals and outcomes</a:t>
            </a:r>
          </a:p>
          <a:p>
            <a:r>
              <a:rPr lang="en-US" dirty="0" smtClean="0"/>
              <a:t>Acting to change state</a:t>
            </a:r>
          </a:p>
          <a:p>
            <a:pPr lvl="1"/>
            <a:r>
              <a:rPr lang="en-US" dirty="0" smtClean="0"/>
              <a:t>Actuators or device controllers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96" y="365125"/>
            <a:ext cx="4329804" cy="593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5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</a:t>
            </a:r>
            <a:r>
              <a:rPr lang="en-US" b="1" dirty="0" err="1" smtClean="0"/>
              <a:t>AmI</a:t>
            </a:r>
            <a:r>
              <a:rPr lang="en-US" b="1" dirty="0" smtClean="0"/>
              <a:t> system: </a:t>
            </a:r>
            <a:r>
              <a:rPr lang="en-US" b="1" dirty="0" err="1" smtClean="0"/>
              <a:t>SmartHomes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4"/>
            <a:ext cx="5488546" cy="366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Domestic appliances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c</a:t>
            </a:r>
            <a:r>
              <a:rPr lang="en-US" dirty="0" smtClean="0"/>
              <a:t>ooker, fridge</a:t>
            </a:r>
          </a:p>
          <a:p>
            <a:r>
              <a:rPr lang="en-US" dirty="0" smtClean="0"/>
              <a:t>Household items</a:t>
            </a:r>
          </a:p>
          <a:p>
            <a:pPr lvl="1"/>
            <a:r>
              <a:rPr lang="en-US" dirty="0" smtClean="0"/>
              <a:t>E.g. Taps, lighting</a:t>
            </a:r>
          </a:p>
          <a:p>
            <a:r>
              <a:rPr lang="en-US" dirty="0" smtClean="0"/>
              <a:t>Temperature Devices</a:t>
            </a:r>
          </a:p>
          <a:p>
            <a:pPr lvl="1"/>
            <a:r>
              <a:rPr lang="en-US" dirty="0" smtClean="0"/>
              <a:t>E.g. Air conditioning, heat, </a:t>
            </a:r>
            <a:r>
              <a:rPr lang="en-US" dirty="0" smtClean="0"/>
              <a:t>radiators</a:t>
            </a:r>
          </a:p>
          <a:p>
            <a:r>
              <a:rPr lang="en-US" dirty="0" err="1" smtClean="0"/>
              <a:t>MavHome</a:t>
            </a:r>
            <a:r>
              <a:rPr lang="en-US" dirty="0" smtClean="0"/>
              <a:t>, Essex </a:t>
            </a:r>
            <a:r>
              <a:rPr lang="en-US" dirty="0" err="1" smtClean="0"/>
              <a:t>iDorm</a:t>
            </a:r>
            <a:r>
              <a:rPr lang="en-US" dirty="0" smtClean="0"/>
              <a:t>, </a:t>
            </a:r>
            <a:r>
              <a:rPr lang="en-US" dirty="0" err="1" smtClean="0"/>
              <a:t>Domus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Industry-led projects</a:t>
            </a:r>
          </a:p>
          <a:p>
            <a:pPr lvl="1"/>
            <a:r>
              <a:rPr lang="en-US" dirty="0" smtClean="0"/>
              <a:t>Siemens, Phillips, Microsoft</a:t>
            </a:r>
            <a:r>
              <a:rPr lang="en-US" smtClean="0"/>
              <a:t>, Intel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</a:t>
            </a:r>
            <a:r>
              <a:rPr lang="en-US" b="1" dirty="0" err="1" smtClean="0"/>
              <a:t>AmI</a:t>
            </a:r>
            <a:r>
              <a:rPr lang="en-US" b="1" dirty="0" smtClean="0"/>
              <a:t> system: Healthcare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Automatic activity analysis</a:t>
            </a:r>
          </a:p>
          <a:p>
            <a:r>
              <a:rPr lang="en-US" dirty="0" smtClean="0"/>
              <a:t>Access control for specific areas and devices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486399" cy="417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1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1331</Words>
  <Application>Microsoft Office PowerPoint</Application>
  <PresentationFormat>Custom</PresentationFormat>
  <Paragraphs>209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ambient intelligence</vt:lpstr>
      <vt:lpstr>outline </vt:lpstr>
      <vt:lpstr>Ambient Intelligence</vt:lpstr>
      <vt:lpstr>evolution of technology</vt:lpstr>
      <vt:lpstr>technological development towards AmI</vt:lpstr>
      <vt:lpstr>confluence of different fields</vt:lpstr>
      <vt:lpstr>how AmI works</vt:lpstr>
      <vt:lpstr>current AmI system: SmartHomes</vt:lpstr>
      <vt:lpstr>current AmI system: Healthcare</vt:lpstr>
      <vt:lpstr>current AmI system: Transportation</vt:lpstr>
      <vt:lpstr>current AmI system: Disaster Management</vt:lpstr>
      <vt:lpstr>AmI in Higher Education</vt:lpstr>
      <vt:lpstr>The Classroom 2000 Project</vt:lpstr>
      <vt:lpstr>The Smart Classroom at Tsinghua University</vt:lpstr>
      <vt:lpstr>The Intelligent Classroom at Northwestern</vt:lpstr>
      <vt:lpstr>The JAPELAS and TANGO Systems</vt:lpstr>
      <vt:lpstr>Mobile Computing at European Universities</vt:lpstr>
      <vt:lpstr>Analysis</vt:lpstr>
      <vt:lpstr>Analysis</vt:lpstr>
      <vt:lpstr>Discussion / Q&amp;A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Intelligence</dc:title>
  <dc:creator>E Bello</dc:creator>
  <cp:lastModifiedBy>test</cp:lastModifiedBy>
  <cp:revision>55</cp:revision>
  <dcterms:created xsi:type="dcterms:W3CDTF">2014-10-01T22:52:26Z</dcterms:created>
  <dcterms:modified xsi:type="dcterms:W3CDTF">2014-10-02T15:54:46Z</dcterms:modified>
</cp:coreProperties>
</file>