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67" r:id="rId6"/>
    <p:sldId id="268" r:id="rId7"/>
    <p:sldId id="269" r:id="rId8"/>
    <p:sldId id="283" r:id="rId9"/>
    <p:sldId id="260" r:id="rId10"/>
    <p:sldId id="262" r:id="rId11"/>
    <p:sldId id="265" r:id="rId12"/>
    <p:sldId id="264" r:id="rId13"/>
    <p:sldId id="261" r:id="rId14"/>
    <p:sldId id="266" r:id="rId15"/>
    <p:sldId id="270" r:id="rId16"/>
    <p:sldId id="271" r:id="rId17"/>
    <p:sldId id="272" r:id="rId18"/>
    <p:sldId id="274" r:id="rId19"/>
    <p:sldId id="276" r:id="rId20"/>
    <p:sldId id="275" r:id="rId21"/>
    <p:sldId id="277" r:id="rId22"/>
    <p:sldId id="278" r:id="rId23"/>
    <p:sldId id="279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3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8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3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8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2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9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8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658C2-86CE-4C8E-A179-FA03F13F04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66C5-EBE1-4BEA-B14F-F220F207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Problem-Based Learning Works: Theoretical Foundations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Authors</a:t>
            </a:r>
            <a:r>
              <a:rPr lang="en-US" dirty="0" smtClean="0"/>
              <a:t>: Rose M. </a:t>
            </a:r>
            <a:r>
              <a:rPr lang="en-US" dirty="0" err="1" smtClean="0"/>
              <a:t>Marra</a:t>
            </a:r>
            <a:r>
              <a:rPr lang="en-US" dirty="0" smtClean="0"/>
              <a:t>, David H. </a:t>
            </a:r>
            <a:r>
              <a:rPr lang="en-US" dirty="0" err="1" smtClean="0"/>
              <a:t>Jonassen</a:t>
            </a:r>
            <a:r>
              <a:rPr lang="en-US" dirty="0" smtClean="0"/>
              <a:t>, Betsy Palmer, Steve </a:t>
            </a:r>
            <a:r>
              <a:rPr lang="en-US" dirty="0" err="1" smtClean="0"/>
              <a:t>Luft</a:t>
            </a:r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Presented by Sterling McLeod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75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Constructivism Tenets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b="1" dirty="0" smtClean="0"/>
              <a:t>Reality is in the mind of the knower (the student)</a:t>
            </a:r>
          </a:p>
          <a:p>
            <a:pPr marL="457200" lvl="1" indent="0">
              <a:buNone/>
            </a:pPr>
            <a:r>
              <a:rPr lang="en-US" dirty="0" smtClean="0"/>
              <a:t>	Reality = the sense we make of the world = combination of all learned knowledge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Knowledge is built through </a:t>
            </a:r>
            <a:r>
              <a:rPr lang="en-US" dirty="0"/>
              <a:t>experiences and forms a unique perception of the world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Knowledge is </a:t>
            </a:r>
            <a:r>
              <a:rPr lang="en-US" b="1" dirty="0" smtClean="0"/>
              <a:t>NOT </a:t>
            </a:r>
            <a:r>
              <a:rPr lang="en-US" dirty="0" smtClean="0"/>
              <a:t>an external entity that exists to be acquired or transmitted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In PBL, learning does not occur through an “information dump” from the teacher</a:t>
            </a:r>
          </a:p>
          <a:p>
            <a:pPr lvl="1"/>
            <a:r>
              <a:rPr lang="en-US" dirty="0" smtClean="0"/>
              <a:t>Each student’s understanding will be based on their experience 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25082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Constructivism Tenets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b="1" dirty="0" smtClean="0"/>
              <a:t>Knowledge is anchored in and indexed by relevant contexts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dirty="0" smtClean="0"/>
              <a:t>Ideas and skills are not independent – they are tied to the context and situation in which they were obtained</a:t>
            </a:r>
          </a:p>
          <a:p>
            <a:pPr lvl="2"/>
            <a:r>
              <a:rPr lang="en-US" dirty="0" smtClean="0"/>
              <a:t>The context is </a:t>
            </a:r>
            <a:r>
              <a:rPr lang="en-US" b="1" dirty="0" smtClean="0"/>
              <a:t>part of</a:t>
            </a:r>
            <a:r>
              <a:rPr lang="en-US" dirty="0" smtClean="0"/>
              <a:t> the knowledge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Abstract rules and laws, divorced from any context, have no meaning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PBL bridges the gap between theory and practice</a:t>
            </a:r>
          </a:p>
          <a:p>
            <a:pPr lvl="1"/>
            <a:r>
              <a:rPr lang="en-US" dirty="0" smtClean="0"/>
              <a:t>In PBL, knowledge is built from directly connecting ideas to a problem (context)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Constructivism Tenets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US" b="1" dirty="0" smtClean="0"/>
              <a:t>Knowledge construction is stimulated by a question or need or desire to know</a:t>
            </a:r>
          </a:p>
          <a:p>
            <a:pPr marL="514350" indent="-514350">
              <a:buFont typeface="+mj-lt"/>
              <a:buAutoNum type="arabicParenR" startAt="4"/>
            </a:pPr>
            <a:endParaRPr lang="en-US" b="1" dirty="0" smtClean="0"/>
          </a:p>
          <a:p>
            <a:pPr lvl="1"/>
            <a:r>
              <a:rPr lang="en-US" sz="2800" dirty="0" smtClean="0"/>
              <a:t>A dissonance exists between what is known and what is observed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Resolving this is the essence of knowledge construction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In PBL, learners are immediately thrust into confronting this dissonance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347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Situated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Meaningful</a:t>
            </a:r>
            <a:r>
              <a:rPr lang="en-US" dirty="0" smtClean="0"/>
              <a:t> and </a:t>
            </a:r>
            <a:r>
              <a:rPr lang="en-US" b="1" dirty="0" smtClean="0"/>
              <a:t>long-lasting</a:t>
            </a:r>
            <a:r>
              <a:rPr lang="en-US" dirty="0" smtClean="0"/>
              <a:t> learning takes place best when embedded in social and physical context that’s similar to the context in which the learning would be applied</a:t>
            </a:r>
          </a:p>
          <a:p>
            <a:endParaRPr lang="en-US" dirty="0"/>
          </a:p>
          <a:p>
            <a:r>
              <a:rPr lang="en-US" dirty="0" smtClean="0"/>
              <a:t>Ideas abstracted from contexts and presented as theories have little, if any, meaning to learners</a:t>
            </a:r>
          </a:p>
          <a:p>
            <a:endParaRPr lang="en-US" dirty="0" smtClean="0"/>
          </a:p>
          <a:p>
            <a:r>
              <a:rPr lang="en-US" dirty="0" smtClean="0"/>
              <a:t>Knowledge that is anchored or “situated” in specific contexts is more meaningful, more integrated, better retained, and more transferable</a:t>
            </a:r>
          </a:p>
          <a:p>
            <a:endParaRPr lang="en-US" dirty="0"/>
          </a:p>
          <a:p>
            <a:r>
              <a:rPr lang="en-US" dirty="0" smtClean="0"/>
              <a:t>PBL objectives foster this type of context-connected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00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Theoretical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Constructivist beliefs, Situated cognition</a:t>
            </a:r>
          </a:p>
          <a:p>
            <a:pPr lvl="1"/>
            <a:r>
              <a:rPr lang="en-US" dirty="0" smtClean="0"/>
              <a:t>Knowledge is not a thing to be had – it is iteratively built and refined through experience</a:t>
            </a:r>
          </a:p>
          <a:p>
            <a:pPr lvl="1"/>
            <a:r>
              <a:rPr lang="en-US" dirty="0" smtClean="0"/>
              <a:t>Learning occurs best when anchored to real-world examples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Problem Based Learning</a:t>
            </a:r>
          </a:p>
          <a:p>
            <a:pPr lvl="1"/>
            <a:r>
              <a:rPr lang="en-US" dirty="0" smtClean="0"/>
              <a:t>Learning is focused on students solving problems</a:t>
            </a:r>
          </a:p>
          <a:p>
            <a:pPr lvl="1"/>
            <a:r>
              <a:rPr lang="en-US" dirty="0" smtClean="0"/>
              <a:t>Interactions can occur with the problem constructs, a teacher, traditional sources of information (e.g. books), and with other individuals</a:t>
            </a:r>
          </a:p>
          <a:p>
            <a:pPr lvl="1"/>
            <a:endParaRPr lang="en-US" dirty="0"/>
          </a:p>
          <a:p>
            <a:r>
              <a:rPr lang="en-US" dirty="0" smtClean="0"/>
              <a:t>PBL fosters interactions needed by constructivist and situated cognition theories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2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Implications and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Metacognition</a:t>
            </a:r>
            <a:r>
              <a:rPr lang="en-US" dirty="0" smtClean="0"/>
              <a:t> as critical component in student learning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Cases to target aspects of learning</a:t>
            </a:r>
          </a:p>
        </p:txBody>
      </p:sp>
    </p:spTree>
    <p:extLst>
      <p:ext uri="{BB962C8B-B14F-4D97-AF65-F5344CB8AC3E}">
        <p14:creationId xmlns:p14="http://schemas.microsoft.com/office/powerpoint/2010/main" val="106615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Metacognition is the awareness of one’s own knowledge, of one’s actions, and of one’s current “cognitive or affective state”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Includes students’ knowledge of what they know, what they do not know, how they learn new things, and their strengths and weaknesses</a:t>
            </a:r>
          </a:p>
          <a:p>
            <a:endParaRPr lang="en-US" dirty="0" smtClean="0"/>
          </a:p>
          <a:p>
            <a:r>
              <a:rPr lang="en-US" dirty="0" smtClean="0"/>
              <a:t>Characteristics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Knowledge of cognition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Self-Knowledge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Knowledge of cognition</a:t>
            </a:r>
          </a:p>
          <a:p>
            <a:pPr lvl="1"/>
            <a:r>
              <a:rPr lang="en-US" dirty="0" smtClean="0"/>
              <a:t>Knowledge of task, strategy, and personal variables</a:t>
            </a:r>
          </a:p>
          <a:p>
            <a:pPr lvl="1"/>
            <a:r>
              <a:rPr lang="en-US" dirty="0" smtClean="0"/>
              <a:t>Includes knowledge of the skills required by different tasks, strategic knowledge, and self-knowledge (one’s abilities and abilities of others)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Self-regulation</a:t>
            </a:r>
          </a:p>
          <a:p>
            <a:pPr lvl="1"/>
            <a:r>
              <a:rPr lang="en-US" dirty="0" smtClean="0"/>
              <a:t>Ability to monitor one’s own comprehension and control one’s learning activities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Metacognitive skilled students can answer: </a:t>
            </a:r>
          </a:p>
          <a:p>
            <a:pPr lvl="1"/>
            <a:r>
              <a:rPr lang="en-US" dirty="0" smtClean="0"/>
              <a:t>What do you know? </a:t>
            </a:r>
          </a:p>
          <a:p>
            <a:pPr lvl="1"/>
            <a:r>
              <a:rPr lang="en-US" dirty="0" smtClean="0"/>
              <a:t>What do you not know? </a:t>
            </a:r>
          </a:p>
          <a:p>
            <a:pPr lvl="1"/>
            <a:r>
              <a:rPr lang="en-US" dirty="0" smtClean="0"/>
              <a:t>What problems can you solve and not solve? </a:t>
            </a:r>
          </a:p>
          <a:p>
            <a:pPr lvl="1"/>
            <a:r>
              <a:rPr lang="en-US" dirty="0" smtClean="0"/>
              <a:t>What learning activities will target what you don’t know? </a:t>
            </a:r>
          </a:p>
        </p:txBody>
      </p:sp>
    </p:spTree>
    <p:extLst>
      <p:ext uri="{BB962C8B-B14F-4D97-AF65-F5344CB8AC3E}">
        <p14:creationId xmlns:p14="http://schemas.microsoft.com/office/powerpoint/2010/main" val="41244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Need </a:t>
            </a:r>
            <a:r>
              <a:rPr lang="en-US" sz="3300" dirty="0"/>
              <a:t>for metacognitive skills in PBL is significantly greater than in other learning </a:t>
            </a:r>
            <a:r>
              <a:rPr lang="en-US" sz="3300" dirty="0" smtClean="0"/>
              <a:t>environments</a:t>
            </a:r>
            <a:endParaRPr lang="en-US" sz="3300" dirty="0"/>
          </a:p>
          <a:p>
            <a:pPr lvl="1"/>
            <a:r>
              <a:rPr lang="en-US" sz="2800" dirty="0"/>
              <a:t>Much more responsibility on the student’s </a:t>
            </a:r>
            <a:r>
              <a:rPr lang="en-US" sz="2800" dirty="0" smtClean="0"/>
              <a:t>part</a:t>
            </a:r>
            <a:endParaRPr lang="en-US" sz="3300" dirty="0" smtClean="0"/>
          </a:p>
          <a:p>
            <a:pPr lvl="1"/>
            <a:r>
              <a:rPr lang="en-US" sz="2800" dirty="0" smtClean="0"/>
              <a:t>Must be able to see which ideas will be relevant to solving a problem</a:t>
            </a:r>
            <a:endParaRPr lang="en-US" sz="2800" dirty="0"/>
          </a:p>
          <a:p>
            <a:pPr lvl="1"/>
            <a:r>
              <a:rPr lang="en-US" sz="2800" dirty="0" smtClean="0"/>
              <a:t>Must </a:t>
            </a:r>
            <a:r>
              <a:rPr lang="en-US" sz="2800" dirty="0"/>
              <a:t>be able to set goals based on what they do not </a:t>
            </a:r>
            <a:r>
              <a:rPr lang="en-US" sz="2800" dirty="0" smtClean="0"/>
              <a:t>understand</a:t>
            </a:r>
          </a:p>
          <a:p>
            <a:pPr lvl="1"/>
            <a:endParaRPr lang="en-US" sz="3300" dirty="0" smtClean="0"/>
          </a:p>
          <a:p>
            <a:pPr lvl="1"/>
            <a:endParaRPr lang="en-US" sz="3300" dirty="0" smtClean="0"/>
          </a:p>
          <a:p>
            <a:r>
              <a:rPr lang="en-US" sz="3300" dirty="0" smtClean="0"/>
              <a:t>In conventional learning environments, teachers regulate learning activities</a:t>
            </a:r>
          </a:p>
          <a:p>
            <a:pPr lvl="1"/>
            <a:r>
              <a:rPr lang="en-US" sz="2800" dirty="0" smtClean="0"/>
              <a:t>Teachers determine what a student is lacking, how they can improve, etc.</a:t>
            </a:r>
          </a:p>
          <a:p>
            <a:pPr lvl="1"/>
            <a:r>
              <a:rPr lang="en-US" sz="2800" dirty="0" smtClean="0"/>
              <a:t>Handling metacognitive skills for the student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300" b="1" dirty="0" smtClean="0"/>
              <a:t>If a teacher can facilitate methods to help develop metacognitive skills, students’ success in a PBL environment is vastly increased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180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Cases can be utilized to target various aspects of learning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009" y="2775284"/>
            <a:ext cx="5183982" cy="340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Paper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 some kind of theoretical basis for Problem-Based Learning</a:t>
            </a:r>
          </a:p>
          <a:p>
            <a:endParaRPr lang="en-US" dirty="0"/>
          </a:p>
          <a:p>
            <a:r>
              <a:rPr lang="en-US" dirty="0" smtClean="0"/>
              <a:t>Highlights two separate learning theories and their relevant qualities</a:t>
            </a:r>
          </a:p>
          <a:p>
            <a:endParaRPr lang="en-US" dirty="0"/>
          </a:p>
          <a:p>
            <a:r>
              <a:rPr lang="en-US" dirty="0" smtClean="0"/>
              <a:t>PBL fosters activities needed for learning with these theories</a:t>
            </a:r>
          </a:p>
          <a:p>
            <a:endParaRPr lang="en-US" dirty="0"/>
          </a:p>
          <a:p>
            <a:r>
              <a:rPr lang="en-US" dirty="0" smtClean="0"/>
              <a:t>Knowing this, discuss how to improve PBL implementation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Cases as Examples and Experiences to Analyze</a:t>
            </a:r>
          </a:p>
          <a:p>
            <a:r>
              <a:rPr lang="en-US" dirty="0" smtClean="0"/>
              <a:t>Role of these cases is to be studied and analyzed as concrete models of ideas being represented abstractly from start to finish</a:t>
            </a:r>
          </a:p>
          <a:p>
            <a:endParaRPr lang="en-US" dirty="0" smtClean="0"/>
          </a:p>
          <a:p>
            <a:r>
              <a:rPr lang="en-US" dirty="0" smtClean="0"/>
              <a:t>Working out cases to a complete </a:t>
            </a:r>
            <a:br>
              <a:rPr lang="en-US" dirty="0" smtClean="0"/>
            </a:br>
            <a:r>
              <a:rPr lang="en-US" dirty="0" smtClean="0"/>
              <a:t>solution can tie together ideas, </a:t>
            </a:r>
            <a:br>
              <a:rPr lang="en-US" dirty="0" smtClean="0"/>
            </a:br>
            <a:r>
              <a:rPr lang="en-US" dirty="0" smtClean="0"/>
              <a:t>strategy, and context for PBL </a:t>
            </a:r>
            <a:br>
              <a:rPr lang="en-US" dirty="0" smtClean="0"/>
            </a:br>
            <a:r>
              <a:rPr lang="en-US" dirty="0" smtClean="0"/>
              <a:t>students</a:t>
            </a:r>
          </a:p>
          <a:p>
            <a:endParaRPr lang="en-US" dirty="0" smtClean="0"/>
          </a:p>
          <a:p>
            <a:r>
              <a:rPr lang="en-US" dirty="0" smtClean="0"/>
              <a:t>Analyzing cases can be used to elicit </a:t>
            </a:r>
            <a:br>
              <a:rPr lang="en-US" dirty="0" smtClean="0"/>
            </a:br>
            <a:r>
              <a:rPr lang="en-US" dirty="0" smtClean="0"/>
              <a:t>certain responses out of a student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818" y="3070642"/>
            <a:ext cx="5183982" cy="340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Cases as Problems to Solve</a:t>
            </a:r>
          </a:p>
          <a:p>
            <a:r>
              <a:rPr lang="en-US" dirty="0" smtClean="0"/>
              <a:t>Replacing content-based curriculum with problem sets is the essence of PBL</a:t>
            </a:r>
          </a:p>
          <a:p>
            <a:endParaRPr lang="en-US" dirty="0" smtClean="0"/>
          </a:p>
          <a:p>
            <a:r>
              <a:rPr lang="en-US" dirty="0" smtClean="0"/>
              <a:t>Vehicles for initiating reflective,</a:t>
            </a:r>
            <a:br>
              <a:rPr lang="en-US" dirty="0" smtClean="0"/>
            </a:br>
            <a:r>
              <a:rPr lang="en-US" dirty="0" smtClean="0"/>
              <a:t>self-directed learning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818" y="3070642"/>
            <a:ext cx="5183982" cy="340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Cases</a:t>
            </a:r>
          </a:p>
          <a:p>
            <a:pPr marL="0" indent="0">
              <a:buNone/>
            </a:pPr>
            <a:r>
              <a:rPr lang="en-US" dirty="0" smtClean="0"/>
              <a:t>7 Principles of Problem Design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Simulate real life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b="1" dirty="0" smtClean="0"/>
              <a:t>Lead to elaboration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Encourage integration of knowledge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b="1" dirty="0" smtClean="0"/>
              <a:t>Encourage self-directed learning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Fit in with prior knowledge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b="1" dirty="0" smtClean="0"/>
              <a:t>Interest students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Reflect teacher’s 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3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Cases</a:t>
            </a:r>
          </a:p>
          <a:p>
            <a:pPr marL="0" indent="0">
              <a:buNone/>
            </a:pPr>
            <a:r>
              <a:rPr lang="en-US" dirty="0" smtClean="0"/>
              <a:t>Problem Difficulty:</a:t>
            </a:r>
          </a:p>
          <a:p>
            <a:r>
              <a:rPr lang="en-US" i="1" dirty="0" smtClean="0"/>
              <a:t>Problem complexity </a:t>
            </a:r>
            <a:r>
              <a:rPr lang="en-US" dirty="0" smtClean="0"/>
              <a:t>– breadth, intricacy, and interrelatedness of problem space</a:t>
            </a:r>
          </a:p>
          <a:p>
            <a:r>
              <a:rPr lang="en-US" i="1" dirty="0" smtClean="0"/>
              <a:t>Problem </a:t>
            </a:r>
            <a:r>
              <a:rPr lang="en-US" i="1" dirty="0" err="1" smtClean="0"/>
              <a:t>structuredness</a:t>
            </a:r>
            <a:r>
              <a:rPr lang="en-US" i="1" dirty="0" smtClean="0"/>
              <a:t> </a:t>
            </a:r>
            <a:r>
              <a:rPr lang="en-US" dirty="0" smtClean="0"/>
              <a:t>– variety of interpretations, interdisciplinary nature</a:t>
            </a:r>
          </a:p>
          <a:p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/>
              <a:t>indicates that students can clearly differentiate between simple and well-structured problems, but not between ill-structured and complex problems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5937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PBL has it’s roots in both constructivism and situated learning theories</a:t>
            </a:r>
          </a:p>
          <a:p>
            <a:endParaRPr lang="en-US" dirty="0"/>
          </a:p>
          <a:p>
            <a:r>
              <a:rPr lang="en-US" dirty="0" smtClean="0"/>
              <a:t>Both theories heavily rely on metacognition and case studies</a:t>
            </a:r>
          </a:p>
          <a:p>
            <a:r>
              <a:rPr lang="en-US" dirty="0" smtClean="0"/>
              <a:t>Student learning in PBL environments can be improved with:</a:t>
            </a:r>
          </a:p>
          <a:p>
            <a:pPr lvl="1"/>
            <a:r>
              <a:rPr lang="en-US" dirty="0" smtClean="0"/>
              <a:t>Methods to develop metacognitive skills</a:t>
            </a:r>
          </a:p>
          <a:p>
            <a:pPr lvl="1"/>
            <a:r>
              <a:rPr lang="en-US" dirty="0" smtClean="0"/>
              <a:t>Well-designed case studies that target areas of learning</a:t>
            </a:r>
          </a:p>
          <a:p>
            <a:endParaRPr lang="en-US" u="sng" dirty="0"/>
          </a:p>
          <a:p>
            <a:r>
              <a:rPr lang="en-US" u="sng" dirty="0"/>
              <a:t>Understanding the </a:t>
            </a:r>
            <a:r>
              <a:rPr lang="en-US" u="sng" dirty="0" smtClean="0"/>
              <a:t>basic theoretical principles </a:t>
            </a:r>
            <a:r>
              <a:rPr lang="en-US" u="sng" dirty="0"/>
              <a:t>behind PBL can help educators implement and design PBL </a:t>
            </a:r>
            <a:r>
              <a:rPr lang="en-US" u="sng" dirty="0" smtClean="0"/>
              <a:t>environments more effectively.</a:t>
            </a:r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65402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foster metacognitive development in a class?</a:t>
            </a:r>
          </a:p>
          <a:p>
            <a:endParaRPr lang="en-US" dirty="0"/>
          </a:p>
          <a:p>
            <a:r>
              <a:rPr lang="en-US" dirty="0" smtClean="0"/>
              <a:t>How to measure/evaluate metacognitive level of students?</a:t>
            </a:r>
          </a:p>
          <a:p>
            <a:endParaRPr lang="en-US" dirty="0"/>
          </a:p>
          <a:p>
            <a:r>
              <a:rPr lang="en-US" dirty="0" smtClean="0"/>
              <a:t>Can metacognitive skills be transferred from interactions with peers?</a:t>
            </a:r>
          </a:p>
          <a:p>
            <a:endParaRPr lang="en-US" dirty="0"/>
          </a:p>
          <a:p>
            <a:r>
              <a:rPr lang="en-US" dirty="0" smtClean="0"/>
              <a:t>Is there a relationship between example </a:t>
            </a:r>
            <a:r>
              <a:rPr lang="en-US" smtClean="0"/>
              <a:t>case studies </a:t>
            </a:r>
            <a:r>
              <a:rPr lang="en-US" dirty="0" smtClean="0"/>
              <a:t>and metacognitive development?</a:t>
            </a:r>
          </a:p>
        </p:txBody>
      </p:sp>
    </p:spTree>
    <p:extLst>
      <p:ext uri="{BB962C8B-B14F-4D97-AF65-F5344CB8AC3E}">
        <p14:creationId xmlns:p14="http://schemas.microsoft.com/office/powerpoint/2010/main" val="411999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Based Learning – Pedagogy technique that focuses learning on problem-solving activities rather than traditional lectures</a:t>
            </a:r>
          </a:p>
          <a:p>
            <a:r>
              <a:rPr lang="en-US" dirty="0" smtClean="0"/>
              <a:t>Alternative to conventional lecture-based pedagogy</a:t>
            </a:r>
          </a:p>
          <a:p>
            <a:endParaRPr lang="en-US" dirty="0" smtClean="0"/>
          </a:p>
          <a:p>
            <a:r>
              <a:rPr lang="en-US" dirty="0" smtClean="0"/>
              <a:t>Qualities </a:t>
            </a:r>
            <a:r>
              <a:rPr lang="en-US" dirty="0" smtClean="0"/>
              <a:t>of PBL</a:t>
            </a:r>
          </a:p>
          <a:p>
            <a:pPr lvl="1"/>
            <a:r>
              <a:rPr lang="en-US" dirty="0" smtClean="0"/>
              <a:t>Problem-focused</a:t>
            </a:r>
          </a:p>
          <a:p>
            <a:pPr lvl="1"/>
            <a:r>
              <a:rPr lang="en-US" dirty="0" smtClean="0"/>
              <a:t>Student-centered</a:t>
            </a:r>
          </a:p>
          <a:p>
            <a:pPr lvl="1"/>
            <a:r>
              <a:rPr lang="en-US" dirty="0" smtClean="0"/>
              <a:t>Self-directed</a:t>
            </a:r>
          </a:p>
          <a:p>
            <a:pPr lvl="1"/>
            <a:r>
              <a:rPr lang="en-US" dirty="0" smtClean="0"/>
              <a:t>Self-reflective</a:t>
            </a:r>
          </a:p>
          <a:p>
            <a:pPr lvl="1"/>
            <a:r>
              <a:rPr lang="en-US" dirty="0" smtClean="0"/>
              <a:t>Facilitative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Students are given a problem that simulates the real world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Students attempt to solve the problem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Students reflect on the experience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0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Students are given </a:t>
            </a:r>
            <a:r>
              <a:rPr lang="en-US" dirty="0" smtClean="0"/>
              <a:t>a problem</a:t>
            </a:r>
            <a:endParaRPr lang="en-US" dirty="0" smtClean="0"/>
          </a:p>
          <a:p>
            <a:pPr lvl="1"/>
            <a:r>
              <a:rPr lang="en-US" dirty="0" smtClean="0"/>
              <a:t>The problem should:</a:t>
            </a:r>
            <a:endParaRPr lang="en-US" dirty="0"/>
          </a:p>
          <a:p>
            <a:pPr lvl="2"/>
            <a:r>
              <a:rPr lang="en-US" dirty="0" smtClean="0"/>
              <a:t>Resemble real-world </a:t>
            </a:r>
            <a:endParaRPr lang="en-US" dirty="0"/>
          </a:p>
          <a:p>
            <a:pPr lvl="2"/>
            <a:r>
              <a:rPr lang="en-US" dirty="0"/>
              <a:t>Require research into an </a:t>
            </a:r>
            <a:r>
              <a:rPr lang="en-US" dirty="0" smtClean="0"/>
              <a:t>area</a:t>
            </a:r>
            <a:endParaRPr lang="en-US" dirty="0" smtClean="0"/>
          </a:p>
          <a:p>
            <a:pPr lvl="2"/>
            <a:r>
              <a:rPr lang="en-US" dirty="0" smtClean="0"/>
              <a:t>Stimulate student </a:t>
            </a:r>
            <a:r>
              <a:rPr lang="en-US" dirty="0" smtClean="0"/>
              <a:t>creativity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All knowledge is learned in the context of problems </a:t>
            </a:r>
            <a:endParaRPr lang="en-US" dirty="0" smtClean="0"/>
          </a:p>
          <a:p>
            <a:pPr lvl="1"/>
            <a:r>
              <a:rPr lang="en-US" dirty="0"/>
              <a:t>Knowledge building is stimulated by a problem and applied back to the </a:t>
            </a:r>
            <a:r>
              <a:rPr lang="en-US" dirty="0" smtClean="0"/>
              <a:t>problem</a:t>
            </a:r>
            <a:endParaRPr lang="en-US" dirty="0"/>
          </a:p>
          <a:p>
            <a:pPr lvl="1"/>
            <a:r>
              <a:rPr lang="en-US" dirty="0" smtClean="0"/>
              <a:t>Content of class is organized around problems rather than a hierarchical list of </a:t>
            </a:r>
            <a:r>
              <a:rPr lang="en-US" dirty="0" smtClean="0"/>
              <a:t>topics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0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 smtClean="0"/>
              <a:t>Students attempt to solve the problem</a:t>
            </a:r>
          </a:p>
          <a:p>
            <a:pPr lvl="1"/>
            <a:r>
              <a:rPr lang="en-US" dirty="0" smtClean="0"/>
              <a:t>In class</a:t>
            </a:r>
          </a:p>
          <a:p>
            <a:pPr lvl="1"/>
            <a:r>
              <a:rPr lang="en-US" dirty="0" smtClean="0"/>
              <a:t>Usually done in groups to take advantage of peer interaction</a:t>
            </a:r>
          </a:p>
          <a:p>
            <a:pPr lvl="1"/>
            <a:r>
              <a:rPr lang="en-US" dirty="0" smtClean="0"/>
              <a:t>Teacher acts as a facilitator </a:t>
            </a:r>
          </a:p>
          <a:p>
            <a:pPr lvl="2"/>
            <a:r>
              <a:rPr lang="en-US" dirty="0" smtClean="0"/>
              <a:t>Probe student knowledge, but do not interject content or give direct answers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Faculty do not dictate learning activities – students create own path to </a:t>
            </a:r>
            <a:r>
              <a:rPr lang="en-US" dirty="0" smtClean="0"/>
              <a:t>comprehension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Students assume responsibility for learning and self-assessment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 smtClean="0"/>
              <a:t>Students reflect on the experience</a:t>
            </a:r>
          </a:p>
          <a:p>
            <a:pPr lvl="1"/>
            <a:r>
              <a:rPr lang="en-US" dirty="0" smtClean="0"/>
              <a:t>What did I learn?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Why was it relevant?</a:t>
            </a:r>
          </a:p>
          <a:p>
            <a:pPr lvl="2"/>
            <a:r>
              <a:rPr lang="en-US" dirty="0" smtClean="0"/>
              <a:t>How did it apply to the problem?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can I apply what I learned to other problems?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similar problems can I still not solve?</a:t>
            </a:r>
          </a:p>
          <a:p>
            <a:pPr lvl="2"/>
            <a:r>
              <a:rPr lang="en-US" dirty="0" smtClean="0"/>
              <a:t>What do I not know?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Students must self-monitor their learning in order for reflection to be effective</a:t>
            </a:r>
          </a:p>
          <a:p>
            <a:pPr marL="514350" indent="-514350">
              <a:buFont typeface="+mj-lt"/>
              <a:buAutoNum type="arabicParenR" startAt="3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85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Theoretical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Two Educational Philosophies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Constructivism </a:t>
            </a:r>
          </a:p>
          <a:p>
            <a:pPr lvl="1"/>
            <a:r>
              <a:rPr lang="en-US" dirty="0" smtClean="0"/>
              <a:t>Knowledge generation and construction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tenets to highlight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Situated Learning</a:t>
            </a:r>
          </a:p>
          <a:p>
            <a:pPr lvl="1"/>
            <a:r>
              <a:rPr lang="en-US" dirty="0" smtClean="0"/>
              <a:t>Learning as a social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Constructivism Tenets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b="1" dirty="0" smtClean="0"/>
              <a:t>Knowledge is constructed via interactions with the environment</a:t>
            </a:r>
          </a:p>
          <a:p>
            <a:pPr marL="514350" indent="-514350">
              <a:buAutoNum type="arabicParenR"/>
            </a:pPr>
            <a:endParaRPr lang="en-US" b="1" dirty="0" smtClean="0"/>
          </a:p>
          <a:p>
            <a:pPr lvl="1"/>
            <a:r>
              <a:rPr lang="en-US" sz="2600" dirty="0" smtClean="0"/>
              <a:t>Humans construct </a:t>
            </a:r>
            <a:r>
              <a:rPr lang="en-US" sz="2600" b="1" i="1" dirty="0" smtClean="0"/>
              <a:t>mental models </a:t>
            </a:r>
            <a:r>
              <a:rPr lang="en-US" sz="2600" dirty="0" smtClean="0"/>
              <a:t>by perceiving and interpreting the world through cognitive activities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Constructed knowledge consists of: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200" dirty="0" smtClean="0"/>
              <a:t>Ideas (content)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200" dirty="0" smtClean="0"/>
              <a:t>The context in which it was acquired,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200" dirty="0" smtClean="0"/>
              <a:t>What the learner was doing in the environment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200" dirty="0" smtClean="0"/>
              <a:t>What the knower intended from that environment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All of these qualities can be extracted from interacting with the world 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In PBL, learners interact with the world through problem solving – enables them to extract the four qualities of constructed knowledge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1205</Words>
  <Application>Microsoft Office PowerPoint</Application>
  <PresentationFormat>Widescreen</PresentationFormat>
  <Paragraphs>218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Why Problem-Based Learning Works: Theoretical Foundations</vt:lpstr>
      <vt:lpstr>Paper Goals</vt:lpstr>
      <vt:lpstr>Problem Based Learning</vt:lpstr>
      <vt:lpstr>Problem Based Learning</vt:lpstr>
      <vt:lpstr>Problem Based Learning</vt:lpstr>
      <vt:lpstr>Problem Based Learning</vt:lpstr>
      <vt:lpstr>Problem Based Learning</vt:lpstr>
      <vt:lpstr>Theoretical Underpinnings</vt:lpstr>
      <vt:lpstr>Constructivism Tenets</vt:lpstr>
      <vt:lpstr>Constructivism Tenets</vt:lpstr>
      <vt:lpstr>Constructivism Tenets</vt:lpstr>
      <vt:lpstr>Constructivism Tenets</vt:lpstr>
      <vt:lpstr>Situated Learning</vt:lpstr>
      <vt:lpstr>Theoretical Underpinnings</vt:lpstr>
      <vt:lpstr>Implications and Improvement</vt:lpstr>
      <vt:lpstr>Metacognition</vt:lpstr>
      <vt:lpstr>Metacognition</vt:lpstr>
      <vt:lpstr>Metacognition</vt:lpstr>
      <vt:lpstr>Cases</vt:lpstr>
      <vt:lpstr>Cases</vt:lpstr>
      <vt:lpstr>Cases</vt:lpstr>
      <vt:lpstr>Cases</vt:lpstr>
      <vt:lpstr>Cases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Problem-Based Learning Works: Theoretical Foundations</dc:title>
  <dc:creator>Sterling McLeod</dc:creator>
  <cp:lastModifiedBy>Sterling McLeod</cp:lastModifiedBy>
  <cp:revision>291</cp:revision>
  <dcterms:created xsi:type="dcterms:W3CDTF">2015-01-13T22:56:25Z</dcterms:created>
  <dcterms:modified xsi:type="dcterms:W3CDTF">2015-01-21T17:23:30Z</dcterms:modified>
</cp:coreProperties>
</file>