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2" r:id="rId3"/>
    <p:sldId id="258" r:id="rId4"/>
    <p:sldId id="262" r:id="rId5"/>
    <p:sldId id="264" r:id="rId6"/>
    <p:sldId id="259" r:id="rId7"/>
    <p:sldId id="265" r:id="rId8"/>
    <p:sldId id="267" r:id="rId9"/>
    <p:sldId id="269" r:id="rId10"/>
    <p:sldId id="270" r:id="rId11"/>
    <p:sldId id="271" r:id="rId12"/>
    <p:sldId id="260" r:id="rId13"/>
    <p:sldId id="261" r:id="rId14"/>
    <p:sldId id="274" r:id="rId15"/>
    <p:sldId id="285" r:id="rId16"/>
    <p:sldId id="284" r:id="rId17"/>
    <p:sldId id="276" r:id="rId18"/>
    <p:sldId id="286" r:id="rId19"/>
    <p:sldId id="278" r:id="rId20"/>
    <p:sldId id="287" r:id="rId21"/>
    <p:sldId id="280" r:id="rId22"/>
    <p:sldId id="288" r:id="rId23"/>
    <p:sldId id="281" r:id="rId24"/>
    <p:sldId id="290" r:id="rId25"/>
    <p:sldId id="2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09B3D-2CF0-4EA3-8176-E9D4CBFC943B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98C4-F4EC-4C63-9C21-36B5B2C1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F98C4-F4EC-4C63-9C21-36B5B2C11A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0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2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5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4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2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7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0F536-EA51-4EED-B4A1-6CB27555BB38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F364-FCD6-460C-A563-C4605161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by Doing: An Empirical Study of Active Teaching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Hackathorn</a:t>
            </a:r>
            <a:r>
              <a:rPr lang="en-US" dirty="0" smtClean="0"/>
              <a:t>, Erin D. Solomon, Kate L. </a:t>
            </a:r>
            <a:r>
              <a:rPr lang="en-US" dirty="0" err="1" smtClean="0"/>
              <a:t>Blankmeyer</a:t>
            </a:r>
            <a:r>
              <a:rPr lang="en-US" dirty="0" smtClean="0"/>
              <a:t>, Rachel E. </a:t>
            </a:r>
            <a:r>
              <a:rPr lang="en-US" dirty="0" err="1" smtClean="0"/>
              <a:t>Tennial</a:t>
            </a:r>
            <a:r>
              <a:rPr lang="en-US" dirty="0" smtClean="0"/>
              <a:t>, Amy M. </a:t>
            </a:r>
            <a:r>
              <a:rPr lang="en-US" dirty="0" err="1" smtClean="0"/>
              <a:t>Garczynski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 </a:t>
            </a:r>
            <a:r>
              <a:rPr lang="en-US" smtClean="0"/>
              <a:t>Sterling McLeod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arenR" startAt="4"/>
            </a:pPr>
            <a:r>
              <a:rPr lang="en-US" sz="2600" dirty="0" smtClean="0"/>
              <a:t>In-class Activities</a:t>
            </a:r>
            <a:endParaRPr lang="en-US" sz="2600" dirty="0"/>
          </a:p>
          <a:p>
            <a:pPr lvl="2"/>
            <a:r>
              <a:rPr lang="en-US" dirty="0" smtClean="0"/>
              <a:t>Arguably the most active teaching method</a:t>
            </a:r>
          </a:p>
          <a:p>
            <a:pPr lvl="2"/>
            <a:r>
              <a:rPr lang="en-US" dirty="0" smtClean="0"/>
              <a:t>Usually involve </a:t>
            </a:r>
            <a:r>
              <a:rPr lang="en-US" b="1" dirty="0" smtClean="0"/>
              <a:t>all</a:t>
            </a:r>
            <a:r>
              <a:rPr lang="en-US" dirty="0" smtClean="0"/>
              <a:t> students in a class working to solve a problem</a:t>
            </a:r>
          </a:p>
          <a:p>
            <a:pPr lvl="2"/>
            <a:r>
              <a:rPr lang="en-US" dirty="0" smtClean="0"/>
              <a:t>Students manipulate constructs themselves to make phenomena occur</a:t>
            </a:r>
            <a:endParaRPr lang="en-US" b="1" u="sng" dirty="0"/>
          </a:p>
          <a:p>
            <a:pPr lvl="2"/>
            <a:endParaRPr lang="en-US" b="1" u="sng" dirty="0" smtClean="0"/>
          </a:p>
          <a:p>
            <a:pPr lvl="2"/>
            <a:r>
              <a:rPr lang="en-US" dirty="0" smtClean="0"/>
              <a:t>In order to apply material, students must understand concepts </a:t>
            </a:r>
          </a:p>
          <a:p>
            <a:pPr lvl="2"/>
            <a:endParaRPr lang="en-US" b="1" u="sng" dirty="0"/>
          </a:p>
          <a:p>
            <a:pPr marL="457200" lvl="1" indent="0">
              <a:buNone/>
            </a:pPr>
            <a:r>
              <a:rPr lang="en-US" b="1" u="sng" dirty="0" smtClean="0"/>
              <a:t>Hypothesis </a:t>
            </a:r>
            <a:r>
              <a:rPr lang="en-US" b="1" u="sng" dirty="0"/>
              <a:t>on </a:t>
            </a:r>
            <a:r>
              <a:rPr lang="en-US" b="1" u="sng" dirty="0" smtClean="0"/>
              <a:t>in-class activities: </a:t>
            </a:r>
            <a:r>
              <a:rPr lang="en-US" dirty="0"/>
              <a:t>Students </a:t>
            </a:r>
            <a:r>
              <a:rPr lang="en-US" dirty="0" smtClean="0"/>
              <a:t>taught with in-class activities would </a:t>
            </a:r>
            <a:r>
              <a:rPr lang="en-US" dirty="0"/>
              <a:t>score higher on </a:t>
            </a:r>
            <a:r>
              <a:rPr lang="en-US" dirty="0" smtClean="0"/>
              <a:t>both comprehension and application level </a:t>
            </a:r>
            <a:r>
              <a:rPr lang="en-US" dirty="0"/>
              <a:t>questions than </a:t>
            </a:r>
            <a:r>
              <a:rPr lang="en-US" dirty="0" smtClean="0"/>
              <a:t>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Hypotheses on student scores based on teaching technique:</a:t>
            </a: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-45720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Lecture: 		knowledge 			&gt; comprehension, application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Demonstrations: 	comprehension 		&gt; knowledge, application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Discussions: 	comprehension 		&gt; </a:t>
            </a:r>
            <a:r>
              <a:rPr lang="en-US" dirty="0"/>
              <a:t>knowledge</a:t>
            </a:r>
            <a:r>
              <a:rPr lang="en-US" dirty="0" smtClean="0"/>
              <a:t>, application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In-class Activities: 	comprehension, application 	&gt; knowledge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arenR"/>
            </a:pPr>
            <a:endParaRPr lang="en-US" dirty="0"/>
          </a:p>
          <a:p>
            <a:pPr marL="457200" lvl="1" indent="-457200">
              <a:spcBef>
                <a:spcPts val="1000"/>
              </a:spcBef>
              <a:buFont typeface="+mj-lt"/>
              <a:buAutoNum type="arabicParenR"/>
            </a:pPr>
            <a:r>
              <a:rPr lang="en-US" dirty="0" smtClean="0"/>
              <a:t>In-class Activities &gt; Lecture</a:t>
            </a:r>
            <a:endParaRPr lang="en-US" dirty="0"/>
          </a:p>
          <a:p>
            <a:pPr marL="228600" lvl="1">
              <a:spcBef>
                <a:spcPts val="1000"/>
              </a:spcBef>
            </a:pPr>
            <a:endParaRPr lang="en-US" b="1" u="sng" dirty="0"/>
          </a:p>
          <a:p>
            <a:pPr marL="228600" lvl="1">
              <a:spcBef>
                <a:spcPts val="1000"/>
              </a:spcBef>
            </a:pPr>
            <a:endParaRPr lang="en-US" b="1" u="sng" dirty="0"/>
          </a:p>
          <a:p>
            <a:pPr marL="228600" lvl="1">
              <a:spcBef>
                <a:spcPts val="1000"/>
              </a:spcBef>
            </a:pPr>
            <a:endParaRPr lang="en-US" b="1" u="sng" dirty="0" smtClean="0"/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were taught with 1 of the 4 techniques</a:t>
            </a:r>
          </a:p>
          <a:p>
            <a:pPr marL="0" indent="0">
              <a:buNone/>
            </a:pPr>
            <a:r>
              <a:rPr lang="en-US" dirty="0" smtClean="0"/>
              <a:t>Learning assessed with 6 quizzes and 4 exams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90439"/>
            <a:ext cx="4363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Participants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Psychology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Midwestern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51 students (18 men, 33 women)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GPA = 3.31 (</a:t>
            </a:r>
            <a:r>
              <a:rPr lang="en-US" i="1" dirty="0" smtClean="0"/>
              <a:t>SD</a:t>
            </a:r>
            <a:r>
              <a:rPr lang="en-US" dirty="0" smtClean="0"/>
              <a:t> = 0.66)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Age = 19.36 (</a:t>
            </a:r>
            <a:r>
              <a:rPr lang="en-US" i="1" dirty="0" smtClean="0"/>
              <a:t>SD</a:t>
            </a:r>
            <a:r>
              <a:rPr lang="en-US" dirty="0" smtClean="0"/>
              <a:t> = 0.76)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46% were psychology majors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090439"/>
            <a:ext cx="4952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Material taught through whichever technique he/she thought complemented the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research assistants (unaware of hypotheses) created quizzes to assess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other R.A.s (also unaware) graded quizzes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Instructor graded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004843"/>
              </p:ext>
            </p:extLst>
          </p:nvPr>
        </p:nvGraphicFramePr>
        <p:xfrm>
          <a:off x="838200" y="3200400"/>
          <a:ext cx="10515603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67"/>
                <a:gridCol w="1319591"/>
                <a:gridCol w="1389742"/>
                <a:gridCol w="1778000"/>
                <a:gridCol w="1338945"/>
                <a:gridCol w="1502229"/>
                <a:gridCol w="1502229"/>
              </a:tblGrid>
              <a:tr h="2826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Demonstrations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In-Class</a:t>
                      </a:r>
                      <a:r>
                        <a:rPr lang="en-US" baseline="0" dirty="0" smtClean="0"/>
                        <a:t>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Results/Discussion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2400" b="1" dirty="0"/>
              <a:t>Hypothesis 1</a:t>
            </a:r>
            <a:r>
              <a:rPr lang="en-US" sz="2400" dirty="0"/>
              <a:t>: Students taught by lecture will have </a:t>
            </a:r>
            <a:r>
              <a:rPr lang="en-US" sz="2400" dirty="0" smtClean="0"/>
              <a:t>higher scores on </a:t>
            </a:r>
            <a:r>
              <a:rPr lang="en-US" sz="2400" dirty="0"/>
              <a:t>knowledge questions than comprehension and application questions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1">
              <a:spcBef>
                <a:spcPts val="1000"/>
              </a:spcBef>
            </a:pPr>
            <a:r>
              <a:rPr lang="en-US" sz="2400" dirty="0" smtClean="0"/>
              <a:t>(Lecture Scores: knowledge &gt; </a:t>
            </a:r>
            <a:r>
              <a:rPr lang="en-US" sz="2400" dirty="0"/>
              <a:t>comprehension, </a:t>
            </a:r>
            <a:r>
              <a:rPr lang="en-US" sz="2400" dirty="0" smtClean="0"/>
              <a:t>application)</a:t>
            </a:r>
            <a:endParaRPr lang="en-US" sz="2400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100655"/>
              </p:ext>
            </p:extLst>
          </p:nvPr>
        </p:nvGraphicFramePr>
        <p:xfrm>
          <a:off x="838200" y="3191934"/>
          <a:ext cx="105156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67"/>
                <a:gridCol w="131959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Lecture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.760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.878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Results/Discussion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2400" b="1" dirty="0"/>
              <a:t>Hypothesis 1</a:t>
            </a:r>
            <a:r>
              <a:rPr lang="en-US" sz="2400" dirty="0"/>
              <a:t>: Students taught by lecture will have higher scores on knowledge questions than comprehension and application questions.</a:t>
            </a:r>
          </a:p>
          <a:p>
            <a:pPr marL="0" lvl="1">
              <a:spcBef>
                <a:spcPts val="1000"/>
              </a:spcBef>
            </a:pPr>
            <a:r>
              <a:rPr lang="en-US" sz="2400" dirty="0" smtClean="0"/>
              <a:t>(Lecture Scores: knowledge &gt; </a:t>
            </a:r>
            <a:r>
              <a:rPr lang="en-US" sz="2400" dirty="0"/>
              <a:t>comprehension, </a:t>
            </a:r>
            <a:r>
              <a:rPr lang="en-US" sz="2400" dirty="0" smtClean="0"/>
              <a:t>application)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17673"/>
            <a:ext cx="359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Hypothesis 1 not supported by data.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882080"/>
              </p:ext>
            </p:extLst>
          </p:nvPr>
        </p:nvGraphicFramePr>
        <p:xfrm>
          <a:off x="838200" y="3191934"/>
          <a:ext cx="105156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67"/>
                <a:gridCol w="131959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Lecture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.760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.878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4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Results/Discussion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630201"/>
              </p:ext>
            </p:extLst>
          </p:nvPr>
        </p:nvGraphicFramePr>
        <p:xfrm>
          <a:off x="838197" y="3191934"/>
          <a:ext cx="105156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67"/>
                <a:gridCol w="131959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Lecture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.760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.878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.919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690688"/>
            <a:ext cx="1083970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Contrary to initial beliefs about lecture, its scores for knowledge were the lowest out of all cognitive levels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Knowledge level questions are generally based around memorization and a common complaint of lecture is that students do not maintain attention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498307"/>
            <a:ext cx="1063554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Data suggests lecture is very effective (at least for this subject, teacher, and class)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Scores for lecture in all levels were 76% or above (very good!)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u="sng" dirty="0"/>
              <a:t>Highest score in comprehension and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Results/Discussion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376735"/>
              </p:ext>
            </p:extLst>
          </p:nvPr>
        </p:nvGraphicFramePr>
        <p:xfrm>
          <a:off x="838200" y="3189923"/>
          <a:ext cx="105156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38"/>
                <a:gridCol w="125662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Lecture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.760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.919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Demonstrations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.678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.698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2400" b="1" dirty="0" smtClean="0"/>
              <a:t>Hypothesis 2</a:t>
            </a:r>
            <a:r>
              <a:rPr lang="en-US" sz="2400" dirty="0" smtClean="0"/>
              <a:t>: Students taught by demonstrations will have higher scores on comprehension questions than knowledge and application questions.</a:t>
            </a:r>
          </a:p>
          <a:p>
            <a:pPr marL="0" lvl="1">
              <a:spcBef>
                <a:spcPts val="1000"/>
              </a:spcBef>
            </a:pPr>
            <a:r>
              <a:rPr lang="en-US" sz="2400" dirty="0" smtClean="0"/>
              <a:t>(Demonstrations Scores: comprehension &gt; knowledge, application)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17673"/>
            <a:ext cx="403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Hypothesis </a:t>
            </a:r>
            <a:r>
              <a:rPr lang="en-US" dirty="0" smtClean="0">
                <a:solidFill>
                  <a:srgbClr val="FF0000"/>
                </a:solidFill>
              </a:rPr>
              <a:t>2 partially </a:t>
            </a:r>
            <a:r>
              <a:rPr lang="en-US" dirty="0">
                <a:solidFill>
                  <a:srgbClr val="FF0000"/>
                </a:solidFill>
              </a:rPr>
              <a:t>supported by data.</a:t>
            </a:r>
          </a:p>
        </p:txBody>
      </p:sp>
    </p:spTree>
    <p:extLst>
      <p:ext uri="{BB962C8B-B14F-4D97-AF65-F5344CB8AC3E}">
        <p14:creationId xmlns:p14="http://schemas.microsoft.com/office/powerpoint/2010/main" val="22616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Results/Discussion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3189923"/>
          <a:ext cx="105156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38"/>
                <a:gridCol w="125662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Lecture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.760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.919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Demonstrations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.678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.698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562101"/>
            <a:ext cx="9586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suggests that students may learn to apply material by watching others manipulate phenomena</a:t>
            </a:r>
          </a:p>
        </p:txBody>
      </p:sp>
    </p:spTree>
    <p:extLst>
      <p:ext uri="{BB962C8B-B14F-4D97-AF65-F5344CB8AC3E}">
        <p14:creationId xmlns:p14="http://schemas.microsoft.com/office/powerpoint/2010/main" val="30066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Results/Discussion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2400" b="1" dirty="0" smtClean="0"/>
              <a:t>Hypothesis 3</a:t>
            </a:r>
            <a:r>
              <a:rPr lang="en-US" sz="2400" dirty="0" smtClean="0"/>
              <a:t>: Students taught by discussions will have higher scores on comprehension questions than knowledge and application questions .</a:t>
            </a:r>
          </a:p>
          <a:p>
            <a:pPr marL="0" lvl="1">
              <a:spcBef>
                <a:spcPts val="1000"/>
              </a:spcBef>
            </a:pPr>
            <a:r>
              <a:rPr lang="en-US" sz="2400" dirty="0" smtClean="0"/>
              <a:t>(Discussion Scores: comprehension &gt; knowledge, application)</a:t>
            </a:r>
            <a:endParaRPr lang="en-US" sz="24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514483"/>
              </p:ext>
            </p:extLst>
          </p:nvPr>
        </p:nvGraphicFramePr>
        <p:xfrm>
          <a:off x="838200" y="3189923"/>
          <a:ext cx="105156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38"/>
                <a:gridCol w="125662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Lecture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.760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.919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Discussions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.621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817673"/>
            <a:ext cx="359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Hypothesis </a:t>
            </a:r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>
                <a:solidFill>
                  <a:srgbClr val="FF0000"/>
                </a:solidFill>
              </a:rPr>
              <a:t>not supported by data.</a:t>
            </a:r>
          </a:p>
        </p:txBody>
      </p:sp>
    </p:spTree>
    <p:extLst>
      <p:ext uri="{BB962C8B-B14F-4D97-AF65-F5344CB8AC3E}">
        <p14:creationId xmlns:p14="http://schemas.microsoft.com/office/powerpoint/2010/main" val="23525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Conventionally, higher education classroom time is largely spent on verbal communication of material without meaningful interaction with students</a:t>
            </a:r>
          </a:p>
          <a:p>
            <a:endParaRPr lang="en-US" dirty="0" smtClean="0"/>
          </a:p>
          <a:p>
            <a:r>
              <a:rPr lang="en-US" dirty="0" smtClean="0"/>
              <a:t>Students are to passively absorb the information and do whatever is necessary to master material before an exam</a:t>
            </a:r>
          </a:p>
          <a:p>
            <a:endParaRPr lang="en-US" dirty="0"/>
          </a:p>
          <a:p>
            <a:r>
              <a:rPr lang="en-US" dirty="0" smtClean="0"/>
              <a:t>Usually leads to students taking notes during class and learning material on a deep level </a:t>
            </a:r>
            <a:r>
              <a:rPr lang="en-US" i="1" dirty="0" smtClean="0"/>
              <a:t>outside</a:t>
            </a:r>
            <a:r>
              <a:rPr lang="en-US" dirty="0" smtClean="0"/>
              <a:t> of class</a:t>
            </a:r>
          </a:p>
          <a:p>
            <a:endParaRPr lang="en-US" dirty="0"/>
          </a:p>
          <a:p>
            <a:r>
              <a:rPr lang="en-US" dirty="0" smtClean="0"/>
              <a:t>Research suggests that this style of teaching:</a:t>
            </a:r>
          </a:p>
          <a:p>
            <a:pPr lvl="1"/>
            <a:r>
              <a:rPr lang="en-US" dirty="0" smtClean="0"/>
              <a:t>Does not engage students </a:t>
            </a:r>
          </a:p>
          <a:p>
            <a:pPr lvl="1"/>
            <a:r>
              <a:rPr lang="en-US" dirty="0" smtClean="0"/>
              <a:t>Relies heavily on instructor’s ability to describe things</a:t>
            </a:r>
          </a:p>
          <a:p>
            <a:pPr lvl="1"/>
            <a:r>
              <a:rPr lang="en-US" dirty="0" smtClean="0"/>
              <a:t>Does not maintain student attention</a:t>
            </a:r>
          </a:p>
          <a:p>
            <a:pPr lvl="1"/>
            <a:r>
              <a:rPr lang="en-US" dirty="0" smtClean="0"/>
              <a:t>Does not promote critical thinking</a:t>
            </a:r>
          </a:p>
          <a:p>
            <a:pPr lvl="1"/>
            <a:r>
              <a:rPr lang="en-US" dirty="0" smtClean="0"/>
              <a:t>Misc. other bad things…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Results/Discussion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Significantly lower results in comprehension than other levels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Discussions could include incorrect information – even if corrected, being exposed to it may interfere with learning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3189923"/>
          <a:ext cx="105156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38"/>
                <a:gridCol w="125662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Lecture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.760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.919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Discussions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.621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In-Class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Activity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.789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534561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Repeatedly hearing vocabulary words may help increase memory for knowledge level learning</a:t>
            </a:r>
          </a:p>
        </p:txBody>
      </p:sp>
    </p:spTree>
    <p:extLst>
      <p:ext uri="{BB962C8B-B14F-4D97-AF65-F5344CB8AC3E}">
        <p14:creationId xmlns:p14="http://schemas.microsoft.com/office/powerpoint/2010/main" val="1862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Results/Discussion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2400" b="1" dirty="0" smtClean="0"/>
              <a:t>Hypothesis 4</a:t>
            </a:r>
            <a:r>
              <a:rPr lang="en-US" sz="2400" dirty="0" smtClean="0"/>
              <a:t>: Students taught by in-class activities will have higher scores on comprehension and application questions than knowledge questions.</a:t>
            </a:r>
          </a:p>
          <a:p>
            <a:pPr marL="0" lvl="1">
              <a:spcBef>
                <a:spcPts val="1000"/>
              </a:spcBef>
            </a:pPr>
            <a:r>
              <a:rPr lang="en-US" sz="2400" dirty="0" smtClean="0"/>
              <a:t>(In-class Activity Scores: comprehension, application &gt; knowledge)</a:t>
            </a:r>
            <a:endParaRPr lang="en-US" sz="24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968369"/>
              </p:ext>
            </p:extLst>
          </p:nvPr>
        </p:nvGraphicFramePr>
        <p:xfrm>
          <a:off x="838200" y="3189923"/>
          <a:ext cx="105156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38"/>
                <a:gridCol w="125662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Lecture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.760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.919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In-Class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Activity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.789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.900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817673"/>
            <a:ext cx="321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Hypothesis </a:t>
            </a:r>
            <a:r>
              <a:rPr lang="en-US" dirty="0" smtClean="0">
                <a:solidFill>
                  <a:srgbClr val="FF0000"/>
                </a:solidFill>
              </a:rPr>
              <a:t>4 supported </a:t>
            </a:r>
            <a:r>
              <a:rPr lang="en-US" dirty="0">
                <a:solidFill>
                  <a:srgbClr val="FF0000"/>
                </a:solidFill>
              </a:rPr>
              <a:t>by data.</a:t>
            </a:r>
          </a:p>
        </p:txBody>
      </p:sp>
    </p:spTree>
    <p:extLst>
      <p:ext uri="{BB962C8B-B14F-4D97-AF65-F5344CB8AC3E}">
        <p14:creationId xmlns:p14="http://schemas.microsoft.com/office/powerpoint/2010/main" val="29452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Results/Discussion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Hypothesis was correct, but knowledge level scores are still high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Suggests that in-class activities may be most effective technique in general</a:t>
            </a:r>
            <a:endParaRPr lang="en-US" sz="24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838200" y="3189923"/>
          <a:ext cx="105156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38"/>
                <a:gridCol w="1256621"/>
                <a:gridCol w="1389742"/>
                <a:gridCol w="1778000"/>
                <a:gridCol w="1338945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Knowledge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Comprehension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Lecture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.760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.919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.100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Demonstrations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.678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.212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.698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.285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.808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.157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Discussions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.820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.180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.621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.267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.856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.098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In-Class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Activity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.789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.163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.872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.142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.900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.088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9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Results/Discussion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62101"/>
            <a:ext cx="958691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2400" b="1" dirty="0" smtClean="0"/>
              <a:t>Hypothesis 5</a:t>
            </a:r>
            <a:r>
              <a:rPr lang="en-US" sz="2400" dirty="0" smtClean="0"/>
              <a:t>: Students taught by in-class activities will have higher overall scores than students taught by lecture.</a:t>
            </a:r>
          </a:p>
          <a:p>
            <a:pPr marL="0" lvl="1">
              <a:spcBef>
                <a:spcPts val="1000"/>
              </a:spcBef>
            </a:pPr>
            <a:r>
              <a:rPr lang="en-US" sz="2400" dirty="0" smtClean="0"/>
              <a:t>(In-class Activity scores &gt; Lecture scores)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2175" y="2360872"/>
            <a:ext cx="5381625" cy="32291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199" y="2960123"/>
            <a:ext cx="3662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Overall score = percentage of correct answers in all categories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8199" y="3790773"/>
            <a:ext cx="321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Hypothesis 5 supported by data.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682" y="5590005"/>
            <a:ext cx="4894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Hackathorna</a:t>
            </a:r>
            <a:r>
              <a:rPr lang="en-US" sz="1200" dirty="0"/>
              <a:t>, Jana, et al. "The Journal of Effective Teaching." </a:t>
            </a:r>
            <a:r>
              <a:rPr lang="en-US" sz="1200" i="1" dirty="0"/>
              <a:t>JET</a:t>
            </a:r>
            <a:r>
              <a:rPr lang="en-US" sz="1200" dirty="0"/>
              <a:t> (2011): 40.</a:t>
            </a:r>
          </a:p>
        </p:txBody>
      </p:sp>
    </p:spTree>
    <p:extLst>
      <p:ext uri="{BB962C8B-B14F-4D97-AF65-F5344CB8AC3E}">
        <p14:creationId xmlns:p14="http://schemas.microsoft.com/office/powerpoint/2010/main" val="37434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Results/Discussion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690688"/>
            <a:ext cx="5133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 evidence that in-class activities are the most effective technique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Overall scores increase as the technique becomes more active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However, previous data on individual level assessment suggests that each method has advantages and disadvantages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Lecture has lowest overall score, but performed extremely well when measuring cognitive levels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2175" y="2360872"/>
            <a:ext cx="5381625" cy="3229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5682" y="5590005"/>
            <a:ext cx="4894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Hackathorna</a:t>
            </a:r>
            <a:r>
              <a:rPr lang="en-US" sz="1200" dirty="0"/>
              <a:t>, Jana, et al. "The Journal of Effective Teaching." </a:t>
            </a:r>
            <a:r>
              <a:rPr lang="en-US" sz="1200" i="1" dirty="0"/>
              <a:t>JET</a:t>
            </a:r>
            <a:r>
              <a:rPr lang="en-US" sz="1200" dirty="0"/>
              <a:t> (2011): 40.</a:t>
            </a:r>
          </a:p>
        </p:txBody>
      </p:sp>
    </p:spTree>
    <p:extLst>
      <p:ext uri="{BB962C8B-B14F-4D97-AF65-F5344CB8AC3E}">
        <p14:creationId xmlns:p14="http://schemas.microsoft.com/office/powerpoint/2010/main" val="22414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Limitations, Misc.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Full content coverage is an issue with active teaching – instructors must consider how much time is spent learning what material</a:t>
            </a:r>
          </a:p>
          <a:p>
            <a:endParaRPr lang="en-US" dirty="0" smtClean="0"/>
          </a:p>
          <a:p>
            <a:r>
              <a:rPr lang="en-US" dirty="0" smtClean="0"/>
              <a:t>Mixing in various teaching techniques can appeal to a wide range of learning styles</a:t>
            </a:r>
          </a:p>
          <a:p>
            <a:endParaRPr lang="en-US" dirty="0" smtClean="0"/>
          </a:p>
          <a:p>
            <a:r>
              <a:rPr lang="en-US" dirty="0" smtClean="0"/>
              <a:t>The class was an upper level course so some students may have gone over material in previous classes</a:t>
            </a:r>
          </a:p>
          <a:p>
            <a:endParaRPr lang="en-US" dirty="0" smtClean="0"/>
          </a:p>
          <a:p>
            <a:r>
              <a:rPr lang="en-US" dirty="0" smtClean="0"/>
              <a:t>46% of the students took a course with the instructor previously – those students were more aware of his/her style of teaching</a:t>
            </a:r>
          </a:p>
          <a:p>
            <a:endParaRPr lang="en-US" dirty="0" smtClean="0"/>
          </a:p>
          <a:p>
            <a:r>
              <a:rPr lang="en-US" dirty="0" smtClean="0"/>
              <a:t>Elective course</a:t>
            </a:r>
          </a:p>
          <a:p>
            <a:endParaRPr lang="en-US" dirty="0" smtClean="0"/>
          </a:p>
          <a:p>
            <a:r>
              <a:rPr lang="en-US" dirty="0" smtClean="0"/>
              <a:t>Experimenter bias may have been present because the instructor was </a:t>
            </a:r>
            <a:r>
              <a:rPr lang="en-US" smtClean="0"/>
              <a:t>the experimenter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Active Teaching </a:t>
            </a:r>
            <a:r>
              <a:rPr lang="en-US" b="1" dirty="0" smtClean="0"/>
              <a:t>- </a:t>
            </a:r>
            <a:r>
              <a:rPr lang="en-US" dirty="0" smtClean="0"/>
              <a:t>Any technique that involves the students in the learning process and holds students responsible for their own learning</a:t>
            </a:r>
            <a:r>
              <a:rPr lang="en-US" baseline="30000" dirty="0" smtClean="0"/>
              <a:t>1</a:t>
            </a:r>
          </a:p>
          <a:p>
            <a:endParaRPr lang="en-US" baseline="30000" dirty="0"/>
          </a:p>
          <a:p>
            <a:r>
              <a:rPr lang="en-US" dirty="0" smtClean="0"/>
              <a:t>This definition creates a large umbrella over many techniques</a:t>
            </a:r>
          </a:p>
          <a:p>
            <a:pPr lvl="1"/>
            <a:r>
              <a:rPr lang="en-US" dirty="0" smtClean="0"/>
              <a:t>Group discussions</a:t>
            </a:r>
          </a:p>
          <a:p>
            <a:pPr lvl="1"/>
            <a:r>
              <a:rPr lang="en-US" dirty="0" smtClean="0"/>
              <a:t>Games</a:t>
            </a:r>
          </a:p>
          <a:p>
            <a:pPr lvl="1"/>
            <a:r>
              <a:rPr lang="en-US" dirty="0" smtClean="0"/>
              <a:t>Journaling</a:t>
            </a:r>
          </a:p>
          <a:p>
            <a:pPr lvl="1"/>
            <a:r>
              <a:rPr lang="en-US" dirty="0" smtClean="0"/>
              <a:t>Field trips</a:t>
            </a:r>
          </a:p>
          <a:p>
            <a:pPr lvl="1"/>
            <a:r>
              <a:rPr lang="en-US" dirty="0" smtClean="0"/>
              <a:t>Demonstrations</a:t>
            </a:r>
          </a:p>
          <a:p>
            <a:pPr lvl="1"/>
            <a:r>
              <a:rPr lang="en-US" dirty="0"/>
              <a:t>Routinely asking questions while </a:t>
            </a:r>
            <a:r>
              <a:rPr lang="en-US" dirty="0" smtClean="0"/>
              <a:t>lecturing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17696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Bonwell</a:t>
            </a:r>
            <a:r>
              <a:rPr lang="en-US" sz="1600" dirty="0"/>
              <a:t>, C. C., &amp; </a:t>
            </a:r>
            <a:r>
              <a:rPr lang="en-US" sz="1600" dirty="0" err="1"/>
              <a:t>Eison</a:t>
            </a:r>
            <a:r>
              <a:rPr lang="en-US" sz="1600" dirty="0"/>
              <a:t>, J. A. (1991). Active learning: Creating excitement in the </a:t>
            </a:r>
            <a:r>
              <a:rPr lang="en-US" sz="1600" dirty="0" smtClean="0"/>
              <a:t>classroom (ASHE-ERIC </a:t>
            </a:r>
            <a:r>
              <a:rPr lang="en-US" sz="1600" dirty="0"/>
              <a:t>Higher Education Rep. No. 1). Washington, DC: The </a:t>
            </a:r>
            <a:r>
              <a:rPr lang="en-US" sz="1600" dirty="0" smtClean="0"/>
              <a:t>George Washington </a:t>
            </a:r>
            <a:r>
              <a:rPr lang="en-US" sz="1600" dirty="0"/>
              <a:t>University, School of Education and Human Development.</a:t>
            </a:r>
          </a:p>
        </p:txBody>
      </p:sp>
    </p:spTree>
    <p:extLst>
      <p:ext uri="{BB962C8B-B14F-4D97-AF65-F5344CB8AC3E}">
        <p14:creationId xmlns:p14="http://schemas.microsoft.com/office/powerpoint/2010/main" val="20037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Background/Motivation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Active teaching techniques change the pace of the typical classroom environment </a:t>
            </a:r>
          </a:p>
          <a:p>
            <a:pPr lvl="1"/>
            <a:r>
              <a:rPr lang="en-US" dirty="0" smtClean="0"/>
              <a:t>In-class time is no longer simply an “information dump”</a:t>
            </a:r>
          </a:p>
          <a:p>
            <a:endParaRPr lang="en-US" dirty="0" smtClean="0"/>
          </a:p>
          <a:p>
            <a:r>
              <a:rPr lang="en-US" dirty="0" smtClean="0"/>
              <a:t>These techniques promote creativity and provide more freedom on the instructor’s part to find the best ways to engage students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techniques will engage students differently</a:t>
            </a:r>
          </a:p>
          <a:p>
            <a:pPr lvl="1"/>
            <a:r>
              <a:rPr lang="en-US" dirty="0" smtClean="0"/>
              <a:t>Some may warrant more critical thinking by the students (e.g. discussions)</a:t>
            </a:r>
          </a:p>
          <a:p>
            <a:pPr lvl="1"/>
            <a:r>
              <a:rPr lang="en-US" dirty="0" smtClean="0"/>
              <a:t>Some may lead to better comprehension through observing phenomena rather than listening to how it works (e.g. visiting a mental hospital)</a:t>
            </a:r>
          </a:p>
          <a:p>
            <a:endParaRPr lang="en-US" dirty="0" smtClean="0"/>
          </a:p>
          <a:p>
            <a:r>
              <a:rPr lang="en-US" dirty="0" smtClean="0"/>
              <a:t>Desirable to have empirical data to support this</a:t>
            </a:r>
          </a:p>
        </p:txBody>
      </p:sp>
    </p:spTree>
    <p:extLst>
      <p:ext uri="{BB962C8B-B14F-4D97-AF65-F5344CB8AC3E}">
        <p14:creationId xmlns:p14="http://schemas.microsoft.com/office/powerpoint/2010/main" val="1177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17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assess learning, first </a:t>
            </a:r>
            <a:r>
              <a:rPr lang="en-US" dirty="0"/>
              <a:t>three levels of Bloom’s taxonomy </a:t>
            </a:r>
            <a:r>
              <a:rPr lang="en-US" dirty="0" smtClean="0"/>
              <a:t>(cognitive levels) are evaluated: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Knowledge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Comprehension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Application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Four techniques are examined: </a:t>
            </a:r>
          </a:p>
          <a:p>
            <a:pPr lvl="1"/>
            <a:r>
              <a:rPr lang="en-US" dirty="0" smtClean="0"/>
              <a:t>Lecture, Demonstration, Discussion, In-class activities</a:t>
            </a:r>
          </a:p>
        </p:txBody>
      </p:sp>
    </p:spTree>
    <p:extLst>
      <p:ext uri="{BB962C8B-B14F-4D97-AF65-F5344CB8AC3E}">
        <p14:creationId xmlns:p14="http://schemas.microsoft.com/office/powerpoint/2010/main" val="5087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First three levels of Bloom’s </a:t>
            </a:r>
            <a:r>
              <a:rPr lang="en-US" dirty="0"/>
              <a:t>taxonomy as evaluation </a:t>
            </a:r>
            <a:r>
              <a:rPr lang="en-US" dirty="0" smtClean="0"/>
              <a:t>criteria:</a:t>
            </a:r>
            <a:endParaRPr lang="en-US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Knowledge</a:t>
            </a:r>
          </a:p>
          <a:p>
            <a:pPr lvl="2"/>
            <a:r>
              <a:rPr lang="en-US" dirty="0" smtClean="0"/>
              <a:t>Ability </a:t>
            </a:r>
            <a:r>
              <a:rPr lang="en-US" dirty="0"/>
              <a:t>to remember </a:t>
            </a:r>
            <a:r>
              <a:rPr lang="en-US" dirty="0" smtClean="0"/>
              <a:t>facts, terms, basic concepts of material </a:t>
            </a:r>
          </a:p>
          <a:p>
            <a:pPr lvl="2"/>
            <a:r>
              <a:rPr lang="en-US" dirty="0" smtClean="0"/>
              <a:t>Measured by questions asking students to identify</a:t>
            </a:r>
            <a:r>
              <a:rPr lang="en-US" dirty="0"/>
              <a:t>, list, or describe </a:t>
            </a:r>
            <a:r>
              <a:rPr lang="en-US" dirty="0" smtClean="0"/>
              <a:t>basic concepts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Comprehension</a:t>
            </a:r>
          </a:p>
          <a:p>
            <a:pPr lvl="2"/>
            <a:r>
              <a:rPr lang="en-US" dirty="0" smtClean="0"/>
              <a:t>Ability to compare and contrast ideas and give descriptions of material</a:t>
            </a:r>
          </a:p>
          <a:p>
            <a:pPr lvl="2"/>
            <a:r>
              <a:rPr lang="en-US" dirty="0" smtClean="0"/>
              <a:t>Measured by prompts asking students to reword information in a meaningful matter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Application </a:t>
            </a:r>
          </a:p>
          <a:p>
            <a:pPr lvl="2"/>
            <a:r>
              <a:rPr lang="en-US" dirty="0" smtClean="0"/>
              <a:t>Ability to use acquired knowledge</a:t>
            </a:r>
          </a:p>
          <a:p>
            <a:pPr lvl="2"/>
            <a:r>
              <a:rPr lang="en-US" dirty="0" smtClean="0"/>
              <a:t>Measured by applying material to new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Lecture</a:t>
            </a:r>
          </a:p>
          <a:p>
            <a:pPr lvl="2"/>
            <a:r>
              <a:rPr lang="en-US" dirty="0" smtClean="0"/>
              <a:t>“Information Dump”</a:t>
            </a:r>
          </a:p>
          <a:p>
            <a:pPr lvl="2"/>
            <a:r>
              <a:rPr lang="en-US" dirty="0" smtClean="0"/>
              <a:t>Presenting information with little opportunity for interaction</a:t>
            </a:r>
          </a:p>
          <a:p>
            <a:pPr lvl="2"/>
            <a:r>
              <a:rPr lang="en-US" dirty="0" smtClean="0"/>
              <a:t>Generally, instructors introduce concepts, give definitions, and show examples of how phenomena work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Students may be able to retain basic concepts such as vocabulary terms, but will not understand intricacies of applying material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b="1" u="sng" dirty="0" smtClean="0"/>
              <a:t>Hypothesis on lecturing: </a:t>
            </a:r>
            <a:r>
              <a:rPr lang="en-US" dirty="0" smtClean="0"/>
              <a:t>Students taught by lecture would score higher on knowledge level questions than comprehension and application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40717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arenR" startAt="2"/>
            </a:pPr>
            <a:r>
              <a:rPr lang="en-US" sz="2600" dirty="0" smtClean="0"/>
              <a:t>Demonstrations</a:t>
            </a:r>
            <a:endParaRPr lang="en-US" sz="2600" dirty="0"/>
          </a:p>
          <a:p>
            <a:pPr lvl="2"/>
            <a:r>
              <a:rPr lang="en-US" dirty="0" smtClean="0"/>
              <a:t>Activities that show how phenomena work, e.g. examples on board, using props, etc.</a:t>
            </a:r>
          </a:p>
          <a:p>
            <a:pPr lvl="2"/>
            <a:r>
              <a:rPr lang="en-US" dirty="0" smtClean="0"/>
              <a:t>Students observe (or participate) rather than listening and interpreting</a:t>
            </a:r>
          </a:p>
          <a:p>
            <a:pPr lvl="2"/>
            <a:r>
              <a:rPr lang="en-US" dirty="0" smtClean="0"/>
              <a:t>Do not engage all students and do not promote critical thinking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Students may understand concepts, but may not recognize vocabulary or have increased ability to apply material</a:t>
            </a:r>
            <a:endParaRPr lang="en-US" dirty="0"/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b="1" u="sng" dirty="0"/>
              <a:t>Hypothesis on </a:t>
            </a:r>
            <a:r>
              <a:rPr lang="en-US" b="1" u="sng" dirty="0" smtClean="0"/>
              <a:t>demonstrations: </a:t>
            </a:r>
            <a:r>
              <a:rPr lang="en-US" dirty="0"/>
              <a:t>Students </a:t>
            </a:r>
            <a:r>
              <a:rPr lang="en-US" dirty="0" smtClean="0"/>
              <a:t>taught through demonstrations would </a:t>
            </a:r>
            <a:r>
              <a:rPr lang="en-US" dirty="0"/>
              <a:t>score higher on </a:t>
            </a:r>
            <a:r>
              <a:rPr lang="en-US" dirty="0" smtClean="0"/>
              <a:t>comprehension level </a:t>
            </a:r>
            <a:r>
              <a:rPr lang="en-US" dirty="0"/>
              <a:t>questions than </a:t>
            </a:r>
            <a:r>
              <a:rPr lang="en-US" dirty="0" smtClean="0"/>
              <a:t>knowledge and </a:t>
            </a:r>
            <a:r>
              <a:rPr lang="en-US" dirty="0"/>
              <a:t>application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34588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arenR" startAt="3"/>
            </a:pPr>
            <a:r>
              <a:rPr lang="en-US" sz="2600" dirty="0" smtClean="0"/>
              <a:t>Discussions</a:t>
            </a:r>
            <a:endParaRPr lang="en-US" sz="2600" dirty="0"/>
          </a:p>
          <a:p>
            <a:pPr lvl="2"/>
            <a:r>
              <a:rPr lang="en-US" dirty="0" smtClean="0"/>
              <a:t>Students give and receive information</a:t>
            </a:r>
          </a:p>
          <a:p>
            <a:pPr lvl="2"/>
            <a:r>
              <a:rPr lang="en-US" dirty="0" smtClean="0"/>
              <a:t>Students must build off previous contributions – requires comprehension of material and critically thinking about progression of material</a:t>
            </a:r>
          </a:p>
          <a:p>
            <a:pPr lvl="2"/>
            <a:endParaRPr lang="en-US" b="1" u="sng" dirty="0" smtClean="0"/>
          </a:p>
          <a:p>
            <a:pPr marL="457200" lvl="1" indent="0">
              <a:buNone/>
            </a:pPr>
            <a:endParaRPr lang="en-US" b="1" u="sng" dirty="0"/>
          </a:p>
          <a:p>
            <a:pPr marL="457200" lvl="1" indent="0">
              <a:buNone/>
            </a:pPr>
            <a:r>
              <a:rPr lang="en-US" b="1" u="sng" dirty="0" smtClean="0"/>
              <a:t>Hypothesis </a:t>
            </a:r>
            <a:r>
              <a:rPr lang="en-US" b="1" u="sng" dirty="0"/>
              <a:t>on </a:t>
            </a:r>
            <a:r>
              <a:rPr lang="en-US" b="1" u="sng" dirty="0" smtClean="0"/>
              <a:t>discussions: </a:t>
            </a:r>
            <a:r>
              <a:rPr lang="en-US" dirty="0"/>
              <a:t>Students </a:t>
            </a:r>
            <a:r>
              <a:rPr lang="en-US" dirty="0" smtClean="0"/>
              <a:t>taught through discussions would </a:t>
            </a:r>
            <a:r>
              <a:rPr lang="en-US" dirty="0"/>
              <a:t>score higher on </a:t>
            </a:r>
            <a:r>
              <a:rPr lang="en-US" dirty="0" smtClean="0"/>
              <a:t>comprehension level </a:t>
            </a:r>
            <a:r>
              <a:rPr lang="en-US" dirty="0"/>
              <a:t>questions than </a:t>
            </a:r>
            <a:r>
              <a:rPr lang="en-US" dirty="0" smtClean="0"/>
              <a:t>knowledge and </a:t>
            </a:r>
            <a:r>
              <a:rPr lang="en-US" dirty="0"/>
              <a:t>application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11555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1969</Words>
  <Application>Microsoft Office PowerPoint</Application>
  <PresentationFormat>Widescreen</PresentationFormat>
  <Paragraphs>560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Learning by Doing: An Empirical Study of Active Teaching Techniques</vt:lpstr>
      <vt:lpstr>Background/Motivation</vt:lpstr>
      <vt:lpstr>Background/Motivation</vt:lpstr>
      <vt:lpstr>Background/Motivation</vt:lpstr>
      <vt:lpstr>Study</vt:lpstr>
      <vt:lpstr>Study</vt:lpstr>
      <vt:lpstr>Study</vt:lpstr>
      <vt:lpstr>Study</vt:lpstr>
      <vt:lpstr>Study</vt:lpstr>
      <vt:lpstr>Study</vt:lpstr>
      <vt:lpstr>Study</vt:lpstr>
      <vt:lpstr>Method</vt:lpstr>
      <vt:lpstr>Results</vt:lpstr>
      <vt:lpstr>Results/Discussion</vt:lpstr>
      <vt:lpstr>Results/Discussion</vt:lpstr>
      <vt:lpstr>Results/Discussion</vt:lpstr>
      <vt:lpstr>Results/Discussion</vt:lpstr>
      <vt:lpstr>Results/Discussion</vt:lpstr>
      <vt:lpstr>Results/Discussion</vt:lpstr>
      <vt:lpstr>Results/Discussion</vt:lpstr>
      <vt:lpstr>Results/Discussion</vt:lpstr>
      <vt:lpstr>Results/Discussion</vt:lpstr>
      <vt:lpstr>Results/Discussion</vt:lpstr>
      <vt:lpstr>Results/Discussion</vt:lpstr>
      <vt:lpstr>Study Limitations, Misc.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by Doing: An Empirical Study of Active Teaching Techniques</dc:title>
  <dc:creator>Microsoft account</dc:creator>
  <cp:lastModifiedBy>Microsoft account</cp:lastModifiedBy>
  <cp:revision>236</cp:revision>
  <dcterms:created xsi:type="dcterms:W3CDTF">2014-08-30T17:33:40Z</dcterms:created>
  <dcterms:modified xsi:type="dcterms:W3CDTF">2015-01-20T02:27:20Z</dcterms:modified>
</cp:coreProperties>
</file>