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1" r:id="rId13"/>
    <p:sldId id="260" r:id="rId14"/>
    <p:sldId id="279" r:id="rId15"/>
    <p:sldId id="262" r:id="rId16"/>
    <p:sldId id="272" r:id="rId17"/>
    <p:sldId id="273" r:id="rId18"/>
    <p:sldId id="27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4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2CED-2C73-4998-8C35-75E5EEE79F0E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ED63-B1BC-402B-8803-552A79CD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Everything You Need to Know About Developing a Grading Plan for Your Course </a:t>
            </a:r>
            <a:br>
              <a:rPr lang="en-US" sz="4400" dirty="0" smtClean="0"/>
            </a:br>
            <a:r>
              <a:rPr lang="en-US" sz="4400" dirty="0" smtClean="0"/>
              <a:t>(Well, Almost)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O. Hammons &amp; Janice R. </a:t>
            </a:r>
            <a:r>
              <a:rPr lang="en-US" dirty="0" err="1" smtClean="0"/>
              <a:t>Barnsley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 </a:t>
            </a:r>
            <a:r>
              <a:rPr lang="en-US" smtClean="0"/>
              <a:t>Sterling McLeod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Norm-Referenced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90688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Students’ grades are their relative position when compared to other </a:t>
            </a:r>
            <a:r>
              <a:rPr lang="en-US" sz="2400" dirty="0" smtClean="0"/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Grades </a:t>
            </a:r>
            <a:r>
              <a:rPr lang="en-US" sz="2400" dirty="0"/>
              <a:t>form a normal distribution (“The Curve</a:t>
            </a:r>
            <a:r>
              <a:rPr lang="en-US" sz="2400" dirty="0" smtClean="0"/>
              <a:t>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Came about from </a:t>
            </a:r>
            <a:r>
              <a:rPr lang="en-US" sz="2400" dirty="0" smtClean="0"/>
              <a:t>2 needs: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Ensures that some students pass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Predict </a:t>
            </a:r>
            <a:r>
              <a:rPr lang="en-US" sz="2400" dirty="0"/>
              <a:t>success of prospective </a:t>
            </a:r>
            <a:r>
              <a:rPr lang="en-US" sz="2400" dirty="0" smtClean="0"/>
              <a:t>students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2913" y="4037056"/>
            <a:ext cx="523308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Useful when discriminations are desired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Easy to form a specific distribution of grades (X% of A’s, B’s, etc.)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71286" y="4037056"/>
            <a:ext cx="52825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Does not reflect a student’s mastery of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Prior exposure of material is usually the determining factor, rather than performance during course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Normal distributions are result of random activity, but teaching should be purposeful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36583" y="6314603"/>
            <a:ext cx="2450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Encourages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Criterion-Referenced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51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 are graded relative to a specific </a:t>
            </a:r>
            <a:r>
              <a:rPr lang="en-US" sz="2400" dirty="0" smtClean="0"/>
              <a:t>standard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Grades are assigned independent of other students’ </a:t>
            </a:r>
            <a:r>
              <a:rPr lang="en-US" sz="2400" dirty="0" smtClean="0"/>
              <a:t>performances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199" y="2916194"/>
            <a:ext cx="52330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Measures students performance during the class to set preset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fields that require formal qualifications (anything considering public safety)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With cumulatively sequenced content, this method can determine when it’s best to move 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1286" y="2916194"/>
            <a:ext cx="52825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result in majority (or all) of students scoring very high or 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Hard to specify thresholds for A, B, C,D, and 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Standards for passing may be different between instructors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47600" y="6270958"/>
            <a:ext cx="244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Encourages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Pass-Fail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is binary – pass or fail</a:t>
            </a:r>
          </a:p>
          <a:p>
            <a:r>
              <a:rPr lang="en-US" dirty="0" smtClean="0"/>
              <a:t>If students worry less about GPA, they will be motivated to explore other areas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797642"/>
            <a:ext cx="52330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Reduces anxiety about grades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May motivate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may perform better on graded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71287" y="3797642"/>
            <a:ext cx="5282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Does not distinguish between students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Faculty have different standards for pass/fail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may develop habit of doing just enough to pass and no more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47600" y="6270958"/>
            <a:ext cx="244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Encourages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Mastery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Proposed by Benjamin Bloom in 1971</a:t>
            </a:r>
          </a:p>
          <a:p>
            <a:endParaRPr lang="en-US" sz="2400" dirty="0" smtClean="0"/>
          </a:p>
          <a:p>
            <a:r>
              <a:rPr lang="en-US" sz="2400" dirty="0" smtClean="0"/>
              <a:t>Most complex problems could be solved if they were broken into simpler pieces are understood piece by piece</a:t>
            </a:r>
          </a:p>
          <a:p>
            <a:r>
              <a:rPr lang="en-US" sz="2400" dirty="0" smtClean="0"/>
              <a:t>Success is the result of quality instruction and sufficient time -&gt; students have access to both</a:t>
            </a:r>
          </a:p>
          <a:p>
            <a:pPr lvl="1"/>
            <a:r>
              <a:rPr lang="en-US" sz="2000" dirty="0" smtClean="0"/>
              <a:t>In-class time, one-on-one tutoring, self-paced learning, classmate cooperation, etc.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21215"/>
            <a:ext cx="5233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Criteria for specific learning levels are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Any number of students may succeed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work at (mostly) their own 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21860" y="4621215"/>
            <a:ext cx="52825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Requires extensive recordkeeping to work well for all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May result in faculty “teaching the test”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not implemented well, a significant number of students finish with grades of </a:t>
            </a:r>
            <a:r>
              <a:rPr lang="en-US" sz="2000" i="1" dirty="0" smtClean="0"/>
              <a:t>incomplete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02684" y="6529429"/>
            <a:ext cx="244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Encourages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Overview of grading approaches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History of grades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Four generic approaches to grading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 eight principles </a:t>
            </a:r>
          </a:p>
          <a:p>
            <a:pPr lvl="1"/>
            <a:r>
              <a:rPr lang="en-US" dirty="0" smtClean="0"/>
              <a:t>Regardless of course or grading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i="1" dirty="0" smtClean="0"/>
              <a:t>Communicate the grading system in writing</a:t>
            </a:r>
          </a:p>
          <a:p>
            <a:pPr lvl="1"/>
            <a:r>
              <a:rPr lang="en-US" sz="2800" dirty="0" smtClean="0"/>
              <a:t>Include what is measured, attached weight, and a timetable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i="1" dirty="0"/>
              <a:t>Measure a variety of behaviors</a:t>
            </a:r>
          </a:p>
          <a:p>
            <a:pPr lvl="1"/>
            <a:r>
              <a:rPr lang="en-US" sz="2800" dirty="0" smtClean="0"/>
              <a:t>When students are graded on only one dimension, their grade may not reflect “real performance”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4267" y="2718859"/>
            <a:ext cx="44531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Deadlines	Assignments	Points</a:t>
            </a:r>
          </a:p>
          <a:p>
            <a:r>
              <a:rPr lang="en-US" dirty="0" smtClean="0"/>
              <a:t>mm/</a:t>
            </a:r>
            <a:r>
              <a:rPr lang="en-US" dirty="0" err="1" smtClean="0"/>
              <a:t>dd</a:t>
            </a:r>
            <a:r>
              <a:rPr lang="en-US" dirty="0"/>
              <a:t>	</a:t>
            </a:r>
            <a:r>
              <a:rPr lang="en-US" dirty="0" smtClean="0"/>
              <a:t>	Programming 1	15</a:t>
            </a:r>
            <a:endParaRPr lang="en-US" dirty="0"/>
          </a:p>
          <a:p>
            <a:r>
              <a:rPr lang="en-US" dirty="0"/>
              <a:t>mm/</a:t>
            </a:r>
            <a:r>
              <a:rPr lang="en-US" dirty="0" err="1"/>
              <a:t>dd</a:t>
            </a:r>
            <a:r>
              <a:rPr lang="en-US" dirty="0"/>
              <a:t>		Programming </a:t>
            </a:r>
            <a:r>
              <a:rPr lang="en-US" dirty="0" smtClean="0"/>
              <a:t>2</a:t>
            </a:r>
            <a:r>
              <a:rPr lang="en-US" dirty="0"/>
              <a:t>	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/>
              <a:t>mm/</a:t>
            </a:r>
            <a:r>
              <a:rPr lang="en-US" dirty="0" err="1"/>
              <a:t>dd</a:t>
            </a:r>
            <a:r>
              <a:rPr lang="en-US" dirty="0"/>
              <a:t>		</a:t>
            </a:r>
            <a:r>
              <a:rPr lang="en-US" dirty="0" smtClean="0"/>
              <a:t>Test 1</a:t>
            </a:r>
            <a:r>
              <a:rPr lang="en-US" dirty="0"/>
              <a:t>	</a:t>
            </a:r>
            <a:r>
              <a:rPr lang="en-US" dirty="0" smtClean="0"/>
              <a:t>	25</a:t>
            </a:r>
            <a:endParaRPr lang="en-US" dirty="0"/>
          </a:p>
          <a:p>
            <a:r>
              <a:rPr lang="en-US" dirty="0" smtClean="0"/>
              <a:t>		etc…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54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i="1" dirty="0" smtClean="0"/>
              <a:t>Provide prompt feedback</a:t>
            </a:r>
          </a:p>
          <a:p>
            <a:pPr lvl="1"/>
            <a:r>
              <a:rPr lang="en-US" dirty="0" smtClean="0"/>
              <a:t>Majority of teachers from a variety of areas agree: prompt = before students perform another similarly graded activity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i="1" dirty="0" smtClean="0"/>
              <a:t>Evaluate on different levels</a:t>
            </a:r>
          </a:p>
          <a:p>
            <a:pPr lvl="1"/>
            <a:r>
              <a:rPr lang="en-US" dirty="0" smtClean="0"/>
              <a:t>Bloom’s taxonomy</a:t>
            </a:r>
          </a:p>
          <a:p>
            <a:pPr lvl="1"/>
            <a:r>
              <a:rPr lang="en-US" dirty="0" smtClean="0"/>
              <a:t>The attention given to assessing a certain level of learning should reflect how much time is devoted to teaching at that level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i="1" dirty="0" smtClean="0"/>
              <a:t>Weight types of performance by importance</a:t>
            </a:r>
          </a:p>
          <a:p>
            <a:pPr lvl="1"/>
            <a:r>
              <a:rPr lang="en-US" dirty="0" smtClean="0"/>
              <a:t>After deciding how to evaluate, decide which activities are more important</a:t>
            </a:r>
          </a:p>
          <a:p>
            <a:pPr lvl="1"/>
            <a:r>
              <a:rPr lang="en-US" dirty="0" smtClean="0"/>
              <a:t>Different disciplines place emphasis on different activities</a:t>
            </a:r>
          </a:p>
        </p:txBody>
      </p:sp>
    </p:spTree>
    <p:extLst>
      <p:ext uri="{BB962C8B-B14F-4D97-AF65-F5344CB8AC3E}">
        <p14:creationId xmlns:p14="http://schemas.microsoft.com/office/powerpoint/2010/main" val="114365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i="1" dirty="0" smtClean="0"/>
              <a:t>Be creative in evaluating student performance </a:t>
            </a:r>
            <a:endParaRPr lang="en-US" dirty="0" smtClean="0"/>
          </a:p>
          <a:p>
            <a:pPr lvl="1"/>
            <a:r>
              <a:rPr lang="en-US" dirty="0" smtClean="0"/>
              <a:t>Easy to develop a routine</a:t>
            </a:r>
          </a:p>
          <a:p>
            <a:pPr lvl="1"/>
            <a:r>
              <a:rPr lang="en-US" dirty="0" smtClean="0"/>
              <a:t>Grading should be custom tailored to each course</a:t>
            </a:r>
          </a:p>
          <a:p>
            <a:pPr lvl="1"/>
            <a:r>
              <a:rPr lang="en-US" dirty="0" smtClean="0"/>
              <a:t>Review grading plan periodically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en-US" i="1" dirty="0" smtClean="0"/>
              <a:t>Match evaluation measurements to course activities and objectives </a:t>
            </a:r>
            <a:endParaRPr lang="en-US" dirty="0" smtClean="0"/>
          </a:p>
          <a:p>
            <a:pPr lvl="1"/>
            <a:r>
              <a:rPr lang="en-US" dirty="0" smtClean="0"/>
              <a:t>Define learning objectives clearly so that students can adequately prepare for tests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900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8) </a:t>
            </a:r>
            <a:r>
              <a:rPr lang="en-US" i="1" dirty="0" smtClean="0"/>
              <a:t>Decide on retest possibilities</a:t>
            </a:r>
            <a:endParaRPr lang="en-US" dirty="0" smtClean="0"/>
          </a:p>
          <a:p>
            <a:pPr lvl="1"/>
            <a:r>
              <a:rPr lang="en-US" dirty="0" smtClean="0"/>
              <a:t>In criterion-referenced or mastery learning grading, students may be doomed if they perform poorly on a heavily weighted activity</a:t>
            </a:r>
          </a:p>
          <a:p>
            <a:pPr lvl="1"/>
            <a:r>
              <a:rPr lang="en-US" dirty="0" smtClean="0"/>
              <a:t>Most faculty give another chance to perform the activity</a:t>
            </a:r>
          </a:p>
          <a:p>
            <a:pPr lvl="2"/>
            <a:r>
              <a:rPr lang="en-US" dirty="0" smtClean="0"/>
              <a:t>How to treat students that performed adequately the first time?</a:t>
            </a:r>
          </a:p>
          <a:p>
            <a:pPr lvl="2"/>
            <a:r>
              <a:rPr lang="en-US" dirty="0" smtClean="0"/>
              <a:t>How many chances given to pass?</a:t>
            </a:r>
          </a:p>
          <a:p>
            <a:pPr lvl="2"/>
            <a:r>
              <a:rPr lang="en-US" dirty="0" smtClean="0"/>
              <a:t>What grade should be assigned to those retesting?</a:t>
            </a:r>
          </a:p>
          <a:p>
            <a:pPr lvl="2"/>
            <a:r>
              <a:rPr lang="en-US" dirty="0" smtClean="0"/>
              <a:t>Will students use less effort on the first attempt?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6839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9199" y="2726267"/>
            <a:ext cx="4453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1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Overview of grading approaches</a:t>
            </a:r>
          </a:p>
          <a:p>
            <a:pPr lvl="1"/>
            <a:r>
              <a:rPr lang="en-US" dirty="0" smtClean="0"/>
              <a:t>History of grades</a:t>
            </a:r>
          </a:p>
          <a:p>
            <a:pPr lvl="1"/>
            <a:r>
              <a:rPr lang="en-US" dirty="0" smtClean="0"/>
              <a:t>Four generic approaches to grading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 eight principles </a:t>
            </a:r>
          </a:p>
          <a:p>
            <a:pPr lvl="1"/>
            <a:r>
              <a:rPr lang="en-US" dirty="0" smtClean="0"/>
              <a:t>Regardless of course or grading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0932" y="2607733"/>
            <a:ext cx="6693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better in a group of students – </a:t>
            </a:r>
          </a:p>
          <a:p>
            <a:r>
              <a:rPr lang="en-US" sz="3200" dirty="0" smtClean="0"/>
              <a:t>cooperation or competition?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32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6266" y="2590799"/>
            <a:ext cx="68645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How is today’s technology changing the </a:t>
            </a:r>
          </a:p>
          <a:p>
            <a:r>
              <a:rPr lang="en-US" sz="3200" dirty="0" smtClean="0"/>
              <a:t>viability of Mastery Learning?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33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482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130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24363" y="3749457"/>
            <a:ext cx="3284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1850</a:t>
            </a:r>
            <a:r>
              <a:rPr lang="en-US" u="sng" dirty="0"/>
              <a:t>, </a:t>
            </a:r>
            <a:r>
              <a:rPr lang="en-US" u="sng" dirty="0" smtClean="0"/>
              <a:t>University of Michigan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Pass-fail</a:t>
            </a:r>
            <a:r>
              <a:rPr lang="en-US" sz="1600" dirty="0" smtClean="0"/>
              <a:t> </a:t>
            </a:r>
            <a:r>
              <a:rPr lang="en-US" sz="1600" dirty="0"/>
              <a:t>system </a:t>
            </a:r>
            <a:r>
              <a:rPr lang="en-US" sz="1600" dirty="0" smtClean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Eventually </a:t>
            </a:r>
            <a:r>
              <a:rPr lang="en-US" sz="1600" dirty="0"/>
              <a:t>requiring a minimum grade of 50 to pass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36683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24363" y="3749457"/>
            <a:ext cx="3284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1850</a:t>
            </a:r>
            <a:r>
              <a:rPr lang="en-US" u="sng" dirty="0"/>
              <a:t>, </a:t>
            </a:r>
            <a:r>
              <a:rPr lang="en-US" u="sng" dirty="0" smtClean="0"/>
              <a:t>University of Michigan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Pass-fail</a:t>
            </a:r>
            <a:r>
              <a:rPr lang="en-US" sz="1600" dirty="0" smtClean="0"/>
              <a:t> </a:t>
            </a:r>
            <a:r>
              <a:rPr lang="en-US" sz="1600" dirty="0"/>
              <a:t>system </a:t>
            </a:r>
            <a:r>
              <a:rPr lang="en-US" sz="1600" dirty="0" smtClean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Eventually </a:t>
            </a:r>
            <a:r>
              <a:rPr lang="en-US" sz="1600" dirty="0"/>
              <a:t>requiring a minimum grade of 50 to pass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36683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2185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42351" y="1353796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1883</a:t>
            </a:r>
            <a:r>
              <a:rPr lang="en-US" u="sng" dirty="0"/>
              <a:t>, Harvard 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System of letter </a:t>
            </a:r>
            <a:r>
              <a:rPr lang="en-US" sz="1600" dirty="0"/>
              <a:t>grades </a:t>
            </a:r>
            <a:r>
              <a:rPr lang="en-US" sz="1600" dirty="0" smtClean="0"/>
              <a:t>implemented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</a:t>
            </a:r>
            <a:r>
              <a:rPr lang="en-US" sz="1600" dirty="0"/>
              <a:t>rapidly around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24363" y="3749457"/>
            <a:ext cx="3284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1850</a:t>
            </a:r>
            <a:r>
              <a:rPr lang="en-US" u="sng" dirty="0"/>
              <a:t>, </a:t>
            </a:r>
            <a:r>
              <a:rPr lang="en-US" u="sng" dirty="0" smtClean="0"/>
              <a:t>University of Michigan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Pass-fail</a:t>
            </a:r>
            <a:r>
              <a:rPr lang="en-US" sz="1600" dirty="0" smtClean="0"/>
              <a:t> </a:t>
            </a:r>
            <a:r>
              <a:rPr lang="en-US" sz="1600" dirty="0"/>
              <a:t>system </a:t>
            </a:r>
            <a:r>
              <a:rPr lang="en-US" sz="1600" dirty="0" smtClean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Eventually </a:t>
            </a:r>
            <a:r>
              <a:rPr lang="en-US" sz="1600" dirty="0"/>
              <a:t>requiring a minimum grade of 50 to pass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36683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2185" y="292030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42351" y="1353796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1883</a:t>
            </a:r>
            <a:r>
              <a:rPr lang="en-US" u="sng" dirty="0"/>
              <a:t>, Harvard 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System of letter </a:t>
            </a:r>
            <a:r>
              <a:rPr lang="en-US" sz="1600" dirty="0"/>
              <a:t>grades </a:t>
            </a:r>
            <a:r>
              <a:rPr lang="en-US" sz="1600" dirty="0" smtClean="0"/>
              <a:t>implemented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</a:t>
            </a:r>
            <a:r>
              <a:rPr lang="en-US" sz="1600" dirty="0"/>
              <a:t>rapidly around country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05050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02969" y="3749457"/>
            <a:ext cx="38380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Early 1900s, University </a:t>
            </a:r>
            <a:r>
              <a:rPr lang="en-US" u="sng" dirty="0"/>
              <a:t>of </a:t>
            </a:r>
            <a:r>
              <a:rPr lang="en-US" u="sng" dirty="0" smtClean="0"/>
              <a:t>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Professor failed </a:t>
            </a:r>
            <a:r>
              <a:rPr lang="en-US" sz="1600" dirty="0"/>
              <a:t>an entire </a:t>
            </a:r>
            <a:r>
              <a:rPr lang="en-US" sz="1600" dirty="0" smtClean="0"/>
              <a:t>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Overruled </a:t>
            </a:r>
            <a:r>
              <a:rPr lang="en-US" sz="1600" dirty="0"/>
              <a:t>by university’s governing </a:t>
            </a:r>
            <a:r>
              <a:rPr lang="en-US" sz="1600" dirty="0" smtClean="0"/>
              <a:t>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Max Meyers proposed grading classes based on a distribution curve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Top 3% “excellent”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“superior”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50% “medium”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“inferior”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Bottom 3% “failure”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24363" y="3749457"/>
            <a:ext cx="3284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1850</a:t>
            </a:r>
            <a:r>
              <a:rPr lang="en-US" u="sng" dirty="0"/>
              <a:t>, </a:t>
            </a:r>
            <a:r>
              <a:rPr lang="en-US" u="sng" dirty="0" smtClean="0"/>
              <a:t>University of Michigan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Pass-fail</a:t>
            </a:r>
            <a:r>
              <a:rPr lang="en-US" sz="1600" dirty="0" smtClean="0"/>
              <a:t> </a:t>
            </a:r>
            <a:r>
              <a:rPr lang="en-US" sz="1600" dirty="0"/>
              <a:t>system </a:t>
            </a:r>
            <a:r>
              <a:rPr lang="en-US" sz="1600" dirty="0" smtClean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Eventually </a:t>
            </a:r>
            <a:r>
              <a:rPr lang="en-US" sz="1600" dirty="0"/>
              <a:t>requiring a minimum grade of 50 to pass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36683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2185" y="2904124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42351" y="1353796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1883</a:t>
            </a:r>
            <a:r>
              <a:rPr lang="en-US" u="sng" dirty="0"/>
              <a:t>, Harvard 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System of letter </a:t>
            </a:r>
            <a:r>
              <a:rPr lang="en-US" sz="1600" dirty="0"/>
              <a:t>grades </a:t>
            </a:r>
            <a:r>
              <a:rPr lang="en-US" sz="1600" dirty="0" smtClean="0"/>
              <a:t>implemented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</a:t>
            </a:r>
            <a:r>
              <a:rPr lang="en-US" sz="1600" dirty="0"/>
              <a:t>rapidly around country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05050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02969" y="3749457"/>
            <a:ext cx="38380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Early 1900s, University </a:t>
            </a:r>
            <a:r>
              <a:rPr lang="en-US" u="sng" dirty="0"/>
              <a:t>of </a:t>
            </a:r>
            <a:r>
              <a:rPr lang="en-US" u="sng" dirty="0" smtClean="0"/>
              <a:t>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Professor failed </a:t>
            </a:r>
            <a:r>
              <a:rPr lang="en-US" sz="1600" dirty="0"/>
              <a:t>an entire </a:t>
            </a:r>
            <a:r>
              <a:rPr lang="en-US" sz="1600" dirty="0" smtClean="0"/>
              <a:t>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Overruled </a:t>
            </a:r>
            <a:r>
              <a:rPr lang="en-US" sz="1600" dirty="0"/>
              <a:t>by university’s governing </a:t>
            </a:r>
            <a:r>
              <a:rPr lang="en-US" sz="1600" dirty="0" smtClean="0"/>
              <a:t>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Max Meyers proposed grading classes based on a distribution curve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Top 3% “excellent”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“superior”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50% “medium”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“inferior”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Bottom 3% “failure”</a:t>
            </a:r>
            <a:endParaRPr lang="en-US" sz="1600" dirty="0"/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129338" y="2907247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62538" y="1353796"/>
            <a:ext cx="308008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“Era of Objectivity”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Multiple choice and true-false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quickly for objectivity, speed, and ease of grading</a:t>
            </a:r>
          </a:p>
        </p:txBody>
      </p:sp>
    </p:spTree>
    <p:extLst>
      <p:ext uri="{BB962C8B-B14F-4D97-AF65-F5344CB8AC3E}">
        <p14:creationId xmlns:p14="http://schemas.microsoft.com/office/powerpoint/2010/main" val="18496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Grades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3328352"/>
            <a:ext cx="10411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855" y="3720000"/>
            <a:ext cx="219652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1783, Yale</a:t>
            </a:r>
          </a:p>
          <a:p>
            <a:r>
              <a:rPr lang="en-US" sz="1600" dirty="0"/>
              <a:t>Grades were first used in the U.S.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Honor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Pass men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Charity passes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/>
              <a:t>Unmentionables</a:t>
            </a:r>
          </a:p>
          <a:p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70617" y="2919121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6273" y="1368793"/>
            <a:ext cx="2265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1800, Yale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Titles replaced </a:t>
            </a:r>
            <a:r>
              <a:rPr lang="en-US" sz="1600" dirty="0"/>
              <a:t>by numbers on scale </a:t>
            </a:r>
            <a:r>
              <a:rPr lang="en-US" sz="1600" dirty="0" smtClean="0"/>
              <a:t>0-4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ed to first </a:t>
            </a:r>
            <a:r>
              <a:rPr lang="en-US" sz="1600" dirty="0"/>
              <a:t>system of grade point averages</a:t>
            </a:r>
          </a:p>
          <a:p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24363" y="3749457"/>
            <a:ext cx="3284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1850</a:t>
            </a:r>
            <a:r>
              <a:rPr lang="en-US" u="sng" dirty="0"/>
              <a:t>, </a:t>
            </a:r>
            <a:r>
              <a:rPr lang="en-US" u="sng" dirty="0" smtClean="0"/>
              <a:t>University of Michigan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Pass-fail</a:t>
            </a:r>
            <a:r>
              <a:rPr lang="en-US" sz="1600" dirty="0" smtClean="0"/>
              <a:t> </a:t>
            </a:r>
            <a:r>
              <a:rPr lang="en-US" sz="1600" dirty="0"/>
              <a:t>system </a:t>
            </a:r>
            <a:r>
              <a:rPr lang="en-US" sz="1600" dirty="0" smtClean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Eventually </a:t>
            </a:r>
            <a:r>
              <a:rPr lang="en-US" sz="1600" dirty="0"/>
              <a:t>requiring a minimum grade of 50 to pass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36683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2185" y="2904124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42351" y="1353796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1883</a:t>
            </a:r>
            <a:r>
              <a:rPr lang="en-US" u="sng" dirty="0"/>
              <a:t>, Harvard </a:t>
            </a:r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System of letter </a:t>
            </a:r>
            <a:r>
              <a:rPr lang="en-US" sz="1600" dirty="0"/>
              <a:t>grades </a:t>
            </a:r>
            <a:r>
              <a:rPr lang="en-US" sz="1600" dirty="0" smtClean="0"/>
              <a:t>implemented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</a:t>
            </a:r>
            <a:r>
              <a:rPr lang="en-US" sz="1600" dirty="0"/>
              <a:t>rapidly around country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050508" y="3328352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02969" y="3749457"/>
            <a:ext cx="38380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Early 1900s, University </a:t>
            </a:r>
            <a:r>
              <a:rPr lang="en-US" u="sng" dirty="0"/>
              <a:t>of </a:t>
            </a:r>
            <a:r>
              <a:rPr lang="en-US" u="sng" dirty="0" smtClean="0"/>
              <a:t>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Professor failed </a:t>
            </a:r>
            <a:r>
              <a:rPr lang="en-US" sz="1600" dirty="0"/>
              <a:t>an entire </a:t>
            </a:r>
            <a:r>
              <a:rPr lang="en-US" sz="1600" dirty="0" smtClean="0"/>
              <a:t>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Overruled </a:t>
            </a:r>
            <a:r>
              <a:rPr lang="en-US" sz="1600" dirty="0"/>
              <a:t>by university’s governing </a:t>
            </a:r>
            <a:r>
              <a:rPr lang="en-US" sz="1600" dirty="0" smtClean="0"/>
              <a:t>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Max Meyers proposed grading classes based on a distribution curve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Top 3% “excellent”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“superior”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50% “medium”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22% “inferior”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Bottom 3% “failure”</a:t>
            </a:r>
            <a:endParaRPr lang="en-US" sz="1600" dirty="0"/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129338" y="2907247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62538" y="1353796"/>
            <a:ext cx="308008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“Era of Objectivity”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Multiple choice and true-false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Spread quickly for objectivity, speed, and ease of grading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089108" y="3325229"/>
            <a:ext cx="0" cy="42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69049" y="3746334"/>
            <a:ext cx="227081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Today</a:t>
            </a:r>
          </a:p>
          <a:p>
            <a:r>
              <a:rPr lang="en-US" dirty="0" smtClean="0"/>
              <a:t>4 grading systems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/>
              <a:t>Norm-Referenced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/>
              <a:t>Criterion-Referenced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/>
              <a:t>Pass-Fail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/>
              <a:t>Mastery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55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1335</Words>
  <Application>Microsoft Office PowerPoint</Application>
  <PresentationFormat>Widescreen</PresentationFormat>
  <Paragraphs>265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Everything You Need to Know About Developing a Grading Plan for Your Course  (Well, Almost)</vt:lpstr>
      <vt:lpstr>Contributions</vt:lpstr>
      <vt:lpstr>History of Grades</vt:lpstr>
      <vt:lpstr>History of Grades</vt:lpstr>
      <vt:lpstr>History of Grades</vt:lpstr>
      <vt:lpstr>History of Grades</vt:lpstr>
      <vt:lpstr>History of Grades</vt:lpstr>
      <vt:lpstr>History of Grades</vt:lpstr>
      <vt:lpstr>History of Grades</vt:lpstr>
      <vt:lpstr>Norm-Referenced</vt:lpstr>
      <vt:lpstr>Criterion-Referenced</vt:lpstr>
      <vt:lpstr>Pass-Fail Grading</vt:lpstr>
      <vt:lpstr>Mastery Learning</vt:lpstr>
      <vt:lpstr>Contributions</vt:lpstr>
      <vt:lpstr>Principles</vt:lpstr>
      <vt:lpstr>Principles</vt:lpstr>
      <vt:lpstr>Principles</vt:lpstr>
      <vt:lpstr>Principles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Need to Know About Developing a Grading Plan for Your Course  (Well, Almost)</dc:title>
  <dc:creator>Microsoft account</dc:creator>
  <cp:lastModifiedBy>Microsoft account</cp:lastModifiedBy>
  <cp:revision>156</cp:revision>
  <dcterms:created xsi:type="dcterms:W3CDTF">2014-09-04T01:00:52Z</dcterms:created>
  <dcterms:modified xsi:type="dcterms:W3CDTF">2015-01-20T02:26:56Z</dcterms:modified>
</cp:coreProperties>
</file>