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78" r:id="rId8"/>
    <p:sldId id="263" r:id="rId9"/>
    <p:sldId id="270" r:id="rId10"/>
    <p:sldId id="271" r:id="rId11"/>
    <p:sldId id="272" r:id="rId12"/>
    <p:sldId id="273" r:id="rId13"/>
    <p:sldId id="265" r:id="rId14"/>
    <p:sldId id="274" r:id="rId15"/>
    <p:sldId id="266" r:id="rId16"/>
    <p:sldId id="275" r:id="rId17"/>
    <p:sldId id="276" r:id="rId18"/>
    <p:sldId id="268" r:id="rId19"/>
    <p:sldId id="277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6" autoAdjust="0"/>
  </p:normalViewPr>
  <p:slideViewPr>
    <p:cSldViewPr snapToGrid="0">
      <p:cViewPr varScale="1">
        <p:scale>
          <a:sx n="83" d="100"/>
          <a:sy n="83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52BA8-BEC2-4338-A632-44ED8638A1D4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7F7-89C3-406D-9CF0-345E06C9D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7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7F7-89C3-406D-9CF0-345E06C9D0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2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7F7-89C3-406D-9CF0-345E06C9D0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9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7F7-89C3-406D-9CF0-345E06C9D0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7F7-89C3-406D-9CF0-345E06C9D0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0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13594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5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5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35421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2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7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2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86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976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89CAF98-9F3E-4729-9C2C-D2A1038E0837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6B82A50-3F03-4497-BDBA-CC50F014E3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448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 Achievement Degree Analysis Approach to Identifying Learning Problems in Object-Oriented Programming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ACM Transactions on Computing Education, Vol. 14, No. 3, Article 20</a:t>
            </a:r>
          </a:p>
          <a:p>
            <a:r>
              <a:rPr lang="en-US" dirty="0" smtClean="0"/>
              <a:t>Presented by: Sterling McLeod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48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Test Item-Concept Relationships Table (TIRT)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1405" y="4699245"/>
            <a:ext cx="654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Validity test for the weights – experts assign weights and compare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727" y="2658851"/>
            <a:ext cx="5807349" cy="18395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1405" y="1887921"/>
            <a:ext cx="6544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</a:t>
            </a:r>
            <a:r>
              <a:rPr lang="en-US" dirty="0" smtClean="0"/>
              <a:t>question has </a:t>
            </a:r>
            <a:r>
              <a:rPr lang="en-US" dirty="0"/>
              <a:t>a table representing its distribution of marks and the concepts to be assessed with weights of </a:t>
            </a:r>
            <a:r>
              <a:rPr lang="en-US" dirty="0" smtClean="0"/>
              <a:t>association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727" y="5266366"/>
            <a:ext cx="6663871" cy="14419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6" y="1885204"/>
            <a:ext cx="3910478" cy="497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Diagnosing student learning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76768"/>
            <a:ext cx="4080175" cy="33891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44851" y="1995488"/>
                <a:ext cx="5608949" cy="1541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Build a table to represent student error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𝐸𝐺𝑇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𝑂𝑟𝑖𝑔𝑖𝑛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𝑔𝑟𝑎𝑑𝑒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𝑂𝑟𝑖𝑔𝑖𝑛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51" y="1995488"/>
                <a:ext cx="5608949" cy="1541897"/>
              </a:xfrm>
              <a:prstGeom prst="rect">
                <a:avLst/>
              </a:prstGeom>
              <a:blipFill rotWithShape="0">
                <a:blip r:embed="rId3"/>
                <a:stretch>
                  <a:fillRect l="-869" t="-1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30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Diagnosing student learning problems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76768"/>
            <a:ext cx="4080175" cy="33891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44851" y="1995488"/>
                <a:ext cx="5608949" cy="2095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Build a table to represent student error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𝐸𝐺𝑇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𝑂𝑟𝑖𝑔𝑖𝑛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𝑔𝑟𝑎𝑑𝑒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𝑂𝑟𝑖𝑔𝑖𝑛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Use </a:t>
                </a:r>
                <a:r>
                  <a:rPr lang="en-US" dirty="0"/>
                  <a:t>this table to build a connection between test scores and concept </a:t>
                </a:r>
                <a:r>
                  <a:rPr lang="en-US" dirty="0" smtClean="0"/>
                  <a:t>understanding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51" y="1995488"/>
                <a:ext cx="5608949" cy="2095895"/>
              </a:xfrm>
              <a:prstGeom prst="rect">
                <a:avLst/>
              </a:prstGeom>
              <a:blipFill rotWithShape="0">
                <a:blip r:embed="rId3"/>
                <a:stretch>
                  <a:fillRect l="-869" t="-1453" r="-977" b="-3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540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9281"/>
            <a:ext cx="4080175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52" y="1447555"/>
            <a:ext cx="8541095" cy="1750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72077" y="3511495"/>
                <a:ext cx="5547858" cy="2450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Max-min composition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𝐷𝑒𝑔𝑟𝑒𝑒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𝐸𝐺𝑇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𝑇𝐼𝑅𝑇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b="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𝐷𝑒𝑔𝑟𝑒𝑒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𝑀𝐴𝑋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{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𝑀𝐼𝑁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𝑀𝐼𝑁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;</a:t>
                </a:r>
                <a:r>
                  <a:rPr lang="en-US" dirty="0"/>
                  <a:t>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𝑀𝐼𝑁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𝑀𝐼𝑁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}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77" y="3511495"/>
                <a:ext cx="5547858" cy="2450927"/>
              </a:xfrm>
              <a:prstGeom prst="rect">
                <a:avLst/>
              </a:prstGeom>
              <a:blipFill rotWithShape="0">
                <a:blip r:embed="rId4"/>
                <a:stretch>
                  <a:fillRect l="-989" t="-1244" b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6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9281"/>
            <a:ext cx="4080175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52" y="1447555"/>
            <a:ext cx="8541095" cy="1750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30757" y="6442033"/>
            <a:ext cx="22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Max-min composition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40" y="3566400"/>
            <a:ext cx="7046508" cy="287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40" y="3566400"/>
            <a:ext cx="7046508" cy="2876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9281"/>
            <a:ext cx="4080175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52" y="1447555"/>
            <a:ext cx="8541095" cy="1750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29157" y="6443231"/>
            <a:ext cx="22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Max-min composition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405964" y="3685315"/>
            <a:ext cx="514813" cy="2762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026942" y="3688363"/>
            <a:ext cx="514813" cy="2756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219336" y="3685315"/>
            <a:ext cx="514813" cy="2762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31596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000972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22701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600472" y="3685315"/>
            <a:ext cx="514813" cy="2756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9281"/>
            <a:ext cx="4080175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8742"/>
            <a:ext cx="5798270" cy="11885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158893" y="1484804"/>
                <a:ext cx="3327578" cy="1896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𝐸𝑟𝑟𝑜𝑟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𝐷𝑒𝑔𝑟𝑒𝑒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𝑀𝐴𝑋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{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𝑀𝐼𝑁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𝑀𝐼𝑁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;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𝑀𝐼𝑁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𝑀𝐼𝑁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}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893" y="1484804"/>
                <a:ext cx="3327578" cy="18969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40" y="3566400"/>
            <a:ext cx="7046508" cy="28768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29157" y="6443231"/>
            <a:ext cx="22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Max-min composition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05964" y="3685315"/>
            <a:ext cx="514813" cy="2762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026942" y="3688363"/>
            <a:ext cx="514813" cy="2756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219336" y="3685315"/>
            <a:ext cx="514813" cy="2762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31596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00972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622701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600472" y="3685315"/>
            <a:ext cx="514813" cy="2756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59281"/>
            <a:ext cx="4080175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8742"/>
            <a:ext cx="5798270" cy="11885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74750" y="1748496"/>
            <a:ext cx="4862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Max-min Problems: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Does not accurately represent comprehension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Does not differentiate between students well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540" y="3566400"/>
            <a:ext cx="7046508" cy="287683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329157" y="6443231"/>
            <a:ext cx="223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Max-min composition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05964" y="3685315"/>
            <a:ext cx="514813" cy="2762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026942" y="3688363"/>
            <a:ext cx="514813" cy="2756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219336" y="3685315"/>
            <a:ext cx="514813" cy="2762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31596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00972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622701" y="3691411"/>
            <a:ext cx="514813" cy="27518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600472" y="3685315"/>
            <a:ext cx="514813" cy="2756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02834"/>
            <a:ext cx="3653269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52" y="1447555"/>
            <a:ext cx="8541095" cy="17507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24383" y="3577482"/>
                <a:ext cx="6430841" cy="2418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ADA (proposed approach)</a:t>
                </a:r>
              </a:p>
              <a:p>
                <a:endParaRPr lang="en-US" u="sng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𝐴𝐺𝑇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𝑂𝑟𝑖𝑔𝑖𝑛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𝑔𝑟𝑎𝑑𝑒𝑠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𝑂𝑟𝑖𝑔𝑖𝑛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𝐴𝐷𝑇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𝐴𝐺𝑇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𝑁𝑜𝑟𝑚𝑎𝑙𝑖𝑧𝑒𝑑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𝑇𝐼𝑅𝑇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𝑁𝑜𝑟𝑚𝑎𝑙𝑖𝑧𝑒𝑑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383" y="3577482"/>
                <a:ext cx="6430841" cy="2418354"/>
              </a:xfrm>
              <a:prstGeom prst="rect">
                <a:avLst/>
              </a:prstGeom>
              <a:blipFill rotWithShape="0">
                <a:blip r:embed="rId5"/>
                <a:stretch>
                  <a:fillRect l="-758" t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24383" y="5862334"/>
                <a:ext cx="4617226" cy="929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𝐴𝐷𝑇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𝐴𝐺𝑇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𝑁𝑜𝑟𝑚𝑎𝑙𝑖𝑧𝑒𝑑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𝑇𝐼𝑅𝑇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𝐴𝐺𝑇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𝑁𝑜𝑟𝑚𝑎𝑙𝑖𝑧𝑒𝑑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𝑇𝐼𝑅𝑇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eqAr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𝑁𝑜𝑟𝑚𝑎𝑙𝑖𝑧𝑒𝑑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_</m:t>
                          </m:r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383" y="5862334"/>
                <a:ext cx="4617226" cy="9296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1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835" y="3625615"/>
            <a:ext cx="6505188" cy="28176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3385"/>
            <a:ext cx="3653269" cy="3389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452" y="1447555"/>
            <a:ext cx="8541095" cy="17507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01835" y="6443231"/>
            <a:ext cx="679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 (proposed approach) – More accurately maps S-&gt;C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Topics:</a:t>
            </a:r>
            <a:endParaRPr lang="en-US" sz="2400" dirty="0" smtClean="0"/>
          </a:p>
          <a:p>
            <a:pPr lvl="1"/>
            <a:r>
              <a:rPr lang="en-US" sz="2400" i="1" dirty="0" smtClean="0"/>
              <a:t>Identifying learning problems </a:t>
            </a:r>
          </a:p>
          <a:p>
            <a:pPr lvl="1"/>
            <a:r>
              <a:rPr lang="en-US" sz="2400" dirty="0" smtClean="0"/>
              <a:t>Achievement Degree Analysis</a:t>
            </a:r>
          </a:p>
          <a:p>
            <a:pPr lvl="2"/>
            <a:r>
              <a:rPr lang="en-US" sz="2200" dirty="0" smtClean="0"/>
              <a:t>Evaluate </a:t>
            </a:r>
            <a:r>
              <a:rPr lang="en-US" sz="2200" dirty="0" smtClean="0"/>
              <a:t>how well students comprehend individual concepts in a class to assess a student’s progress in a curriculum</a:t>
            </a:r>
          </a:p>
          <a:p>
            <a:endParaRPr lang="en-US" sz="2400" dirty="0" smtClean="0"/>
          </a:p>
          <a:p>
            <a:r>
              <a:rPr lang="en-US" sz="2400" dirty="0" smtClean="0"/>
              <a:t>Objectives of work:</a:t>
            </a:r>
          </a:p>
          <a:p>
            <a:pPr lvl="1"/>
            <a:r>
              <a:rPr lang="en-US" sz="2400" dirty="0" smtClean="0"/>
              <a:t>Show the limitations of current methods</a:t>
            </a:r>
          </a:p>
          <a:p>
            <a:pPr lvl="1"/>
            <a:r>
              <a:rPr lang="en-US" sz="2400" dirty="0" smtClean="0"/>
              <a:t>Propose the Achievement Degree Analysis (ADA) method for diagnosing students’ problems</a:t>
            </a:r>
          </a:p>
          <a:p>
            <a:pPr lvl="1"/>
            <a:r>
              <a:rPr lang="en-US" sz="2400" dirty="0" smtClean="0"/>
              <a:t>Apply ADA to a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semester Java class on 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4586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Achievement assessment is measuring student comprehension of individual course concepts</a:t>
            </a:r>
          </a:p>
          <a:p>
            <a:endParaRPr lang="en-US" dirty="0" smtClean="0"/>
          </a:p>
          <a:p>
            <a:r>
              <a:rPr lang="en-US" dirty="0" smtClean="0"/>
              <a:t>Max-min composition works with MCQ, but not for more advanced question types, such as designing a Java class</a:t>
            </a:r>
          </a:p>
          <a:p>
            <a:endParaRPr lang="en-US" dirty="0" smtClean="0"/>
          </a:p>
          <a:p>
            <a:r>
              <a:rPr lang="en-US" dirty="0" smtClean="0"/>
              <a:t>Concept-effect Propagation can lead to more robust and accurate evaluation for complex question formats</a:t>
            </a:r>
          </a:p>
          <a:p>
            <a:endParaRPr lang="en-US" dirty="0" smtClean="0"/>
          </a:p>
          <a:p>
            <a:r>
              <a:rPr lang="en-US" dirty="0" smtClean="0"/>
              <a:t>The proposed method replaces Max-min with concept-effect propagation to promote valid diagnostic inferences about student achievement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34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Computer-Aided Assessment – objective approach to course assessment</a:t>
            </a:r>
          </a:p>
          <a:p>
            <a:pPr lvl="1"/>
            <a:r>
              <a:rPr lang="en-US" dirty="0" smtClean="0"/>
              <a:t>Provide learning suggestions based on comparing concept maps and course objectives</a:t>
            </a: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H. C. Chu, G. J. Hwang, J. C. R. Tseng, and G. H. Hwang. 2006</a:t>
            </a:r>
            <a:r>
              <a:rPr lang="en-US" sz="1400" dirty="0"/>
              <a:t>. </a:t>
            </a:r>
            <a:r>
              <a:rPr lang="en-US" sz="1400" b="1" dirty="0"/>
              <a:t>A computerized approach to </a:t>
            </a:r>
            <a:r>
              <a:rPr lang="en-US" sz="1400" b="1" dirty="0" smtClean="0"/>
              <a:t>diagnosing student </a:t>
            </a:r>
            <a:r>
              <a:rPr lang="en-US" sz="1400" b="1" dirty="0"/>
              <a:t>learning problems in health education</a:t>
            </a:r>
            <a:r>
              <a:rPr lang="en-US" sz="1400" dirty="0"/>
              <a:t>. </a:t>
            </a:r>
            <a:r>
              <a:rPr lang="en-US" sz="1100" i="1" dirty="0">
                <a:solidFill>
                  <a:schemeClr val="tx1">
                    <a:lumMod val="50000"/>
                  </a:schemeClr>
                </a:solidFill>
              </a:rPr>
              <a:t>Asian Journal of Health and Information Science</a:t>
            </a:r>
            <a:r>
              <a:rPr lang="en-US" sz="1100" i="1" dirty="0"/>
              <a:t>s</a:t>
            </a:r>
            <a:r>
              <a:rPr lang="en-US" sz="1400" i="1" dirty="0"/>
              <a:t> </a:t>
            </a:r>
            <a:endParaRPr lang="en-US" sz="1400" i="1" dirty="0" smtClean="0"/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G. J. Hwang. 2003</a:t>
            </a:r>
            <a:r>
              <a:rPr lang="en-US" sz="1400" dirty="0"/>
              <a:t>. </a:t>
            </a:r>
            <a:r>
              <a:rPr lang="en-US" sz="1400" b="1" dirty="0"/>
              <a:t>A conceptual map model for developing intelligent tutoring systems.</a:t>
            </a:r>
            <a:r>
              <a:rPr lang="en-US" sz="1400" dirty="0"/>
              <a:t> </a:t>
            </a:r>
            <a:r>
              <a:rPr lang="en-US" sz="1100" i="1" dirty="0">
                <a:solidFill>
                  <a:schemeClr val="tx1">
                    <a:lumMod val="50000"/>
                  </a:schemeClr>
                </a:solidFill>
              </a:rPr>
              <a:t>Computers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and Education</a:t>
            </a:r>
            <a:endParaRPr lang="en-US" sz="14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S. M. Chen and S. M. Bai. 2009</a:t>
            </a:r>
            <a:r>
              <a:rPr lang="en-US" sz="1400" dirty="0"/>
              <a:t>. </a:t>
            </a:r>
            <a:r>
              <a:rPr lang="en-US" sz="1400" b="1" dirty="0"/>
              <a:t>Learning barriers diagnosis based on fuzzy rules for adaptive </a:t>
            </a:r>
            <a:r>
              <a:rPr lang="en-US" sz="1400" b="1" dirty="0" smtClean="0"/>
              <a:t>learning systems</a:t>
            </a:r>
            <a:r>
              <a:rPr lang="en-US" sz="1400" dirty="0"/>
              <a:t>. </a:t>
            </a:r>
            <a:r>
              <a:rPr lang="en-US" sz="1100" i="1" dirty="0">
                <a:solidFill>
                  <a:schemeClr val="tx1">
                    <a:lumMod val="50000"/>
                  </a:schemeClr>
                </a:solidFill>
              </a:rPr>
              <a:t>Expert Systems with </a:t>
            </a:r>
            <a:r>
              <a:rPr lang="en-US" sz="1100" i="1" dirty="0" smtClean="0">
                <a:solidFill>
                  <a:schemeClr val="tx1">
                    <a:lumMod val="50000"/>
                  </a:schemeClr>
                </a:solidFill>
              </a:rPr>
              <a:t>Applications</a:t>
            </a:r>
          </a:p>
          <a:p>
            <a:endParaRPr lang="en-US" sz="16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Max-min Composition – method for analyzing concepts and test results 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Tool that enables Computer-Aided Assessment with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MCQ</a:t>
            </a: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Analyzes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each question on test and gives a score for concept comprehension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H</a:t>
            </a: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. C. Chu, G. J. Hwang, J. C. R. Tseng, and G. H. Hwang. 2006</a:t>
            </a:r>
            <a:r>
              <a:rPr lang="en-US" sz="1400" dirty="0"/>
              <a:t>. </a:t>
            </a:r>
            <a:r>
              <a:rPr lang="en-US" sz="1400" b="1" dirty="0"/>
              <a:t>A computerized approach to diagnosing student learning problems in health education</a:t>
            </a:r>
            <a:r>
              <a:rPr lang="en-US" sz="1400" dirty="0"/>
              <a:t>. </a:t>
            </a:r>
            <a:r>
              <a:rPr lang="en-US" sz="1400" i="1" dirty="0">
                <a:solidFill>
                  <a:schemeClr val="tx1">
                    <a:lumMod val="50000"/>
                  </a:schemeClr>
                </a:solidFill>
              </a:rPr>
              <a:t>Asian Journal of Health and Information Science</a:t>
            </a:r>
            <a:r>
              <a:rPr lang="en-US" sz="1400" i="1" dirty="0"/>
              <a:t>s </a:t>
            </a:r>
          </a:p>
          <a:p>
            <a:pPr lvl="1"/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0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Handy Instrument for Course Level Assessment (HI-Class)</a:t>
            </a:r>
          </a:p>
          <a:p>
            <a:pPr lvl="1"/>
            <a:r>
              <a:rPr lang="en-US" dirty="0" smtClean="0"/>
              <a:t>Maps </a:t>
            </a:r>
            <a:r>
              <a:rPr lang="en-US" dirty="0"/>
              <a:t>a course’s learning objectives into the program’s </a:t>
            </a:r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Assess the </a:t>
            </a:r>
            <a:r>
              <a:rPr lang="en-US" b="1" dirty="0" smtClean="0"/>
              <a:t>degree of achievement </a:t>
            </a:r>
            <a:r>
              <a:rPr lang="en-US" dirty="0" smtClean="0"/>
              <a:t>of each student in the program outcomes</a:t>
            </a:r>
          </a:p>
          <a:p>
            <a:pPr lvl="1"/>
            <a:r>
              <a:rPr lang="en-US" dirty="0" smtClean="0"/>
              <a:t>Uses max-min results from courses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A. M. Al-</a:t>
            </a:r>
            <a:r>
              <a:rPr lang="en-US" dirty="0" err="1">
                <a:solidFill>
                  <a:schemeClr val="tx1"/>
                </a:solidFill>
              </a:rPr>
              <a:t>Bahi</a:t>
            </a:r>
            <a:r>
              <a:rPr lang="en-US" dirty="0">
                <a:solidFill>
                  <a:schemeClr val="tx1"/>
                </a:solidFill>
              </a:rPr>
              <a:t>. 2007. </a:t>
            </a:r>
            <a:r>
              <a:rPr lang="en-US" b="1" dirty="0">
                <a:solidFill>
                  <a:schemeClr val="tx1"/>
                </a:solidFill>
              </a:rPr>
              <a:t>HI-Class—a handy instrument for course level assessment.</a:t>
            </a:r>
            <a:r>
              <a:rPr lang="en-US" dirty="0">
                <a:solidFill>
                  <a:schemeClr val="tx1"/>
                </a:solidFill>
              </a:rPr>
              <a:t> In Proceedings of the 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International Conference on Engineering Education and Training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dirty="0"/>
          </a:p>
          <a:p>
            <a:r>
              <a:rPr lang="en-US" b="1" dirty="0" smtClean="0"/>
              <a:t>Main motivation of paper</a:t>
            </a:r>
            <a:r>
              <a:rPr lang="en-US" dirty="0" smtClean="0"/>
              <a:t>: Max-min composition works well for MCQ, but has never been studied on more complex question formats</a:t>
            </a:r>
          </a:p>
          <a:p>
            <a:endParaRPr lang="en-US" dirty="0" smtClean="0"/>
          </a:p>
          <a:p>
            <a:r>
              <a:rPr lang="en-US" b="1" dirty="0" smtClean="0"/>
              <a:t>Contributions</a:t>
            </a:r>
          </a:p>
          <a:p>
            <a:pPr lvl="1"/>
            <a:r>
              <a:rPr lang="en-US" dirty="0" smtClean="0"/>
              <a:t>Show that max-min can be ineffective for complex question types, such as OOP</a:t>
            </a:r>
          </a:p>
          <a:p>
            <a:pPr lvl="1"/>
            <a:r>
              <a:rPr lang="en-US" dirty="0" smtClean="0"/>
              <a:t>Achievement </a:t>
            </a:r>
            <a:r>
              <a:rPr lang="en-US" dirty="0"/>
              <a:t>Degree Analysis (ADA) </a:t>
            </a:r>
            <a:r>
              <a:rPr lang="en-US" dirty="0" smtClean="0"/>
              <a:t>Approach = </a:t>
            </a:r>
            <a:r>
              <a:rPr lang="en-US" dirty="0"/>
              <a:t>Concept Effect Propagation + </a:t>
            </a:r>
            <a:r>
              <a:rPr lang="en-US" dirty="0" smtClean="0"/>
              <a:t>HI-Class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8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Concept-Effect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concept maps to </a:t>
            </a:r>
            <a:r>
              <a:rPr lang="en-US" dirty="0" smtClean="0"/>
              <a:t>help evaluate tests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Constructing a Concept-Effect Propagation Model (CPM)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Constructing a Test Item-Concept Relationships Table (TIRT)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Diagnosing student learning problems via matrix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7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Constructing </a:t>
            </a:r>
            <a:r>
              <a:rPr lang="en-US" dirty="0"/>
              <a:t>a </a:t>
            </a:r>
            <a:r>
              <a:rPr lang="en-US" dirty="0" smtClean="0"/>
              <a:t>CPM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5499680" cy="4106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60294" y="1518248"/>
            <a:ext cx="5297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Records the concepts in a course that may be influenced by other concepts in the learning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Helps instructors identify key concepts 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30681" y="5796950"/>
            <a:ext cx="3514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OOP Concept-effect Propagation Model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83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Constructing </a:t>
            </a:r>
            <a:r>
              <a:rPr lang="en-US" dirty="0"/>
              <a:t>a </a:t>
            </a:r>
            <a:r>
              <a:rPr lang="en-US" dirty="0" smtClean="0"/>
              <a:t>CPM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5499680" cy="41062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60294" y="1518248"/>
            <a:ext cx="52975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Records the concepts in a course that may be influenced by other concepts in the learning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Helps instructors identify key concepts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MCQs, we expect to have a direct question to test a single concept.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in OOP (and many other topics), </a:t>
            </a:r>
            <a:r>
              <a:rPr lang="en-US" b="1" dirty="0" smtClean="0"/>
              <a:t>MCQs will require some knowledge of pre-requisite concepts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Thus, there is not a one-to-one ratio between questions and concepts.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is created by course instructors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30681" y="5796950"/>
            <a:ext cx="3514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OOP Concept-effect Propagation Model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07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Test Item-Concept Relationships Table (TIRT)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22" y="1885204"/>
            <a:ext cx="3910478" cy="49727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1405" y="1887921"/>
            <a:ext cx="6544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</a:t>
            </a:r>
            <a:r>
              <a:rPr lang="en-US" dirty="0" smtClean="0"/>
              <a:t>question has </a:t>
            </a:r>
            <a:r>
              <a:rPr lang="en-US" dirty="0"/>
              <a:t>a table representing its distribution of marks and the concepts to be assessed with weights of </a:t>
            </a:r>
            <a:r>
              <a:rPr lang="en-US" dirty="0" smtClean="0"/>
              <a:t>association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Test Item-Concept Relationships Table (TIRT)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46" y="1885204"/>
            <a:ext cx="3910478" cy="49727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1405" y="4699245"/>
            <a:ext cx="654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Validity test for the weights – experts assign weights and compare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727" y="2658851"/>
            <a:ext cx="5807349" cy="18395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1405" y="1887921"/>
            <a:ext cx="6544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</a:t>
            </a:r>
            <a:r>
              <a:rPr lang="en-US" dirty="0" smtClean="0"/>
              <a:t>question has </a:t>
            </a:r>
            <a:r>
              <a:rPr lang="en-US" dirty="0"/>
              <a:t>a table representing its distribution of marks and the concepts to be assessed with weights of </a:t>
            </a:r>
            <a:r>
              <a:rPr lang="en-US" dirty="0" smtClean="0"/>
              <a:t>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952</TotalTime>
  <Words>809</Words>
  <Application>Microsoft Office PowerPoint</Application>
  <PresentationFormat>Widescreen</PresentationFormat>
  <Paragraphs>125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Franklin Gothic Book</vt:lpstr>
      <vt:lpstr>Crop</vt:lpstr>
      <vt:lpstr>An Achievement Degree Analysis Approach to Identifying Learning Problems in Object-Oriented Programming</vt:lpstr>
      <vt:lpstr>Overview</vt:lpstr>
      <vt:lpstr>Background</vt:lpstr>
      <vt:lpstr>Background</vt:lpstr>
      <vt:lpstr>Concept-Effect Propagation</vt:lpstr>
      <vt:lpstr>1. Constructing a CPM</vt:lpstr>
      <vt:lpstr>1. Constructing a CPM</vt:lpstr>
      <vt:lpstr>2. Test Item-Concept Relationships Table (TIRT) </vt:lpstr>
      <vt:lpstr>2. Test Item-Concept Relationships Table (TIRT) </vt:lpstr>
      <vt:lpstr>2. Test Item-Concept Relationships Table (TIRT) </vt:lpstr>
      <vt:lpstr>3. Diagnosing student learning problems</vt:lpstr>
      <vt:lpstr>3. Diagnosing student learning problems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How and Why College Students Engage in Learning</dc:title>
  <dc:creator>Sterling</dc:creator>
  <cp:lastModifiedBy>Sterling</cp:lastModifiedBy>
  <cp:revision>170</cp:revision>
  <dcterms:created xsi:type="dcterms:W3CDTF">2016-01-20T18:37:00Z</dcterms:created>
  <dcterms:modified xsi:type="dcterms:W3CDTF">2016-01-28T18:58:46Z</dcterms:modified>
</cp:coreProperties>
</file>