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0" d="100"/>
          <a:sy n="200" d="100"/>
        </p:scale>
        <p:origin x="-2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4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8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9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9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3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3C83-5324-E447-819F-3F0C94D02C0F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08D4-44D6-1A4C-9AA7-26CA566C5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Studies and the Flipped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Clyde Freeman </a:t>
            </a:r>
            <a:r>
              <a:rPr lang="en-US" sz="2400" dirty="0" err="1" smtClean="0"/>
              <a:t>Herreid</a:t>
            </a:r>
            <a:r>
              <a:rPr lang="en-US" sz="2400" dirty="0" smtClean="0"/>
              <a:t> and Nancy A. Schiller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2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lure of the flipped</a:t>
            </a:r>
            <a:br>
              <a:rPr lang="en-US" dirty="0" smtClean="0"/>
            </a:br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flipped classroom?</a:t>
            </a:r>
          </a:p>
          <a:p>
            <a:pPr lvl="1"/>
            <a:r>
              <a:rPr lang="en-US" dirty="0" smtClean="0"/>
              <a:t>Lecture and video outside the classroom</a:t>
            </a:r>
          </a:p>
          <a:p>
            <a:pPr lvl="1"/>
            <a:r>
              <a:rPr lang="en-US" dirty="0" smtClean="0"/>
              <a:t>Active learning in class</a:t>
            </a:r>
          </a:p>
          <a:p>
            <a:pPr lvl="2"/>
            <a:r>
              <a:rPr lang="en-US" dirty="0" smtClean="0"/>
              <a:t>Case Studies</a:t>
            </a:r>
          </a:p>
          <a:p>
            <a:pPr lvl="2"/>
            <a:r>
              <a:rPr lang="en-US" dirty="0" smtClean="0"/>
              <a:t>Labs</a:t>
            </a:r>
          </a:p>
          <a:p>
            <a:pPr lvl="2"/>
            <a:r>
              <a:rPr lang="en-US" dirty="0" smtClean="0"/>
              <a:t>Experiments</a:t>
            </a:r>
          </a:p>
          <a:p>
            <a:pPr lvl="2"/>
            <a:r>
              <a:rPr lang="en-US" dirty="0" smtClean="0"/>
              <a:t>Games</a:t>
            </a:r>
          </a:p>
          <a:p>
            <a:pPr lvl="2"/>
            <a:r>
              <a:rPr lang="en-US" dirty="0" smtClean="0"/>
              <a:t>Simulations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4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lure of the flipped</a:t>
            </a:r>
            <a:br>
              <a:rPr lang="en-US" dirty="0" smtClean="0"/>
            </a:br>
            <a:r>
              <a:rPr lang="en-US" dirty="0" smtClean="0"/>
              <a:t>classroom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(1) students move at their own pace</a:t>
            </a:r>
          </a:p>
          <a:p>
            <a:r>
              <a:rPr lang="en-US" dirty="0" smtClean="0"/>
              <a:t>(2) doing “homework” in class gives teachers better insight into student difficulties and learning styles; </a:t>
            </a:r>
          </a:p>
          <a:p>
            <a:r>
              <a:rPr lang="en-US" dirty="0" smtClean="0"/>
              <a:t>(3) teachers can more easily customize and update the curriculum and provide it to students 24/7; </a:t>
            </a:r>
          </a:p>
          <a:p>
            <a:r>
              <a:rPr lang="en-US" dirty="0" smtClean="0"/>
              <a:t>(4) classroom time can be used more effectively and creatively;</a:t>
            </a:r>
          </a:p>
          <a:p>
            <a:r>
              <a:rPr lang="en-US" dirty="0" smtClean="0"/>
              <a:t>(5) teachers using the method report seeing increased levels of student achievement, interest, and engagement;</a:t>
            </a:r>
          </a:p>
          <a:p>
            <a:r>
              <a:rPr lang="en-US" dirty="0" smtClean="0"/>
              <a:t>(6) learning theory supports the new approaches; </a:t>
            </a:r>
          </a:p>
          <a:p>
            <a:r>
              <a:rPr lang="en-US" dirty="0" smtClean="0"/>
              <a:t>(7) the use of technology is flexible and appropriate for “21st century learning.”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5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lure of the flipped</a:t>
            </a:r>
            <a:br>
              <a:rPr lang="en-US" dirty="0" smtClean="0"/>
            </a:br>
            <a:r>
              <a:rPr lang="en-US" dirty="0" smtClean="0"/>
              <a:t>classroom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urveyed the 15,000+ members of the National Center for Case Study Teaching in Science Listserv</a:t>
            </a:r>
          </a:p>
          <a:p>
            <a:pPr lvl="1"/>
            <a:r>
              <a:rPr lang="en-US" dirty="0" smtClean="0"/>
              <a:t>Two hundred case teachers reported additional reasons</a:t>
            </a:r>
          </a:p>
          <a:p>
            <a:pPr lvl="2"/>
            <a:r>
              <a:rPr lang="en-US" dirty="0" smtClean="0"/>
              <a:t>(8) there is more time to spend with students on authentic research; </a:t>
            </a:r>
          </a:p>
          <a:p>
            <a:pPr lvl="2"/>
            <a:r>
              <a:rPr lang="en-US" dirty="0" smtClean="0"/>
              <a:t>(9) students get more time working with scientific equipment that is only available in the classroom; </a:t>
            </a:r>
          </a:p>
          <a:p>
            <a:pPr lvl="2"/>
            <a:r>
              <a:rPr lang="en-US" dirty="0" smtClean="0"/>
              <a:t>(10) students who miss class for debate/sports/etc. can watch the lectures while on the road; </a:t>
            </a:r>
          </a:p>
          <a:p>
            <a:pPr lvl="2"/>
            <a:r>
              <a:rPr lang="en-US" dirty="0" smtClean="0"/>
              <a:t>(11) the method “promotes thinking inside and outside of the classroom”; </a:t>
            </a:r>
          </a:p>
          <a:p>
            <a:pPr lvl="2"/>
            <a:r>
              <a:rPr lang="en-US" dirty="0" smtClean="0"/>
              <a:t>(12) students are more actively involved in the learning process;  </a:t>
            </a:r>
          </a:p>
          <a:p>
            <a:pPr lvl="2"/>
            <a:r>
              <a:rPr lang="en-US" dirty="0" smtClean="0"/>
              <a:t>(13) they also really like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8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Pitfalls of the flipped</a:t>
            </a:r>
            <a:br>
              <a:rPr lang="en-US" sz="4000" dirty="0" smtClean="0"/>
            </a:br>
            <a:r>
              <a:rPr lang="en-US" sz="4000" dirty="0" smtClean="0"/>
              <a:t>approach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problems</a:t>
            </a:r>
          </a:p>
          <a:p>
            <a:pPr lvl="1"/>
            <a:r>
              <a:rPr lang="en-US" dirty="0" smtClean="0"/>
              <a:t>Students new to the method may be initially resistant</a:t>
            </a:r>
          </a:p>
          <a:p>
            <a:pPr lvl="1"/>
            <a:r>
              <a:rPr lang="en-US" dirty="0" smtClean="0"/>
              <a:t>The flipped classroom is similar to other methods that depend heavily on students preparing outside of class. </a:t>
            </a:r>
          </a:p>
          <a:p>
            <a:pPr lvl="2"/>
            <a:r>
              <a:rPr lang="en-US" dirty="0" smtClean="0"/>
              <a:t>Students may come unprepared to class to participate in the active learning phase of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37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Pitfalls of the flipped</a:t>
            </a:r>
            <a:br>
              <a:rPr lang="en-US" dirty="0" smtClean="0"/>
            </a:br>
            <a:r>
              <a:rPr lang="en-US" dirty="0" smtClean="0"/>
              <a:t>approach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to the problems</a:t>
            </a:r>
          </a:p>
          <a:p>
            <a:pPr lvl="1"/>
            <a:r>
              <a:rPr lang="en-US" dirty="0" smtClean="0"/>
              <a:t>Instruction videos</a:t>
            </a:r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assive </a:t>
            </a:r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O</a:t>
            </a:r>
            <a:r>
              <a:rPr lang="en-US" dirty="0" smtClean="0"/>
              <a:t>nline Courses (MOOCs)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9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 of the flipped</a:t>
            </a:r>
            <a:br>
              <a:rPr lang="en-US" dirty="0" smtClean="0"/>
            </a:br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standardization</a:t>
            </a:r>
          </a:p>
          <a:p>
            <a:r>
              <a:rPr lang="en-US" dirty="0" smtClean="0"/>
              <a:t>Sharing of cases and videos</a:t>
            </a:r>
          </a:p>
          <a:p>
            <a:r>
              <a:rPr lang="en-US" dirty="0" smtClean="0"/>
              <a:t>Offers a new model for case study teaching, combining active student-centered learning</a:t>
            </a:r>
          </a:p>
          <a:p>
            <a:r>
              <a:rPr lang="en-US" dirty="0" smtClean="0"/>
              <a:t>It’s a win-win.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6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384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Case Studies and the Flipped Classroom</vt:lpstr>
      <vt:lpstr>The lure of the flipped classroom</vt:lpstr>
      <vt:lpstr>The lure of the flipped classroom cont.</vt:lpstr>
      <vt:lpstr>The lure of the flipped classroom cont.</vt:lpstr>
      <vt:lpstr>Pitfalls of the flipped approach </vt:lpstr>
      <vt:lpstr>Pitfalls of the flipped approach cont.</vt:lpstr>
      <vt:lpstr>The future of the flipped classroom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 and the Flipped Classroom</dc:title>
  <dc:creator>Andy Kerr</dc:creator>
  <cp:lastModifiedBy>Andy Kerr</cp:lastModifiedBy>
  <cp:revision>3</cp:revision>
  <dcterms:created xsi:type="dcterms:W3CDTF">2015-03-11T15:20:49Z</dcterms:created>
  <dcterms:modified xsi:type="dcterms:W3CDTF">2015-03-11T15:43:01Z</dcterms:modified>
</cp:coreProperties>
</file>