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sldIdLst>
    <p:sldId id="256" r:id="rId2"/>
    <p:sldId id="257" r:id="rId3"/>
    <p:sldId id="272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3" r:id="rId12"/>
    <p:sldId id="270" r:id="rId13"/>
    <p:sldId id="266" r:id="rId14"/>
    <p:sldId id="267" r:id="rId15"/>
    <p:sldId id="269" r:id="rId16"/>
    <p:sldId id="274" r:id="rId17"/>
    <p:sldId id="271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8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7AFFFB4-489F-7141-B8F1-1BE927B1342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DC3E0F4-3997-CF40-94BF-4E32E8E5F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755245"/>
            <a:ext cx="6498158" cy="1724867"/>
          </a:xfrm>
        </p:spPr>
        <p:txBody>
          <a:bodyPr>
            <a:normAutofit fontScale="90000"/>
          </a:bodyPr>
          <a:lstStyle/>
          <a:p>
            <a:r>
              <a:rPr lang="en-US" sz="3900" dirty="0"/>
              <a:t>Bioinformatics Curriculum Guidelines: Toward a Definition of Core Competencies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4480112"/>
            <a:ext cx="7620000" cy="916641"/>
          </a:xfrm>
        </p:spPr>
        <p:txBody>
          <a:bodyPr>
            <a:normAutofit/>
          </a:bodyPr>
          <a:lstStyle/>
          <a:p>
            <a:r>
              <a:rPr lang="en-US" sz="1800" dirty="0"/>
              <a:t>Lonnie </a:t>
            </a:r>
            <a:r>
              <a:rPr lang="en-US" sz="1800" dirty="0" smtClean="0"/>
              <a:t>Welch, </a:t>
            </a:r>
            <a:r>
              <a:rPr lang="en-US" sz="1800" dirty="0"/>
              <a:t>Fran </a:t>
            </a:r>
            <a:r>
              <a:rPr lang="en-US" sz="1800" dirty="0" err="1" smtClean="0"/>
              <a:t>Lewitter</a:t>
            </a:r>
            <a:r>
              <a:rPr lang="en-US" sz="1800" dirty="0" smtClean="0"/>
              <a:t>, </a:t>
            </a:r>
            <a:r>
              <a:rPr lang="en-US" sz="1800" dirty="0"/>
              <a:t>Russell </a:t>
            </a:r>
            <a:r>
              <a:rPr lang="en-US" sz="1800" dirty="0" smtClean="0"/>
              <a:t>Schwartz, </a:t>
            </a:r>
            <a:r>
              <a:rPr lang="en-US" sz="1800" dirty="0" err="1"/>
              <a:t>Cath</a:t>
            </a:r>
            <a:r>
              <a:rPr lang="en-US" sz="1800" dirty="0"/>
              <a:t> </a:t>
            </a:r>
            <a:r>
              <a:rPr lang="en-US" sz="1800" dirty="0" err="1" smtClean="0"/>
              <a:t>Brooksbank</a:t>
            </a:r>
            <a:r>
              <a:rPr lang="en-US" sz="1800" dirty="0" smtClean="0"/>
              <a:t>, </a:t>
            </a:r>
            <a:r>
              <a:rPr lang="en-US" sz="1800" dirty="0" err="1"/>
              <a:t>Predrag</a:t>
            </a:r>
            <a:r>
              <a:rPr lang="en-US" sz="1800" dirty="0"/>
              <a:t> </a:t>
            </a:r>
            <a:r>
              <a:rPr lang="en-US" sz="1800" dirty="0" err="1" smtClean="0"/>
              <a:t>Radivojac</a:t>
            </a:r>
            <a:r>
              <a:rPr lang="en-US" sz="1800" dirty="0" smtClean="0"/>
              <a:t>, </a:t>
            </a:r>
            <a:r>
              <a:rPr lang="en-US" sz="1800" dirty="0"/>
              <a:t>Bruno </a:t>
            </a:r>
            <a:r>
              <a:rPr lang="en-US" sz="1800" dirty="0" smtClean="0"/>
              <a:t>Gaeta, Maria </a:t>
            </a:r>
            <a:r>
              <a:rPr lang="en-US" sz="1800" dirty="0"/>
              <a:t>Victoria </a:t>
            </a:r>
            <a:r>
              <a:rPr lang="en-US" sz="1800" dirty="0" smtClean="0"/>
              <a:t>Schneider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229225"/>
            <a:ext cx="3810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3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Draft of requirements for various bioinformatics programs 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964"/>
            <a:ext cx="4609234" cy="1994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7" y="3982696"/>
            <a:ext cx="4573343" cy="2729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943" y="1492284"/>
            <a:ext cx="42418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 Curriculum Task force defines: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types of </a:t>
            </a:r>
            <a:r>
              <a:rPr lang="en-US" dirty="0" err="1"/>
              <a:t>b</a:t>
            </a:r>
            <a:r>
              <a:rPr lang="en-US" dirty="0" err="1" smtClean="0"/>
              <a:t>ioinformaticians</a:t>
            </a:r>
            <a:endParaRPr lang="en-US" dirty="0" smtClean="0"/>
          </a:p>
          <a:p>
            <a:r>
              <a:rPr lang="en-US" dirty="0" smtClean="0"/>
              <a:t>20 </a:t>
            </a:r>
            <a:r>
              <a:rPr lang="en-US" dirty="0" err="1"/>
              <a:t>c</a:t>
            </a:r>
            <a:r>
              <a:rPr lang="en-US" dirty="0" err="1" smtClean="0"/>
              <a:t>ompentencies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3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" y="132673"/>
            <a:ext cx="9144000" cy="2093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93" y="4798051"/>
            <a:ext cx="8626638" cy="1965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6" y="2226003"/>
            <a:ext cx="4971708" cy="255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7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92"/>
            <a:ext cx="9144000" cy="2154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5417"/>
            <a:ext cx="4671945" cy="2624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76" y="4974427"/>
            <a:ext cx="8638396" cy="18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0" y="134871"/>
            <a:ext cx="8560007" cy="211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3" y="2247596"/>
            <a:ext cx="4309062" cy="2548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73" y="4907811"/>
            <a:ext cx="8608662" cy="19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competencies are actually important?</a:t>
            </a:r>
          </a:p>
          <a:p>
            <a:r>
              <a:rPr lang="en-US" dirty="0" smtClean="0"/>
              <a:t>To what extent should they be incorporated?</a:t>
            </a:r>
          </a:p>
          <a:p>
            <a:r>
              <a:rPr lang="en-US" dirty="0" smtClean="0"/>
              <a:t>Who should be required to take this course?</a:t>
            </a:r>
          </a:p>
          <a:p>
            <a:pPr lvl="2"/>
            <a:r>
              <a:rPr lang="en-US" dirty="0" smtClean="0"/>
              <a:t>Core competency vs. elective.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7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23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Competencies do you think are important?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20962" y="2130267"/>
            <a:ext cx="3323806" cy="4346515"/>
            <a:chOff x="4420962" y="2130267"/>
            <a:chExt cx="3323806" cy="43465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0962" y="2130267"/>
              <a:ext cx="3323806" cy="434651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58214" y="5787571"/>
              <a:ext cx="145143" cy="635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773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ISCB’s Education Committee Curriculum Task Force’s conclusion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3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/>
              <a:t>C</a:t>
            </a:r>
            <a:r>
              <a:rPr lang="en-US" sz="2500" dirty="0" smtClean="0"/>
              <a:t>onsidered </a:t>
            </a:r>
            <a:r>
              <a:rPr lang="en-US" sz="2500" dirty="0"/>
              <a:t>bioinformatics and computational biology training and education in a variety of </a:t>
            </a:r>
            <a:r>
              <a:rPr lang="en-US" sz="2500" dirty="0" smtClean="0"/>
              <a:t>contexts </a:t>
            </a:r>
          </a:p>
          <a:p>
            <a:endParaRPr lang="en-US" sz="2500" dirty="0" smtClean="0"/>
          </a:p>
          <a:p>
            <a:r>
              <a:rPr lang="en-US" sz="2500" dirty="0" smtClean="0"/>
              <a:t>Defined </a:t>
            </a:r>
            <a:r>
              <a:rPr lang="en-US" sz="2500" dirty="0"/>
              <a:t>broad set of core competencies for three different types of individuals. </a:t>
            </a:r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Hope </a:t>
            </a:r>
            <a:r>
              <a:rPr lang="en-US" sz="2500" dirty="0"/>
              <a:t>the concepts </a:t>
            </a:r>
            <a:r>
              <a:rPr lang="en-US" sz="2500" dirty="0" smtClean="0"/>
              <a:t>presented </a:t>
            </a:r>
            <a:r>
              <a:rPr lang="en-US" sz="2500" dirty="0"/>
              <a:t>in the article will be valuable for trainers and educators who wish to design courses and curricula to meet the needs of today’s </a:t>
            </a:r>
            <a:r>
              <a:rPr lang="en-US" sz="2500" dirty="0" err="1"/>
              <a:t>bioinformaticians</a:t>
            </a:r>
            <a:r>
              <a:rPr lang="en-US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313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22291">
            <a:off x="183306" y="1503886"/>
            <a:ext cx="2958241" cy="1159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Curriculum Task Force for ISCB Education Committee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3236912"/>
            <a:ext cx="8229600" cy="12414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Seeks </a:t>
            </a:r>
            <a:r>
              <a:rPr lang="en-US" dirty="0"/>
              <a:t>to define curricular guidelines for those who train and educate </a:t>
            </a:r>
            <a:r>
              <a:rPr lang="en-US" dirty="0" err="1"/>
              <a:t>bioinformaticians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7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666750"/>
            <a:ext cx="7467600" cy="311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250" y="4496832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Crash course in requirements of a </a:t>
            </a:r>
            <a:r>
              <a:rPr lang="en-US" sz="2400" dirty="0" err="1" smtClean="0"/>
              <a:t>bioinformatician</a:t>
            </a:r>
            <a:r>
              <a:rPr lang="en-US" sz="2400" dirty="0" smtClean="0"/>
              <a:t> and typical educational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21750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Hiring at the Bachelor level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ess </a:t>
            </a:r>
            <a:r>
              <a:rPr lang="en-US" sz="2000" dirty="0"/>
              <a:t>frequent occurrence than hiring </a:t>
            </a:r>
            <a:r>
              <a:rPr lang="en-US" sz="2000" dirty="0" smtClean="0"/>
              <a:t>people </a:t>
            </a:r>
            <a:r>
              <a:rPr lang="en-US" sz="2000" dirty="0"/>
              <a:t>with graduate degrees. </a:t>
            </a:r>
            <a:endParaRPr lang="en-US" sz="2000" dirty="0" smtClean="0"/>
          </a:p>
          <a:p>
            <a:r>
              <a:rPr lang="en-US" sz="2000" dirty="0"/>
              <a:t>W</a:t>
            </a:r>
            <a:r>
              <a:rPr lang="en-US" sz="2000" dirty="0" smtClean="0"/>
              <a:t>ork independently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ood communications </a:t>
            </a:r>
            <a:r>
              <a:rPr lang="en-US" sz="2000" dirty="0"/>
              <a:t>and consulting </a:t>
            </a:r>
            <a:r>
              <a:rPr lang="en-US" sz="2000" dirty="0" smtClean="0"/>
              <a:t>skills</a:t>
            </a:r>
            <a:endParaRPr lang="en-US" sz="2000" dirty="0"/>
          </a:p>
          <a:p>
            <a:r>
              <a:rPr lang="en-US" sz="2000" dirty="0" smtClean="0"/>
              <a:t>Organized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assionate </a:t>
            </a:r>
            <a:r>
              <a:rPr lang="en-US" sz="2000" dirty="0"/>
              <a:t>about their </a:t>
            </a:r>
            <a:r>
              <a:rPr lang="en-US" sz="2000" dirty="0" smtClean="0"/>
              <a:t>work 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echnical </a:t>
            </a:r>
            <a:r>
              <a:rPr lang="en-US" sz="2000" dirty="0"/>
              <a:t>in nature </a:t>
            </a:r>
          </a:p>
          <a:p>
            <a:pPr lvl="1"/>
            <a:r>
              <a:rPr lang="en-US" sz="2000" dirty="0" smtClean="0"/>
              <a:t>programming </a:t>
            </a:r>
          </a:p>
          <a:p>
            <a:pPr lvl="1"/>
            <a:r>
              <a:rPr lang="en-US" sz="2000" dirty="0" smtClean="0"/>
              <a:t>software engineering</a:t>
            </a:r>
            <a:endParaRPr lang="en-US" sz="2000" dirty="0"/>
          </a:p>
          <a:p>
            <a:pPr lvl="1"/>
            <a:r>
              <a:rPr lang="en-US" sz="2000" dirty="0" smtClean="0"/>
              <a:t>system administration</a:t>
            </a:r>
          </a:p>
          <a:p>
            <a:pPr lvl="1"/>
            <a:r>
              <a:rPr lang="en-US" sz="2000" dirty="0" smtClean="0"/>
              <a:t>databases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75000"/>
            <a:ext cx="2787650" cy="32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6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Hiring at the Masters level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Far </a:t>
            </a:r>
            <a:r>
              <a:rPr lang="en-US" sz="2400" dirty="0"/>
              <a:t>more numerous and varied </a:t>
            </a:r>
            <a:endParaRPr lang="en-US" sz="2400" dirty="0" smtClean="0"/>
          </a:p>
          <a:p>
            <a:r>
              <a:rPr lang="en-US" sz="2400" dirty="0"/>
              <a:t>M</a:t>
            </a:r>
            <a:r>
              <a:rPr lang="en-US" sz="2400" dirty="0" smtClean="0"/>
              <a:t>ore interpretative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roblem solving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ersonal traits </a:t>
            </a:r>
          </a:p>
          <a:p>
            <a:pPr lvl="1"/>
            <a:r>
              <a:rPr lang="en-US" sz="2400" dirty="0" smtClean="0"/>
              <a:t>independent </a:t>
            </a:r>
            <a:endParaRPr lang="en-US" sz="2400" dirty="0"/>
          </a:p>
          <a:p>
            <a:pPr lvl="1"/>
            <a:r>
              <a:rPr lang="en-US" sz="2400" dirty="0" smtClean="0"/>
              <a:t>Curious</a:t>
            </a:r>
          </a:p>
          <a:p>
            <a:pPr lvl="1"/>
            <a:r>
              <a:rPr lang="en-US" sz="2400" dirty="0" smtClean="0"/>
              <a:t>self</a:t>
            </a:r>
            <a:r>
              <a:rPr lang="en-US" sz="2400" dirty="0"/>
              <a:t>-motivated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Technical </a:t>
            </a:r>
            <a:r>
              <a:rPr lang="en-US" sz="2400" dirty="0"/>
              <a:t>experience in both biological sciences and </a:t>
            </a:r>
            <a:r>
              <a:rPr lang="en-US" sz="2400" dirty="0" smtClean="0"/>
              <a:t>computational </a:t>
            </a:r>
            <a:r>
              <a:rPr lang="en-US" sz="2400" dirty="0"/>
              <a:t>methods </a:t>
            </a:r>
            <a:endParaRPr lang="en-US" sz="24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8434" flipH="1">
            <a:off x="6273481" y="1355726"/>
            <a:ext cx="2902404" cy="33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2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5271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 hires often lack experience in the analysis of real biological data.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2771775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Hiring at the PhD level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skills needed at the Master’s level</a:t>
            </a:r>
          </a:p>
          <a:p>
            <a:r>
              <a:rPr lang="en-US" dirty="0" smtClean="0"/>
              <a:t>Communications skills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anagement skills</a:t>
            </a:r>
          </a:p>
          <a:p>
            <a:r>
              <a:rPr lang="en-US" dirty="0"/>
              <a:t>A</a:t>
            </a:r>
            <a:r>
              <a:rPr lang="en-US" dirty="0" smtClean="0"/>
              <a:t>bility </a:t>
            </a:r>
            <a:r>
              <a:rPr lang="en-US" dirty="0"/>
              <a:t>to help others.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6" y="2111375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Responsibilities of a </a:t>
            </a:r>
            <a:r>
              <a:rPr lang="en-US" sz="3500" dirty="0" err="1" smtClean="0"/>
              <a:t>B</a:t>
            </a:r>
            <a:r>
              <a:rPr lang="en-US" sz="3500" dirty="0" err="1" smtClean="0"/>
              <a:t>ioinformatician</a:t>
            </a:r>
            <a:r>
              <a:rPr lang="en-US" sz="3500" dirty="0" smtClean="0"/>
              <a:t> 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30" y="1600200"/>
            <a:ext cx="8921970" cy="4525963"/>
          </a:xfrm>
        </p:spPr>
        <p:txBody>
          <a:bodyPr>
            <a:noAutofit/>
          </a:bodyPr>
          <a:lstStyle/>
          <a:p>
            <a:r>
              <a:rPr lang="en-US" sz="2700" dirty="0"/>
              <a:t>D</a:t>
            </a:r>
            <a:r>
              <a:rPr lang="en-US" sz="2700" dirty="0" smtClean="0"/>
              <a:t>ata analysis</a:t>
            </a:r>
            <a:endParaRPr lang="en-US" sz="2700" dirty="0"/>
          </a:p>
          <a:p>
            <a:r>
              <a:rPr lang="en-US" sz="2700" dirty="0" smtClean="0"/>
              <a:t>Software development</a:t>
            </a:r>
          </a:p>
          <a:p>
            <a:r>
              <a:rPr lang="en-US" sz="2700" dirty="0" smtClean="0"/>
              <a:t>Project support</a:t>
            </a:r>
          </a:p>
          <a:p>
            <a:r>
              <a:rPr lang="en-US" sz="2700" dirty="0" smtClean="0"/>
              <a:t>Computational </a:t>
            </a:r>
            <a:r>
              <a:rPr lang="en-US" sz="2700" dirty="0"/>
              <a:t>infrastructure support in biological </a:t>
            </a:r>
            <a:r>
              <a:rPr lang="en-US" sz="2700" dirty="0" smtClean="0"/>
              <a:t>context</a:t>
            </a:r>
          </a:p>
          <a:p>
            <a:pPr lvl="1"/>
            <a:r>
              <a:rPr lang="en-US" sz="2300" dirty="0" smtClean="0"/>
              <a:t>next </a:t>
            </a:r>
            <a:r>
              <a:rPr lang="en-US" sz="2300" dirty="0"/>
              <a:t>generation </a:t>
            </a:r>
            <a:r>
              <a:rPr lang="en-US" sz="2300" dirty="0" smtClean="0"/>
              <a:t>sequencing</a:t>
            </a:r>
            <a:endParaRPr lang="en-US" sz="2300" dirty="0"/>
          </a:p>
          <a:p>
            <a:pPr lvl="1"/>
            <a:r>
              <a:rPr lang="en-US" sz="2300" dirty="0" smtClean="0"/>
              <a:t>medical research</a:t>
            </a:r>
            <a:endParaRPr lang="en-US" sz="2300" dirty="0"/>
          </a:p>
          <a:p>
            <a:pPr lvl="1"/>
            <a:r>
              <a:rPr lang="en-US" sz="2300" dirty="0" smtClean="0"/>
              <a:t>regulatory genomics</a:t>
            </a:r>
          </a:p>
          <a:p>
            <a:pPr lvl="1"/>
            <a:r>
              <a:rPr lang="en-US" sz="2300" dirty="0" smtClean="0"/>
              <a:t>systems </a:t>
            </a:r>
            <a:r>
              <a:rPr lang="en-US" sz="2300" dirty="0"/>
              <a:t>biology). 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05278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be 7"/>
          <p:cNvSpPr/>
          <p:nvPr/>
        </p:nvSpPr>
        <p:spPr>
          <a:xfrm>
            <a:off x="142875" y="1809752"/>
            <a:ext cx="2611247" cy="2517903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2000" dirty="0" smtClean="0"/>
              <a:t>General</a:t>
            </a:r>
            <a:endParaRPr lang="en-US" sz="2000" dirty="0"/>
          </a:p>
        </p:txBody>
      </p:sp>
      <p:sp>
        <p:nvSpPr>
          <p:cNvPr id="10" name="Cube 9"/>
          <p:cNvSpPr/>
          <p:nvPr/>
        </p:nvSpPr>
        <p:spPr>
          <a:xfrm>
            <a:off x="3365501" y="1682750"/>
            <a:ext cx="2678134" cy="2420988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2000" dirty="0" smtClean="0"/>
              <a:t>Computational</a:t>
            </a:r>
            <a:endParaRPr lang="en-US" sz="2000" dirty="0"/>
          </a:p>
        </p:txBody>
      </p:sp>
      <p:sp>
        <p:nvSpPr>
          <p:cNvPr id="11" name="Cube 10"/>
          <p:cNvSpPr/>
          <p:nvPr/>
        </p:nvSpPr>
        <p:spPr>
          <a:xfrm>
            <a:off x="2139595" y="4327655"/>
            <a:ext cx="2301562" cy="2026511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2000" dirty="0" smtClean="0"/>
              <a:t>Biology</a:t>
            </a:r>
            <a:endParaRPr lang="en-US" sz="2000" dirty="0"/>
          </a:p>
        </p:txBody>
      </p:sp>
      <p:sp>
        <p:nvSpPr>
          <p:cNvPr id="12" name="Cube 11"/>
          <p:cNvSpPr/>
          <p:nvPr/>
        </p:nvSpPr>
        <p:spPr>
          <a:xfrm>
            <a:off x="5082620" y="4327655"/>
            <a:ext cx="2301562" cy="2026511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 smtClean="0"/>
          </a:p>
          <a:p>
            <a:pPr algn="ctr"/>
            <a:r>
              <a:rPr lang="en-US" sz="2000" dirty="0" smtClean="0"/>
              <a:t>Statistics</a:t>
            </a:r>
            <a:r>
              <a:rPr lang="en-US" sz="2000" dirty="0" smtClean="0"/>
              <a:t> and mathematics</a:t>
            </a:r>
            <a:endParaRPr lang="en-US" sz="2000" dirty="0" smtClean="0"/>
          </a:p>
        </p:txBody>
      </p:sp>
      <p:sp>
        <p:nvSpPr>
          <p:cNvPr id="13" name="Cube 12"/>
          <p:cNvSpPr/>
          <p:nvPr/>
        </p:nvSpPr>
        <p:spPr>
          <a:xfrm>
            <a:off x="6461126" y="1762126"/>
            <a:ext cx="2682874" cy="2397224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2000" dirty="0" smtClean="0"/>
              <a:t>Bioinformatics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8740" y="386372"/>
            <a:ext cx="57991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Skill sets of a </a:t>
            </a:r>
            <a:r>
              <a:rPr lang="en-US" sz="3000" dirty="0" err="1" smtClean="0"/>
              <a:t>bioinformatician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0526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677</TotalTime>
  <Words>327</Words>
  <Application>Microsoft Macintosh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Breeze</vt:lpstr>
      <vt:lpstr>Bioinformatics Curriculum Guidelines: Toward a Definition of Core Competencies  </vt:lpstr>
      <vt:lpstr>Curriculum Task Force for ISCB Education Committee </vt:lpstr>
      <vt:lpstr>PowerPoint Presentation</vt:lpstr>
      <vt:lpstr>Hiring at the Bachelor level</vt:lpstr>
      <vt:lpstr>Hiring at the Masters level</vt:lpstr>
      <vt:lpstr>Major Complaint</vt:lpstr>
      <vt:lpstr>Hiring at the PhD level</vt:lpstr>
      <vt:lpstr>Responsibilities of a Bioinformatician </vt:lpstr>
      <vt:lpstr>PowerPoint Presentation</vt:lpstr>
      <vt:lpstr>Draft of requirements for various bioinformatics programs </vt:lpstr>
      <vt:lpstr>The Curriculum Task force defines:</vt:lpstr>
      <vt:lpstr>PowerPoint Presentation</vt:lpstr>
      <vt:lpstr>PowerPoint Presentation</vt:lpstr>
      <vt:lpstr>PowerPoint Presentation</vt:lpstr>
      <vt:lpstr>PowerPoint Presentation</vt:lpstr>
      <vt:lpstr>The Problem</vt:lpstr>
      <vt:lpstr>Discussion</vt:lpstr>
      <vt:lpstr>ISCB’s Education Committee Curriculum Task Force’s conclusion 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Curriculum Guidelines: Toward a Definition of Core Competencies  </dc:title>
  <dc:creator>Alvin Farrel</dc:creator>
  <cp:lastModifiedBy>Alvin Farrel</cp:lastModifiedBy>
  <cp:revision>19</cp:revision>
  <dcterms:created xsi:type="dcterms:W3CDTF">2016-10-20T15:56:57Z</dcterms:created>
  <dcterms:modified xsi:type="dcterms:W3CDTF">2016-10-21T03:13:58Z</dcterms:modified>
</cp:coreProperties>
</file>