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86" r:id="rId12"/>
    <p:sldId id="268" r:id="rId13"/>
    <p:sldId id="269" r:id="rId14"/>
    <p:sldId id="287" r:id="rId15"/>
    <p:sldId id="271" r:id="rId16"/>
    <p:sldId id="272" r:id="rId17"/>
    <p:sldId id="273" r:id="rId18"/>
    <p:sldId id="274" r:id="rId19"/>
    <p:sldId id="275" r:id="rId20"/>
    <p:sldId id="277" r:id="rId21"/>
    <p:sldId id="265" r:id="rId22"/>
    <p:sldId id="284" r:id="rId23"/>
    <p:sldId id="276" r:id="rId24"/>
    <p:sldId id="288" r:id="rId25"/>
    <p:sldId id="289" r:id="rId26"/>
    <p:sldId id="290" r:id="rId27"/>
    <p:sldId id="291" r:id="rId28"/>
    <p:sldId id="292" r:id="rId29"/>
    <p:sldId id="278" r:id="rId30"/>
    <p:sldId id="281" r:id="rId31"/>
    <p:sldId id="282" r:id="rId32"/>
    <p:sldId id="279" r:id="rId33"/>
    <p:sldId id="293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E4B0-17AE-C94D-BA7A-C17E0F7D15A8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13154-0137-4A4F-8D3A-EA7B8738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stage requires students to go through </a:t>
            </a:r>
            <a:r>
              <a:rPr lang="en-US" dirty="0" err="1" smtClean="0"/>
              <a:t>rigourous</a:t>
            </a:r>
            <a:r>
              <a:rPr lang="en-US" dirty="0" smtClean="0"/>
              <a:t> programming course.. Thrown into the lions den</a:t>
            </a:r>
          </a:p>
          <a:p>
            <a:r>
              <a:rPr lang="en-US" dirty="0" smtClean="0"/>
              <a:t>Second stage allows students</a:t>
            </a:r>
            <a:r>
              <a:rPr lang="en-US" baseline="0" dirty="0" smtClean="0"/>
              <a:t> to learn the process through a project but they can’t complete the project on their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3154-0137-4A4F-8D3A-EA7B8738E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Bio: Juniors and seniors / CS mostly</a:t>
            </a:r>
            <a:r>
              <a:rPr lang="en-US" baseline="0" dirty="0" smtClean="0"/>
              <a:t> seniors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13154-0137-4A4F-8D3A-EA7B8738E8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9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3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7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A602-2354-164C-9015-57E05C38112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256E-BEDF-B140-AD4A-41562763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Bioinformatics in Concert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Anya L. Goodman and </a:t>
            </a:r>
            <a:r>
              <a:rPr lang="en-US" dirty="0"/>
              <a:t>Alex </a:t>
            </a:r>
            <a:r>
              <a:rPr lang="en-US" dirty="0" err="1"/>
              <a:t>Dekhtyar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Department </a:t>
            </a:r>
            <a:r>
              <a:rPr lang="en-US" dirty="0"/>
              <a:t>of Chemistry and </a:t>
            </a:r>
            <a:r>
              <a:rPr lang="en-US" dirty="0" smtClean="0"/>
              <a:t>Biochemistry </a:t>
            </a:r>
            <a:r>
              <a:rPr lang="en-US" dirty="0"/>
              <a:t>California Polytechnic State University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482600"/>
            <a:ext cx="1739900" cy="22860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Teaching in concert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1500" y="2124670"/>
            <a:ext cx="5588000" cy="30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Two discipline-specific courses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Instructors from respective fields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Joint preparation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Physical and temporal co-location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 Shared hands-on projects involving teams of students from both classes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Students as experts in their fields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Exposure of students to knowledge from the other 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2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Teaching in concert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35125" y="1394420"/>
            <a:ext cx="5588000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500" dirty="0" smtClean="0"/>
              <a:t>Reverse course Design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Course starts with basic concepts of interest and proceeds with joint assignments from which specific material is derived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25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500" dirty="0" smtClean="0"/>
              <a:t>Inverted Classroom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Can be used for both  discipline specific and cross-disciplinary learning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25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500" dirty="0" smtClean="0"/>
              <a:t>Undergraduate Research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Joint assignments can be part of an undergraduate research experience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291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25" y="1692175"/>
            <a:ext cx="4302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b="1" dirty="0"/>
              <a:t> </a:t>
            </a:r>
            <a:r>
              <a:rPr lang="en-US" dirty="0" smtClean="0"/>
              <a:t>Elicit </a:t>
            </a:r>
            <a:r>
              <a:rPr lang="en-US" dirty="0"/>
              <a:t>requirements for new </a:t>
            </a:r>
            <a:r>
              <a:rPr lang="en-US" dirty="0" smtClean="0"/>
              <a:t>programs</a:t>
            </a:r>
          </a:p>
          <a:p>
            <a:pPr marL="342900" indent="-342900">
              <a:buAutoNum type="arabicParenBoth"/>
            </a:pPr>
            <a:endParaRPr lang="en-US" dirty="0" smtClean="0">
              <a:effectLst/>
            </a:endParaRPr>
          </a:p>
          <a:p>
            <a:r>
              <a:rPr lang="en-US" b="1" dirty="0"/>
              <a:t>(2)  </a:t>
            </a:r>
            <a:r>
              <a:rPr lang="en-US" dirty="0" smtClean="0"/>
              <a:t>Communicate </a:t>
            </a:r>
            <a:r>
              <a:rPr lang="en-US" dirty="0"/>
              <a:t>during the software development process to make sure the software meets the needs of the </a:t>
            </a:r>
            <a:r>
              <a:rPr lang="en-US" dirty="0" smtClean="0"/>
              <a:t>clients</a:t>
            </a:r>
          </a:p>
          <a:p>
            <a:endParaRPr lang="en-US" dirty="0" smtClean="0">
              <a:effectLst/>
            </a:endParaRPr>
          </a:p>
          <a:p>
            <a:r>
              <a:rPr lang="en-US" b="1" dirty="0"/>
              <a:t>(3)  </a:t>
            </a:r>
            <a:r>
              <a:rPr lang="en-US" dirty="0" smtClean="0"/>
              <a:t>Maintain</a:t>
            </a:r>
            <a:r>
              <a:rPr lang="en-US" dirty="0"/>
              <a:t>/modify the delivered </a:t>
            </a:r>
            <a:r>
              <a:rPr lang="en-US" dirty="0" smtClean="0"/>
              <a:t>software 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7875" y="130859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 smtClean="0"/>
              <a:t>(1)  </a:t>
            </a:r>
            <a:r>
              <a:rPr lang="en-US" dirty="0" smtClean="0"/>
              <a:t>Convert </a:t>
            </a:r>
            <a:r>
              <a:rPr lang="en-US" dirty="0"/>
              <a:t>a biological question into a computational </a:t>
            </a:r>
            <a:r>
              <a:rPr lang="en-US" dirty="0" smtClean="0"/>
              <a:t>one</a:t>
            </a:r>
          </a:p>
          <a:p>
            <a:endParaRPr lang="en-US" dirty="0" smtClean="0"/>
          </a:p>
          <a:p>
            <a:r>
              <a:rPr lang="en-US" b="1" dirty="0"/>
              <a:t>(2) </a:t>
            </a:r>
            <a:r>
              <a:rPr lang="en-US" dirty="0" smtClean="0"/>
              <a:t>Write </a:t>
            </a:r>
            <a:r>
              <a:rPr lang="en-US" dirty="0"/>
              <a:t>program requirements </a:t>
            </a:r>
            <a:r>
              <a:rPr lang="en-US" dirty="0" smtClean="0"/>
              <a:t>describing </a:t>
            </a:r>
            <a:r>
              <a:rPr lang="en-US" dirty="0"/>
              <a:t>the function of the software needed to answer the </a:t>
            </a:r>
            <a:r>
              <a:rPr lang="en-US" dirty="0" smtClean="0"/>
              <a:t>question</a:t>
            </a:r>
          </a:p>
          <a:p>
            <a:endParaRPr lang="en-US" dirty="0" smtClean="0"/>
          </a:p>
          <a:p>
            <a:r>
              <a:rPr lang="en-US" b="1" dirty="0"/>
              <a:t>(3) </a:t>
            </a:r>
            <a:r>
              <a:rPr lang="en-US" dirty="0" smtClean="0"/>
              <a:t>Design </a:t>
            </a:r>
            <a:r>
              <a:rPr lang="en-US" dirty="0"/>
              <a:t>test cases to verify that the program developed by their CS partners is working </a:t>
            </a:r>
            <a:r>
              <a:rPr lang="en-US" dirty="0" smtClean="0"/>
              <a:t>correctly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812" y="5142042"/>
            <a:ext cx="812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(1)</a:t>
            </a:r>
            <a:r>
              <a:rPr lang="en-US" dirty="0" smtClean="0"/>
              <a:t> Communicate </a:t>
            </a:r>
            <a:r>
              <a:rPr lang="en-US" dirty="0"/>
              <a:t>relevant discipline-</a:t>
            </a:r>
            <a:r>
              <a:rPr lang="en-US" dirty="0" smtClean="0"/>
              <a:t>specific </a:t>
            </a:r>
            <a:r>
              <a:rPr lang="en-US" dirty="0"/>
              <a:t>issues to their partners </a:t>
            </a:r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b="1" dirty="0"/>
              <a:t>(2) </a:t>
            </a:r>
            <a:r>
              <a:rPr lang="en-US" dirty="0" smtClean="0"/>
              <a:t>Cooperate </a:t>
            </a:r>
            <a:r>
              <a:rPr lang="en-US" dirty="0"/>
              <a:t>effectively with colleagues within and outside their own </a:t>
            </a:r>
            <a:r>
              <a:rPr lang="en-US" dirty="0" smtClean="0"/>
              <a:t>discipline </a:t>
            </a:r>
            <a:r>
              <a:rPr lang="en-US" dirty="0"/>
              <a:t>on a project.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187" y="958334"/>
            <a:ext cx="1568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CS Students </a:t>
            </a:r>
            <a:endParaRPr lang="en-US" sz="2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621337" y="958334"/>
            <a:ext cx="1665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Bio Students </a:t>
            </a:r>
            <a:endParaRPr lang="en-US" sz="2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454195" y="4695280"/>
            <a:ext cx="1654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Both Groups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95677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00"/>
            <a:ext cx="9144000" cy="37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4750" y="2622461"/>
            <a:ext cx="6826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Instructors </a:t>
            </a:r>
            <a:r>
              <a:rPr lang="en-US" dirty="0"/>
              <a:t>of in-concert courses need to identify problems that align with the learning objectives and fall within the scope of each course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problems have to be complex and interdisciplinary, so that neither group of students can solve them on their </a:t>
            </a:r>
            <a:r>
              <a:rPr lang="en-US" dirty="0" smtClean="0"/>
              <a:t>own. </a:t>
            </a:r>
          </a:p>
          <a:p>
            <a:endParaRPr lang="en-US" dirty="0"/>
          </a:p>
          <a:p>
            <a:r>
              <a:rPr lang="en-US" dirty="0" smtClean="0"/>
              <a:t>Problem must be </a:t>
            </a:r>
            <a:r>
              <a:rPr lang="en-US" dirty="0"/>
              <a:t>amenable to analysis by </a:t>
            </a:r>
            <a:r>
              <a:rPr lang="en-US" dirty="0" smtClean="0"/>
              <a:t>students </a:t>
            </a:r>
            <a:r>
              <a:rPr lang="en-US" dirty="0"/>
              <a:t>in a fairly short amount of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2375" y="1862138"/>
            <a:ext cx="420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Choosing The Research 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13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3137585"/>
            <a:ext cx="5953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roblems </a:t>
            </a:r>
            <a:r>
              <a:rPr lang="en-US" dirty="0"/>
              <a:t>related to annotation and comparative analysis of fruit fly </a:t>
            </a:r>
            <a:r>
              <a:rPr lang="en-US" dirty="0" smtClean="0"/>
              <a:t>genomes </a:t>
            </a:r>
          </a:p>
          <a:p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studied primarily hetero</a:t>
            </a:r>
            <a:r>
              <a:rPr lang="en-US" dirty="0" smtClean="0"/>
              <a:t>-chromatic chromosome </a:t>
            </a:r>
            <a:r>
              <a:rPr lang="en-US" dirty="0"/>
              <a:t>and a </a:t>
            </a:r>
            <a:r>
              <a:rPr lang="en-US" dirty="0" err="1"/>
              <a:t>euchromatic</a:t>
            </a:r>
            <a:r>
              <a:rPr lang="en-US" dirty="0"/>
              <a:t> region on chromosome 3L.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compared the two regions based on guanine-cytosine (GC) content, gene </a:t>
            </a:r>
            <a:r>
              <a:rPr lang="en-US" dirty="0" smtClean="0"/>
              <a:t>characteristics</a:t>
            </a:r>
            <a:r>
              <a:rPr lang="en-US" dirty="0"/>
              <a:t>, and repetitive sequences.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also developed a program for </a:t>
            </a:r>
            <a:r>
              <a:rPr lang="en-US" dirty="0" smtClean="0"/>
              <a:t>manipulating </a:t>
            </a:r>
            <a:r>
              <a:rPr lang="en-US" dirty="0"/>
              <a:t>GEP data and checking the quality of student-submitted annotations.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2375" y="1862138"/>
            <a:ext cx="420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Choosing The Research Problem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19500" y="2460625"/>
            <a:ext cx="15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this study: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34592" y="2769712"/>
            <a:ext cx="4119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[Faculty are part of the Genomics </a:t>
            </a:r>
            <a:r>
              <a:rPr lang="en-US" sz="1200" dirty="0"/>
              <a:t>Education </a:t>
            </a:r>
            <a:r>
              <a:rPr lang="en-US" sz="1200" dirty="0" smtClean="0"/>
              <a:t>Partnership (GEP)]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766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01875" y="246259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BIO </a:t>
            </a:r>
            <a:r>
              <a:rPr lang="en-US" dirty="0" smtClean="0"/>
              <a:t>students worked </a:t>
            </a:r>
            <a:r>
              <a:rPr lang="en-US" dirty="0"/>
              <a:t>on genome annotation </a:t>
            </a:r>
            <a:r>
              <a:rPr lang="en-US" dirty="0" smtClean="0"/>
              <a:t>projects requiring research </a:t>
            </a:r>
            <a:r>
              <a:rPr lang="en-US" dirty="0"/>
              <a:t>skills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174625" indent="-174625">
              <a:buFont typeface="Arial"/>
              <a:buChar char="•"/>
            </a:pPr>
            <a:r>
              <a:rPr lang="en-US" dirty="0" smtClean="0"/>
              <a:t>gathering </a:t>
            </a:r>
            <a:r>
              <a:rPr lang="en-US" dirty="0"/>
              <a:t>evidence using bioinformatics </a:t>
            </a:r>
            <a:r>
              <a:rPr lang="en-US" dirty="0" smtClean="0"/>
              <a:t>tools</a:t>
            </a:r>
            <a:endParaRPr lang="en-US" dirty="0"/>
          </a:p>
          <a:p>
            <a:pPr marL="174625" indent="-174625">
              <a:buFont typeface="Arial"/>
              <a:buChar char="•"/>
            </a:pPr>
            <a:r>
              <a:rPr lang="en-US" dirty="0" smtClean="0"/>
              <a:t>analyzing data</a:t>
            </a:r>
            <a:endParaRPr lang="en-US" dirty="0"/>
          </a:p>
          <a:p>
            <a:pPr marL="174625" indent="-174625">
              <a:buFont typeface="Arial"/>
              <a:buChar char="•"/>
            </a:pPr>
            <a:r>
              <a:rPr lang="en-US" dirty="0" smtClean="0"/>
              <a:t>formulating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0750" y="219271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lignment with </a:t>
            </a:r>
            <a:r>
              <a:rPr lang="en-US" dirty="0"/>
              <a:t>the core content of the CS </a:t>
            </a:r>
            <a:r>
              <a:rPr lang="en-US" dirty="0" smtClean="0"/>
              <a:t>course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pPr marL="111125" indent="-111125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/>
              <a:t>DNA analysis </a:t>
            </a:r>
            <a:r>
              <a:rPr lang="en-US" dirty="0" smtClean="0"/>
              <a:t>techniques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GC content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codon bias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and </a:t>
            </a:r>
            <a:r>
              <a:rPr lang="en-US" dirty="0"/>
              <a:t>gene </a:t>
            </a:r>
            <a:r>
              <a:rPr lang="en-US" dirty="0" smtClean="0"/>
              <a:t>content</a:t>
            </a:r>
            <a:endParaRPr lang="en-US" dirty="0"/>
          </a:p>
          <a:p>
            <a:pPr marL="111125" indent="-111125">
              <a:buFont typeface="Arial"/>
              <a:buChar char="•"/>
            </a:pPr>
            <a:r>
              <a:rPr lang="en-US" dirty="0" smtClean="0"/>
              <a:t>Global and Local alignment</a:t>
            </a:r>
          </a:p>
          <a:p>
            <a:pPr marL="111125" indent="-111125">
              <a:buFont typeface="Arial"/>
              <a:buChar char="•"/>
            </a:pPr>
            <a:r>
              <a:rPr lang="en-US" dirty="0" smtClean="0"/>
              <a:t>String </a:t>
            </a:r>
            <a:r>
              <a:rPr lang="en-US" dirty="0"/>
              <a:t>comparison </a:t>
            </a:r>
            <a:endParaRPr lang="en-US" dirty="0" smtClean="0"/>
          </a:p>
          <a:p>
            <a:pPr marL="568325" lvl="1" indent="-111125">
              <a:buFont typeface="Arial"/>
              <a:buChar char="•"/>
            </a:pPr>
            <a:r>
              <a:rPr lang="en-US" dirty="0" smtClean="0"/>
              <a:t>longest </a:t>
            </a:r>
            <a:r>
              <a:rPr lang="en-US" dirty="0"/>
              <a:t>common </a:t>
            </a:r>
            <a:r>
              <a:rPr lang="en-US" dirty="0" smtClean="0"/>
              <a:t>substring</a:t>
            </a:r>
          </a:p>
          <a:p>
            <a:pPr marL="568325" lvl="1" indent="-111125">
              <a:buFont typeface="Arial"/>
              <a:buChar char="•"/>
            </a:pPr>
            <a:r>
              <a:rPr lang="en-US" dirty="0" smtClean="0"/>
              <a:t>repeat detection</a:t>
            </a:r>
            <a:endParaRPr lang="en-US" dirty="0"/>
          </a:p>
          <a:p>
            <a:pPr marL="568325" lvl="1" indent="-111125">
              <a:buFont typeface="Arial"/>
              <a:buChar char="•"/>
            </a:pPr>
            <a:r>
              <a:rPr lang="en-US" dirty="0" smtClean="0"/>
              <a:t>palindrome discovery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0750" y="219271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CS students built research tools that required the implementation </a:t>
            </a:r>
            <a:r>
              <a:rPr lang="en-US" dirty="0" smtClean="0"/>
              <a:t>of: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structures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Algorithms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echniques </a:t>
            </a:r>
            <a:r>
              <a:rPr lang="en-US" dirty="0"/>
              <a:t>studied in class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Tailor implementation to specific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1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Course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250" y="4016375"/>
            <a:ext cx="448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Encourage Team-work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Peer mentoring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Completing common goal within time limit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375" y="2460625"/>
            <a:ext cx="807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Introduction to biological applications from Bio professor to CS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Introduction to Software engineering from CS professor to Bio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other instruction and information was exchanged between students on teams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10228" y="1723252"/>
            <a:ext cx="344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Cross-disciplinary peer instruction</a:t>
            </a:r>
          </a:p>
        </p:txBody>
      </p:sp>
    </p:spTree>
    <p:extLst>
      <p:ext uri="{BB962C8B-B14F-4D97-AF65-F5344CB8AC3E}">
        <p14:creationId xmlns:p14="http://schemas.microsoft.com/office/powerpoint/2010/main" val="86059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biology students without programming skills solve problems that require </a:t>
            </a:r>
            <a:r>
              <a:rPr lang="en-US" dirty="0" smtClean="0"/>
              <a:t>computational </a:t>
            </a:r>
            <a:r>
              <a:rPr lang="en-US" dirty="0"/>
              <a:t>solutions?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75" y="2746375"/>
            <a:ext cx="2844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Study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8125" y="1758256"/>
            <a:ext cx="3677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Spring quarter quarter of:</a:t>
            </a:r>
          </a:p>
          <a:p>
            <a:r>
              <a:rPr lang="en-US" dirty="0" smtClean="0"/>
              <a:t>2012 </a:t>
            </a:r>
            <a:r>
              <a:rPr lang="en-US" dirty="0"/>
              <a:t>(24 BIO and 35 CS students) </a:t>
            </a:r>
            <a:endParaRPr lang="en-US" dirty="0" smtClean="0"/>
          </a:p>
          <a:p>
            <a:r>
              <a:rPr lang="en-US" dirty="0" smtClean="0"/>
              <a:t>2013 </a:t>
            </a:r>
            <a:r>
              <a:rPr lang="en-US" dirty="0"/>
              <a:t>(23 BIO and 26 CS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750" y="2730500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Teams consists of 2-3 Bio with 2-3 CS students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7375" y="3732084"/>
            <a:ext cx="31432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BIO Student Backgrounds</a:t>
            </a:r>
          </a:p>
          <a:p>
            <a:r>
              <a:rPr lang="en-US" b="1" dirty="0" smtClean="0"/>
              <a:t>students majoring: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molecular </a:t>
            </a:r>
            <a:r>
              <a:rPr lang="en-US" dirty="0"/>
              <a:t>and cell </a:t>
            </a:r>
            <a:r>
              <a:rPr lang="en-US" dirty="0" smtClean="0"/>
              <a:t>biology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biochemistry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Agriculture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biomedical engineering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completed statistics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student had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2936" y="3732084"/>
            <a:ext cx="330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CS </a:t>
            </a:r>
            <a:r>
              <a:rPr lang="en-US" sz="2000" u="sng" dirty="0" smtClean="0"/>
              <a:t>Student Backgrounds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Introductory </a:t>
            </a:r>
            <a:r>
              <a:rPr lang="en-US" dirty="0"/>
              <a:t>CS sequence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 </a:t>
            </a:r>
            <a:r>
              <a:rPr lang="en-US" dirty="0"/>
              <a:t>and </a:t>
            </a:r>
            <a:r>
              <a:rPr lang="en-US" dirty="0" smtClean="0"/>
              <a:t>Java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structures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systems programming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7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89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8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4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4" y="512376"/>
            <a:ext cx="87660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/>
              <a:t>Student Perception of Working on the Interdisciplinary Teams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063750" y="1876336"/>
            <a:ext cx="5365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What Aspect of the project did you enjoy most?</a:t>
            </a:r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working </a:t>
            </a:r>
            <a:r>
              <a:rPr lang="en-US" dirty="0"/>
              <a:t>with </a:t>
            </a:r>
            <a:r>
              <a:rPr lang="en-US" dirty="0" smtClean="0"/>
              <a:t>partners</a:t>
            </a:r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working </a:t>
            </a:r>
            <a:r>
              <a:rPr lang="en-US" dirty="0"/>
              <a:t>on meaningful projects/real </a:t>
            </a:r>
            <a:r>
              <a:rPr lang="en-US" dirty="0" smtClean="0"/>
              <a:t>research</a:t>
            </a:r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learning </a:t>
            </a:r>
            <a:r>
              <a:rPr lang="en-US" dirty="0"/>
              <a:t>specific content from their own discipline. </a:t>
            </a:r>
            <a:endParaRPr lang="en-US" dirty="0" smtClean="0"/>
          </a:p>
          <a:p>
            <a:pPr marL="342900" indent="-342900">
              <a:buAutoNum type="arabicParenBoth"/>
            </a:pPr>
            <a:endParaRPr lang="en-US" dirty="0"/>
          </a:p>
          <a:p>
            <a:r>
              <a:rPr lang="en-US" dirty="0" smtClean="0"/>
              <a:t>CS students liked working with partners </a:t>
            </a:r>
            <a:r>
              <a:rPr lang="en-US" dirty="0"/>
              <a:t>(15/28 or 53% in 2012, 10/18 or 55% in 2013),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BIO students fairly </a:t>
            </a:r>
            <a:r>
              <a:rPr lang="en-US" dirty="0"/>
              <a:t>equally distributed between the three categories </a:t>
            </a:r>
            <a:r>
              <a:rPr lang="en-US" dirty="0" smtClean="0"/>
              <a:t>(~30</a:t>
            </a:r>
            <a:r>
              <a:rPr lang="en-US" dirty="0"/>
              <a:t>% for each category).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5046435"/>
            <a:ext cx="5080000" cy="17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4" y="512376"/>
            <a:ext cx="87660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/>
              <a:t>Student Perception of Working on the Interdisciplinary Teams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4" y="512376"/>
            <a:ext cx="87660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/>
              <a:t>Student Perception of Working on the Interdisciplinary Teams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831"/>
            <a:ext cx="9144000" cy="53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4" y="512376"/>
            <a:ext cx="87660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/>
              <a:t>Student Perception of Working on the Interdisciplinary Teams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44000" cy="30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0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4" y="512376"/>
            <a:ext cx="87660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/>
              <a:t>Student Perception of Working on the Interdisciplinary Teams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565400"/>
            <a:ext cx="9055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4" y="512376"/>
            <a:ext cx="87660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/>
              <a:t>Student Perception of Working on the Interdisciplinary Teams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700"/>
            <a:ext cx="9144000" cy="27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Pedagogical Challenges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0" y="2213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(a) </a:t>
            </a:r>
            <a:r>
              <a:rPr lang="en-US" dirty="0" smtClean="0"/>
              <a:t>The </a:t>
            </a:r>
            <a:r>
              <a:rPr lang="en-US" dirty="0"/>
              <a:t>need to align the content of the two courses and to create a meaningful interdisciplinary experience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0" y="3526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(b</a:t>
            </a:r>
            <a:r>
              <a:rPr lang="en-US" dirty="0"/>
              <a:t>) </a:t>
            </a:r>
            <a:r>
              <a:rPr lang="en-US" dirty="0" smtClean="0"/>
              <a:t>The </a:t>
            </a:r>
            <a:r>
              <a:rPr lang="en-US" dirty="0"/>
              <a:t>need for students to function as experts in their discipline on an interdisciplinary team.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0" y="47271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(C) How to assess computational thinking and grade both groups of students fairly.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0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They can if they learn to cooperate effectively with computer science students.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goal of the in-concert teaching approach is to introduce biology students to computational thinking by engaging them in collaborative projects structured around the software development process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The approach </a:t>
            </a:r>
            <a:r>
              <a:rPr lang="en-US" sz="2200" dirty="0"/>
              <a:t>emphasizes </a:t>
            </a:r>
            <a:r>
              <a:rPr lang="en-US" sz="2200" dirty="0" smtClean="0"/>
              <a:t>development </a:t>
            </a:r>
            <a:r>
              <a:rPr lang="en-US" sz="2200" dirty="0"/>
              <a:t>of </a:t>
            </a:r>
            <a:r>
              <a:rPr lang="en-US" sz="2200" b="1" u="sng" dirty="0"/>
              <a:t>interdisciplinary </a:t>
            </a:r>
            <a:r>
              <a:rPr lang="en-US" sz="2200" b="1" u="sng" dirty="0" smtClean="0"/>
              <a:t>communication</a:t>
            </a:r>
            <a:r>
              <a:rPr lang="en-US" sz="2200" dirty="0" smtClean="0"/>
              <a:t> </a:t>
            </a:r>
            <a:r>
              <a:rPr lang="en-US" sz="2200" dirty="0"/>
              <a:t>and collaboration skills for </a:t>
            </a:r>
            <a:r>
              <a:rPr lang="en-US" sz="2200" b="1" u="sng" dirty="0"/>
              <a:t>both life science</a:t>
            </a:r>
            <a:r>
              <a:rPr lang="en-US" sz="2200" dirty="0"/>
              <a:t> and </a:t>
            </a:r>
            <a:r>
              <a:rPr lang="en-US" sz="2200" b="1" u="sng" dirty="0"/>
              <a:t>computer science students. </a:t>
            </a:r>
            <a:endParaRPr lang="en-US" sz="2200" b="1" u="sng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8670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Pedagogical Challenges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0125" y="21562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BIO students are expected to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/>
              <a:t>the nature of the assignment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Write software requirements</a:t>
            </a:r>
          </a:p>
          <a:p>
            <a:endParaRPr lang="en-US" dirty="0"/>
          </a:p>
          <a:p>
            <a:r>
              <a:rPr lang="en-US" dirty="0" smtClean="0"/>
              <a:t>CS </a:t>
            </a:r>
            <a:r>
              <a:rPr lang="en-US" dirty="0"/>
              <a:t>students are expected </a:t>
            </a:r>
            <a:r>
              <a:rPr lang="en-US" dirty="0" smtClean="0"/>
              <a:t>to: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proficient software developers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Understand software </a:t>
            </a:r>
            <a:r>
              <a:rPr lang="en-US" dirty="0"/>
              <a:t>requirements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/>
              <a:t>the software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Team </a:t>
            </a:r>
            <a:r>
              <a:rPr lang="en-US" dirty="0"/>
              <a:t>members have to get information efficiently across disciplinary </a:t>
            </a:r>
            <a:r>
              <a:rPr lang="en-US" dirty="0" smtClean="0"/>
              <a:t>boundaries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6500" y="1433513"/>
            <a:ext cx="166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98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Pedagogical Challenges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0125" y="2029252"/>
            <a:ext cx="4762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to assess </a:t>
            </a:r>
            <a:r>
              <a:rPr lang="en-US" dirty="0"/>
              <a:t>computational thinking skills </a:t>
            </a:r>
            <a:r>
              <a:rPr lang="en-US" dirty="0" smtClean="0"/>
              <a:t>independently </a:t>
            </a:r>
            <a:r>
              <a:rPr lang="en-US" dirty="0"/>
              <a:t>of programming </a:t>
            </a:r>
            <a:r>
              <a:rPr lang="en-US" dirty="0" smtClean="0"/>
              <a:t>skills???</a:t>
            </a:r>
          </a:p>
          <a:p>
            <a:endParaRPr lang="en-US" dirty="0"/>
          </a:p>
          <a:p>
            <a:r>
              <a:rPr lang="en-US" dirty="0" smtClean="0"/>
              <a:t>BIO students assessed 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well they </a:t>
            </a:r>
            <a:r>
              <a:rPr lang="en-US" dirty="0"/>
              <a:t>understood the initial </a:t>
            </a:r>
            <a:r>
              <a:rPr lang="en-US" dirty="0" smtClean="0"/>
              <a:t>problem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translate </a:t>
            </a:r>
            <a:r>
              <a:rPr lang="en-US" dirty="0"/>
              <a:t>their </a:t>
            </a:r>
            <a:r>
              <a:rPr lang="en-US" dirty="0" smtClean="0"/>
              <a:t>understanding </a:t>
            </a:r>
            <a:r>
              <a:rPr lang="en-US" dirty="0"/>
              <a:t>into a software specification.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CS students were assessed on: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Software/software scores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6500" y="1433513"/>
            <a:ext cx="166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47875" y="5209521"/>
            <a:ext cx="5619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BIO students could request </a:t>
            </a:r>
            <a:r>
              <a:rPr lang="en-US" dirty="0" smtClean="0"/>
              <a:t>further </a:t>
            </a:r>
            <a:r>
              <a:rPr lang="en-US" dirty="0"/>
              <a:t>improvements in the programs throughout the </a:t>
            </a:r>
            <a:r>
              <a:rPr lang="en-US" dirty="0" smtClean="0"/>
              <a:t>quarter.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requests and the modified programs. </a:t>
            </a:r>
          </a:p>
        </p:txBody>
      </p:sp>
    </p:spTree>
    <p:extLst>
      <p:ext uri="{BB962C8B-B14F-4D97-AF65-F5344CB8AC3E}">
        <p14:creationId xmlns:p14="http://schemas.microsoft.com/office/powerpoint/2010/main" val="37312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74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students advance through their education, they focus more and more on their specific discipline and rarely interact with students in other disciplines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7750" y="3864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most endeavors outside of academia, professionals rarely work in isolation. </a:t>
            </a:r>
          </a:p>
        </p:txBody>
      </p:sp>
    </p:spTree>
    <p:extLst>
      <p:ext uri="{BB962C8B-B14F-4D97-AF65-F5344CB8AC3E}">
        <p14:creationId xmlns:p14="http://schemas.microsoft.com/office/powerpoint/2010/main" val="1724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57375" y="1710462"/>
            <a:ext cx="533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Benefits in Education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Acquire </a:t>
            </a:r>
            <a:r>
              <a:rPr lang="en-US" dirty="0"/>
              <a:t>communication </a:t>
            </a:r>
            <a:r>
              <a:rPr lang="en-US" dirty="0" smtClean="0"/>
              <a:t>skills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eepen </a:t>
            </a:r>
            <a:r>
              <a:rPr lang="en-US" dirty="0"/>
              <a:t>knowledge in their own discipline by acting in the roles of </a:t>
            </a:r>
            <a:r>
              <a:rPr lang="en-US" dirty="0" smtClean="0"/>
              <a:t>experts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Life </a:t>
            </a:r>
            <a:r>
              <a:rPr lang="en-US" dirty="0"/>
              <a:t>sciences students are exposed to computational thinking related to </a:t>
            </a:r>
            <a:r>
              <a:rPr lang="en-US" dirty="0" smtClean="0"/>
              <a:t>requirements </a:t>
            </a:r>
            <a:r>
              <a:rPr lang="en-US" dirty="0"/>
              <a:t>specification and software </a:t>
            </a:r>
            <a:r>
              <a:rPr lang="en-US" dirty="0" smtClean="0"/>
              <a:t>evaluation</a:t>
            </a:r>
          </a:p>
          <a:p>
            <a:endParaRPr lang="en-US" dirty="0" smtClean="0"/>
          </a:p>
          <a:p>
            <a:r>
              <a:rPr lang="en-US" b="1" u="sng" dirty="0" smtClean="0"/>
              <a:t>Keys to Success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Instructor </a:t>
            </a:r>
            <a:r>
              <a:rPr lang="en-US" dirty="0"/>
              <a:t>collaboration </a:t>
            </a:r>
            <a:r>
              <a:rPr lang="en-US" dirty="0" smtClean="0"/>
              <a:t>is key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Identification </a:t>
            </a:r>
            <a:r>
              <a:rPr lang="en-US" dirty="0"/>
              <a:t>of a </a:t>
            </a:r>
            <a:r>
              <a:rPr lang="en-US" dirty="0" smtClean="0"/>
              <a:t>suitable problem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relevant </a:t>
            </a:r>
            <a:r>
              <a:rPr lang="en-US" dirty="0"/>
              <a:t>to the learning </a:t>
            </a:r>
            <a:r>
              <a:rPr lang="en-US" dirty="0" smtClean="0"/>
              <a:t>objectives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requires </a:t>
            </a:r>
            <a:r>
              <a:rPr lang="en-US" dirty="0"/>
              <a:t>expertise from multiple </a:t>
            </a:r>
            <a:r>
              <a:rPr lang="en-US" dirty="0" smtClean="0"/>
              <a:t>disciplines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cannot be solved by </a:t>
            </a:r>
            <a:r>
              <a:rPr lang="en-US" dirty="0" smtClean="0"/>
              <a:t>individual an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Disadvantages?</a:t>
            </a:r>
          </a:p>
          <a:p>
            <a:r>
              <a:rPr lang="en-US" dirty="0" smtClean="0"/>
              <a:t>Advantages?</a:t>
            </a:r>
          </a:p>
          <a:p>
            <a:r>
              <a:rPr lang="en-US" dirty="0" smtClean="0"/>
              <a:t>What other courses may this be applied to?</a:t>
            </a:r>
          </a:p>
        </p:txBody>
      </p:sp>
    </p:spTree>
    <p:extLst>
      <p:ext uri="{BB962C8B-B14F-4D97-AF65-F5344CB8AC3E}">
        <p14:creationId xmlns:p14="http://schemas.microsoft.com/office/powerpoint/2010/main" val="52665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37" y="2886165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18714"/>
            <a:ext cx="6294296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aseline="30000" dirty="0" err="1"/>
              <a:t>Pevzner</a:t>
            </a:r>
            <a:r>
              <a:rPr lang="en-US" sz="2600" baseline="30000" dirty="0"/>
              <a:t> and Shamir posed this question as a pedagogical challenge: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857374" y="2205435"/>
            <a:ext cx="584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should the research and education community design a bioinformatics course </a:t>
            </a:r>
            <a:r>
              <a:rPr lang="en-US" sz="2000" dirty="0" smtClean="0"/>
              <a:t>that: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61349" y="3215820"/>
            <a:ext cx="434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assumes few computational prerequisites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4136" y="3762375"/>
            <a:ext cx="42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(ii) </a:t>
            </a:r>
            <a:r>
              <a:rPr lang="en-US" dirty="0" smtClean="0"/>
              <a:t>assumes </a:t>
            </a:r>
            <a:r>
              <a:rPr lang="en-US" dirty="0"/>
              <a:t>no knowledge of programming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4136" y="43149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(iii) instills in students a meaningful understanding of computational ideas and ensures that they are able to apply them</a:t>
            </a:r>
          </a:p>
        </p:txBody>
      </p:sp>
    </p:spTree>
    <p:extLst>
      <p:ext uri="{BB962C8B-B14F-4D97-AF65-F5344CB8AC3E}">
        <p14:creationId xmlns:p14="http://schemas.microsoft.com/office/powerpoint/2010/main" val="31015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challenge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1125" y="1854211"/>
            <a:ext cx="6397625" cy="115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/>
              <a:t>The first approach involves building an introductory programming course into a bioinformatics course, </a:t>
            </a:r>
            <a:r>
              <a:rPr lang="en-US" sz="2600" baseline="30000" dirty="0" smtClean="0"/>
              <a:t>engaging </a:t>
            </a:r>
            <a:r>
              <a:rPr lang="en-US" sz="2600" baseline="30000" dirty="0"/>
              <a:t>students in the entire process of computational problem solving: </a:t>
            </a:r>
            <a:endParaRPr lang="en-US" sz="2600" baseline="30000" dirty="0" smtClean="0"/>
          </a:p>
          <a:p>
            <a:r>
              <a:rPr lang="en-US" sz="2600" baseline="30000" dirty="0"/>
              <a:t>	</a:t>
            </a:r>
            <a:r>
              <a:rPr lang="en-US" sz="2600" baseline="30000" dirty="0" smtClean="0"/>
              <a:t>- problem </a:t>
            </a:r>
            <a:r>
              <a:rPr lang="en-US" sz="2600" baseline="30000" dirty="0"/>
              <a:t>analysis, design, implementation, </a:t>
            </a:r>
            <a:r>
              <a:rPr lang="en-US" sz="2600" baseline="30000" dirty="0" smtClean="0"/>
              <a:t>Evaluation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381125" y="3198168"/>
            <a:ext cx="6397625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/>
              <a:t>This requires teaching students a programming </a:t>
            </a:r>
            <a:r>
              <a:rPr lang="en-US" sz="2600" baseline="30000" dirty="0" smtClean="0"/>
              <a:t>language </a:t>
            </a:r>
            <a:r>
              <a:rPr lang="en-US" sz="2600" baseline="30000" dirty="0"/>
              <a:t>(typically Perl or Python) as the means of expressing their solutions.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1381126" y="4214168"/>
            <a:ext cx="6080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/>
              <a:t>The second approach is to focus on a specific aspect in the problem-solving process, working with students on developing a subset of skills.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876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9556" y="1163251"/>
            <a:ext cx="6475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aseline="30000" dirty="0"/>
              <a:t>Can there be computational thinking without programming?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978551" y="1825625"/>
            <a:ext cx="59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395" y="2536112"/>
            <a:ext cx="7311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aseline="30000" dirty="0"/>
              <a:t>‘‘computational thinking’’ is distinct from the term ‘‘</a:t>
            </a:r>
            <a:r>
              <a:rPr lang="en-US" sz="3000" baseline="30000" dirty="0" smtClean="0"/>
              <a:t>programming</a:t>
            </a:r>
            <a:r>
              <a:rPr lang="en-US" sz="3000" baseline="30000" dirty="0"/>
              <a:t>’’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739395" y="3730627"/>
            <a:ext cx="3597552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/>
              <a:t>Programming is just one part of the software development process that can be roughly divided into four stages: </a:t>
            </a:r>
            <a:endParaRPr lang="en-US" sz="2600" baseline="30000" dirty="0" smtClean="0"/>
          </a:p>
          <a:p>
            <a:pPr marL="457200" indent="-457200">
              <a:buFont typeface="Arial"/>
              <a:buChar char="•"/>
            </a:pPr>
            <a:r>
              <a:rPr lang="en-US" sz="2600" baseline="30000" dirty="0" smtClean="0"/>
              <a:t>analysis</a:t>
            </a:r>
            <a:r>
              <a:rPr lang="en-US" sz="2600" baseline="30000" dirty="0"/>
              <a:t>/</a:t>
            </a:r>
            <a:r>
              <a:rPr lang="en-US" sz="2600" baseline="30000" dirty="0" smtClean="0"/>
              <a:t>requirements</a:t>
            </a:r>
          </a:p>
          <a:p>
            <a:pPr marL="457200" indent="-457200">
              <a:buFont typeface="Arial"/>
              <a:buChar char="•"/>
            </a:pPr>
            <a:r>
              <a:rPr lang="en-US" sz="2600" baseline="30000" dirty="0" smtClean="0"/>
              <a:t>design </a:t>
            </a:r>
          </a:p>
          <a:p>
            <a:pPr marL="457200" indent="-457200">
              <a:buFont typeface="Arial"/>
              <a:buChar char="•"/>
            </a:pPr>
            <a:r>
              <a:rPr lang="en-US" sz="2600" baseline="30000" dirty="0" smtClean="0"/>
              <a:t>Implementation </a:t>
            </a:r>
          </a:p>
          <a:p>
            <a:pPr marL="457200" indent="-457200">
              <a:buFont typeface="Arial"/>
              <a:buChar char="•"/>
            </a:pPr>
            <a:r>
              <a:rPr lang="en-US" sz="2600" baseline="30000" dirty="0" smtClean="0"/>
              <a:t>evaluation</a:t>
            </a:r>
            <a:r>
              <a:rPr lang="en-US" sz="2600" baseline="30000" dirty="0"/>
              <a:t>. 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5556249" y="3772587"/>
            <a:ext cx="29943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/>
              <a:t>The first and the last stages do not require any knowledge of </a:t>
            </a:r>
            <a:r>
              <a:rPr lang="en-US" sz="2600" baseline="30000" dirty="0" smtClean="0"/>
              <a:t>programming </a:t>
            </a:r>
            <a:r>
              <a:rPr lang="en-US" sz="2600" baseline="30000" dirty="0"/>
              <a:t>languages but rely on solid </a:t>
            </a:r>
            <a:r>
              <a:rPr lang="en-US" sz="2600" baseline="30000" dirty="0" smtClean="0"/>
              <a:t>understanding </a:t>
            </a:r>
            <a:r>
              <a:rPr lang="en-US" sz="2600" baseline="30000" dirty="0"/>
              <a:t>of the problem that needs to be solved.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0062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578" y="1725196"/>
            <a:ext cx="393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Course goal for </a:t>
            </a:r>
            <a:r>
              <a:rPr lang="en-US" sz="2000" dirty="0"/>
              <a:t>life science students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4250" y="23306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Develop the ability </a:t>
            </a:r>
            <a:r>
              <a:rPr lang="en-US" sz="2000" dirty="0"/>
              <a:t>to analyze a problem and identify and define the computing requirements </a:t>
            </a:r>
            <a:r>
              <a:rPr lang="en-US" sz="2000" dirty="0" smtClean="0"/>
              <a:t>appropriate </a:t>
            </a:r>
            <a:r>
              <a:rPr lang="en-US" sz="2000" dirty="0"/>
              <a:t>to its </a:t>
            </a:r>
            <a:r>
              <a:rPr lang="en-US" sz="2000" dirty="0" smtClean="0"/>
              <a:t>solution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23828" y="4003924"/>
            <a:ext cx="334962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This includes:</a:t>
            </a:r>
          </a:p>
          <a:p>
            <a:pPr marL="222250" indent="-222250">
              <a:buFont typeface="Arial"/>
              <a:buChar char="•"/>
            </a:pPr>
            <a:r>
              <a:rPr lang="en-US" dirty="0" smtClean="0"/>
              <a:t>Analyzing problems </a:t>
            </a:r>
          </a:p>
          <a:p>
            <a:pPr marL="222250" indent="-222250">
              <a:buFont typeface="Arial"/>
              <a:buChar char="•"/>
            </a:pPr>
            <a:r>
              <a:rPr lang="en-US" dirty="0" smtClean="0"/>
              <a:t>Writing </a:t>
            </a:r>
            <a:r>
              <a:rPr lang="en-US" dirty="0"/>
              <a:t>program </a:t>
            </a:r>
            <a:r>
              <a:rPr lang="en-US" dirty="0" smtClean="0"/>
              <a:t>requirements</a:t>
            </a:r>
          </a:p>
          <a:p>
            <a:pPr marL="222250" indent="-2222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valuating </a:t>
            </a:r>
            <a:r>
              <a:rPr lang="en-US" dirty="0"/>
              <a:t>computational solutions and </a:t>
            </a:r>
            <a:r>
              <a:rPr lang="en-US" dirty="0" smtClean="0"/>
              <a:t>software systems.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43562" y="4003924"/>
            <a:ext cx="2365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Missing Pieces</a:t>
            </a:r>
          </a:p>
          <a:p>
            <a:pPr marL="222250" indent="-22225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rogram design </a:t>
            </a:r>
          </a:p>
          <a:p>
            <a:pPr marL="222250" indent="-222250">
              <a:buFont typeface="Arial"/>
              <a:buChar char="•"/>
            </a:pPr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2991" y="1951167"/>
            <a:ext cx="3317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Bioinformatics Applications </a:t>
            </a:r>
            <a:endParaRPr lang="en-US" sz="2200" dirty="0" smtClean="0"/>
          </a:p>
          <a:p>
            <a:pPr algn="ctr"/>
            <a:r>
              <a:rPr lang="en-US" sz="2200" dirty="0" smtClean="0"/>
              <a:t>(</a:t>
            </a:r>
            <a:r>
              <a:rPr lang="en-US" sz="2200" dirty="0"/>
              <a:t>life science curriculum)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4500" y="1939500"/>
            <a:ext cx="36839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Bioinformatics </a:t>
            </a:r>
            <a:r>
              <a:rPr lang="en-US" sz="2200" dirty="0" smtClean="0"/>
              <a:t>Algorithms </a:t>
            </a:r>
          </a:p>
          <a:p>
            <a:pPr algn="ctr"/>
            <a:r>
              <a:rPr lang="en-US" sz="2200" dirty="0" smtClean="0"/>
              <a:t>(</a:t>
            </a:r>
            <a:r>
              <a:rPr lang="en-US" sz="2200" dirty="0"/>
              <a:t>computer science curriculum)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1374" y="2961840"/>
            <a:ext cx="506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Students </a:t>
            </a:r>
            <a:r>
              <a:rPr lang="en-US" dirty="0" smtClean="0"/>
              <a:t>are </a:t>
            </a:r>
            <a:r>
              <a:rPr lang="en-US" dirty="0"/>
              <a:t>juniors and seniors who have </a:t>
            </a:r>
            <a:r>
              <a:rPr lang="en-US" dirty="0" smtClean="0"/>
              <a:t>attained intermediate </a:t>
            </a:r>
            <a:r>
              <a:rPr lang="en-US" dirty="0"/>
              <a:t>skills in their respective disciplines.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1375" y="3735001"/>
            <a:ext cx="471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They attend separate lectures focused on discipline-specific content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1375" y="44997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collaborate in the laboratory to build software for solving biological problems.</a:t>
            </a:r>
          </a:p>
        </p:txBody>
      </p:sp>
    </p:spTree>
    <p:extLst>
      <p:ext uri="{BB962C8B-B14F-4D97-AF65-F5344CB8AC3E}">
        <p14:creationId xmlns:p14="http://schemas.microsoft.com/office/powerpoint/2010/main" val="9532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8250" y="1438276"/>
            <a:ext cx="6413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“Computational </a:t>
            </a:r>
            <a:r>
              <a:rPr lang="en-US" dirty="0"/>
              <a:t>thinking </a:t>
            </a:r>
            <a:r>
              <a:rPr lang="en-US" dirty="0" smtClean="0"/>
              <a:t>is the </a:t>
            </a:r>
            <a:r>
              <a:rPr lang="en-US" dirty="0"/>
              <a:t>thought processes involved in formulating a problem and expressing its </a:t>
            </a:r>
            <a:r>
              <a:rPr lang="en-US" dirty="0" smtClean="0"/>
              <a:t>solutions </a:t>
            </a:r>
            <a:r>
              <a:rPr lang="en-US" dirty="0"/>
              <a:t>in such a way that a computer—human or machine—can effectively carry </a:t>
            </a:r>
            <a:r>
              <a:rPr lang="en-US" dirty="0" smtClean="0"/>
              <a:t>out”</a:t>
            </a:r>
          </a:p>
          <a:p>
            <a:pPr algn="r"/>
            <a:r>
              <a:rPr lang="en-US" dirty="0" smtClean="0"/>
              <a:t>-</a:t>
            </a:r>
            <a:r>
              <a:rPr lang="en-US" dirty="0" err="1"/>
              <a:t>Ato</a:t>
            </a:r>
            <a:r>
              <a:rPr lang="en-US" dirty="0"/>
              <a:t>, </a:t>
            </a:r>
            <a:r>
              <a:rPr lang="en-US" dirty="0" err="1"/>
              <a:t>Cuny</a:t>
            </a:r>
            <a:r>
              <a:rPr lang="en-US" dirty="0"/>
              <a:t>, and Snyder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3444876"/>
            <a:ext cx="7007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Separates </a:t>
            </a:r>
            <a:r>
              <a:rPr lang="en-US" dirty="0"/>
              <a:t>the two core components of the definition from each other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24" y="3755252"/>
            <a:ext cx="668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dirty="0" smtClean="0"/>
              <a:t>“Formulating </a:t>
            </a:r>
            <a:r>
              <a:rPr lang="en-US" dirty="0"/>
              <a:t>a </a:t>
            </a:r>
            <a:r>
              <a:rPr lang="en-US" dirty="0" smtClean="0"/>
              <a:t>problem” </a:t>
            </a:r>
            <a:r>
              <a:rPr lang="en-US" dirty="0"/>
              <a:t>is carried out by the life science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3375" y="4058168"/>
            <a:ext cx="693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dirty="0" smtClean="0"/>
              <a:t>“Expressing </a:t>
            </a:r>
            <a:r>
              <a:rPr lang="en-US" dirty="0"/>
              <a:t>the </a:t>
            </a:r>
            <a:r>
              <a:rPr lang="en-US" dirty="0" smtClean="0"/>
              <a:t>solution” </a:t>
            </a:r>
            <a:r>
              <a:rPr lang="en-US" dirty="0"/>
              <a:t>is the job of the computer science </a:t>
            </a:r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324" y="4803339"/>
            <a:ext cx="8702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Separating the two components and stressing only one for each group of students: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 increase </a:t>
            </a:r>
            <a:r>
              <a:rPr lang="en-US" dirty="0"/>
              <a:t>the </a:t>
            </a:r>
            <a:r>
              <a:rPr lang="en-US" dirty="0" smtClean="0"/>
              <a:t>complexity </a:t>
            </a:r>
            <a:r>
              <a:rPr lang="en-US" dirty="0"/>
              <a:t>of problems that </a:t>
            </a:r>
            <a:r>
              <a:rPr lang="en-US" dirty="0" smtClean="0"/>
              <a:t>multidisciplinary </a:t>
            </a:r>
            <a:r>
              <a:rPr lang="en-US" dirty="0"/>
              <a:t>student teams </a:t>
            </a:r>
            <a:r>
              <a:rPr lang="en-US" dirty="0" smtClean="0"/>
              <a:t>can solve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students practice collaboration and </a:t>
            </a:r>
            <a:r>
              <a:rPr lang="en-US" dirty="0" smtClean="0"/>
              <a:t>communication </a:t>
            </a:r>
            <a:r>
              <a:rPr lang="en-US" dirty="0"/>
              <a:t>skills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5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1529</Words>
  <Application>Microsoft Macintosh PowerPoint</Application>
  <PresentationFormat>On-screen Show (4:3)</PresentationFormat>
  <Paragraphs>228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Teaching Bioinformatics in Concert</vt:lpstr>
      <vt:lpstr>PowerPoint Presentation</vt:lpstr>
      <vt:lpstr>PowerPoint Presentation</vt:lpstr>
      <vt:lpstr>But how?</vt:lpstr>
      <vt:lpstr>Addressing the challenge</vt:lpstr>
      <vt:lpstr>PowerPoint Presentation</vt:lpstr>
      <vt:lpstr>Course Goal</vt:lpstr>
      <vt:lpstr>Course Design</vt:lpstr>
      <vt:lpstr>Different Approach</vt:lpstr>
      <vt:lpstr>Teaching in concert</vt:lpstr>
      <vt:lpstr>Teaching in concert</vt:lpstr>
      <vt:lpstr>PowerPoint Presentation</vt:lpstr>
      <vt:lpstr>Designing the Course</vt:lpstr>
      <vt:lpstr>Designing the Course</vt:lpstr>
      <vt:lpstr>Designing the Course</vt:lpstr>
      <vt:lpstr>Designing the Course</vt:lpstr>
      <vt:lpstr>Designing the Course</vt:lpstr>
      <vt:lpstr>Designing the Course</vt:lpstr>
      <vt:lpstr>Designing the Course</vt:lpstr>
      <vt:lpstr>This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Pedagogical Challenges</vt:lpstr>
      <vt:lpstr>Pedagogical Challenges</vt:lpstr>
      <vt:lpstr>Pedagogical Challenges</vt:lpstr>
      <vt:lpstr>Conclusion</vt:lpstr>
      <vt:lpstr>Conclusion</vt:lpstr>
      <vt:lpstr>Discussion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Bioinformatics in Concert</dc:title>
  <dc:creator>Alvin Farrel</dc:creator>
  <cp:lastModifiedBy>Alvin Farrel</cp:lastModifiedBy>
  <cp:revision>35</cp:revision>
  <dcterms:created xsi:type="dcterms:W3CDTF">2016-02-10T22:49:25Z</dcterms:created>
  <dcterms:modified xsi:type="dcterms:W3CDTF">2016-02-11T20:06:17Z</dcterms:modified>
</cp:coreProperties>
</file>