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4" r:id="rId16"/>
    <p:sldId id="275" r:id="rId17"/>
    <p:sldId id="269" r:id="rId18"/>
    <p:sldId id="290" r:id="rId19"/>
    <p:sldId id="277" r:id="rId20"/>
    <p:sldId id="280" r:id="rId21"/>
    <p:sldId id="281" r:id="rId22"/>
    <p:sldId id="282" r:id="rId23"/>
    <p:sldId id="283" r:id="rId24"/>
    <p:sldId id="276" r:id="rId25"/>
    <p:sldId id="278" r:id="rId26"/>
    <p:sldId id="284" r:id="rId27"/>
    <p:sldId id="279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FD1E9E5-CD28-9F41-B46C-741209A4CE5E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077461D-EC8E-804A-92A9-4AC0B834FD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Pier Luigi </a:t>
            </a:r>
            <a:r>
              <a:rPr lang="en-US" dirty="0" err="1" smtClean="0"/>
              <a:t>Buttigieg</a:t>
            </a:r>
            <a:endParaRPr lang="en-US" dirty="0" smtClean="0"/>
          </a:p>
          <a:p>
            <a:r>
              <a:rPr lang="en-US" dirty="0" smtClean="0"/>
              <a:t>Briefings in Bioinformatics 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Perspectives on presentation and</a:t>
            </a:r>
            <a:br>
              <a:rPr lang="en-US" dirty="0"/>
            </a:br>
            <a:r>
              <a:rPr lang="en-US" dirty="0"/>
              <a:t>pedagogy in aid of bioinformatics</a:t>
            </a:r>
            <a:br>
              <a:rPr lang="en-US" dirty="0"/>
            </a:br>
            <a:r>
              <a:rPr lang="en-US" dirty="0"/>
              <a:t>education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6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Content: addressing coverage, depth </a:t>
            </a:r>
            <a:r>
              <a:rPr lang="en-US" dirty="0" smtClean="0"/>
              <a:t>and </a:t>
            </a:r>
            <a:r>
              <a:rPr lang="en-US" dirty="0" err="1" smtClean="0"/>
              <a:t>interdisciplinarity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sz="2100" dirty="0" smtClean="0"/>
              <a:t>Provide an adequate syllabus</a:t>
            </a:r>
            <a:endParaRPr lang="en-US" sz="2100" dirty="0"/>
          </a:p>
          <a:p>
            <a:pPr lvl="1"/>
            <a:r>
              <a:rPr lang="en-US" sz="2100" dirty="0" smtClean="0"/>
              <a:t>Specifying the </a:t>
            </a:r>
            <a:r>
              <a:rPr lang="en-US" sz="2100" dirty="0"/>
              <a:t>level </a:t>
            </a:r>
            <a:r>
              <a:rPr lang="en-US" sz="2100" dirty="0" smtClean="0"/>
              <a:t>detail </a:t>
            </a:r>
          </a:p>
          <a:p>
            <a:pPr lvl="1"/>
            <a:r>
              <a:rPr lang="en-US" sz="2100" dirty="0" smtClean="0"/>
              <a:t>the </a:t>
            </a:r>
            <a:r>
              <a:rPr lang="en-US" sz="2100" dirty="0"/>
              <a:t>depth of understanding required </a:t>
            </a:r>
            <a:endParaRPr lang="en-US" sz="2100" dirty="0" smtClean="0"/>
          </a:p>
          <a:p>
            <a:pPr lvl="1"/>
            <a:endParaRPr lang="en-US" sz="2100" dirty="0" smtClean="0"/>
          </a:p>
          <a:p>
            <a:endParaRPr lang="en-US" sz="2100" dirty="0"/>
          </a:p>
          <a:p>
            <a:pPr lvl="1"/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7252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Content: addressing coverage, depth </a:t>
            </a:r>
            <a:r>
              <a:rPr lang="en-US" dirty="0" smtClean="0"/>
              <a:t>and </a:t>
            </a:r>
            <a:r>
              <a:rPr lang="en-US" dirty="0" err="1" smtClean="0"/>
              <a:t>interdisciplinarity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Delivering interdisciplinary instruction</a:t>
            </a:r>
          </a:p>
          <a:p>
            <a:r>
              <a:rPr lang="en-US" sz="2000" dirty="0" smtClean="0"/>
              <a:t>Content </a:t>
            </a:r>
            <a:r>
              <a:rPr lang="en-US" sz="2000" dirty="0"/>
              <a:t>presentation from a range of </a:t>
            </a:r>
            <a:r>
              <a:rPr lang="en-US" sz="2000" dirty="0" smtClean="0"/>
              <a:t>experts native </a:t>
            </a:r>
            <a:r>
              <a:rPr lang="en-US" sz="2000" dirty="0"/>
              <a:t>to disparate </a:t>
            </a:r>
            <a:r>
              <a:rPr lang="en-US" sz="2000" dirty="0" smtClean="0"/>
              <a:t>domains</a:t>
            </a:r>
          </a:p>
          <a:p>
            <a:r>
              <a:rPr lang="en-US" sz="2000" dirty="0" smtClean="0"/>
              <a:t>Drawing </a:t>
            </a:r>
            <a:r>
              <a:rPr lang="en-US" sz="2000" dirty="0"/>
              <a:t>on insights generated by disciplines</a:t>
            </a:r>
            <a:r>
              <a:rPr lang="en-US" sz="2000" dirty="0" smtClean="0"/>
              <a:t>, </a:t>
            </a:r>
            <a:r>
              <a:rPr lang="en-US" sz="2000" dirty="0" err="1" smtClean="0"/>
              <a:t>interdisciplines</a:t>
            </a:r>
            <a:r>
              <a:rPr lang="en-US" sz="2000" dirty="0"/>
              <a:t>, or schools of </a:t>
            </a:r>
            <a:r>
              <a:rPr lang="en-US" sz="2000" dirty="0" smtClean="0"/>
              <a:t>thought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roducing </a:t>
            </a:r>
            <a:r>
              <a:rPr lang="en-US" sz="2000" dirty="0"/>
              <a:t>an </a:t>
            </a:r>
            <a:r>
              <a:rPr lang="en-US" sz="2000" dirty="0" smtClean="0"/>
              <a:t>interdisciplinary </a:t>
            </a:r>
            <a:r>
              <a:rPr lang="en-US" sz="2000" dirty="0"/>
              <a:t>understanding of the problem or </a:t>
            </a:r>
            <a:r>
              <a:rPr lang="en-US" sz="2000" dirty="0" smtClean="0"/>
              <a:t>question</a:t>
            </a:r>
          </a:p>
          <a:p>
            <a:r>
              <a:rPr lang="en-US" sz="2000" dirty="0" smtClean="0"/>
              <a:t>Separating content into thematic units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 smtClean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76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medium of the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Appear interested in material</a:t>
            </a:r>
          </a:p>
          <a:p>
            <a:r>
              <a:rPr lang="en-US" sz="2000" dirty="0" smtClean="0"/>
              <a:t>Facial expressions is powerful non-verbal communication</a:t>
            </a:r>
          </a:p>
          <a:p>
            <a:r>
              <a:rPr lang="en-US" sz="2000" dirty="0" smtClean="0"/>
              <a:t>Convey excitement with:</a:t>
            </a:r>
          </a:p>
          <a:p>
            <a:pPr lvl="1"/>
            <a:r>
              <a:rPr lang="en-US" sz="2000" dirty="0" smtClean="0"/>
              <a:t>Eye contact</a:t>
            </a:r>
          </a:p>
          <a:p>
            <a:pPr lvl="1"/>
            <a:r>
              <a:rPr lang="en-US" sz="2000" dirty="0" smtClean="0"/>
              <a:t>Tone changes</a:t>
            </a:r>
          </a:p>
          <a:p>
            <a:r>
              <a:rPr lang="en-US" sz="2000" dirty="0" smtClean="0"/>
              <a:t>Human interaction is lost when strictly following slides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609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Expand beyond strictly using slides with bullet points</a:t>
            </a:r>
          </a:p>
          <a:p>
            <a:r>
              <a:rPr lang="en-US" sz="2000" dirty="0" smtClean="0"/>
              <a:t>Include coding both in slides and real-time demonstrations</a:t>
            </a:r>
          </a:p>
          <a:p>
            <a:r>
              <a:rPr lang="en-US" sz="2000" dirty="0" err="1"/>
              <a:t>Lessig</a:t>
            </a:r>
            <a:r>
              <a:rPr lang="en-US" sz="2000" dirty="0"/>
              <a:t> </a:t>
            </a:r>
            <a:r>
              <a:rPr lang="en-US" sz="2000" dirty="0" smtClean="0"/>
              <a:t>Method: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apid </a:t>
            </a:r>
            <a:r>
              <a:rPr lang="en-US" sz="2000" dirty="0"/>
              <a:t>display of short phrases or pictures </a:t>
            </a:r>
            <a:r>
              <a:rPr lang="en-US" sz="2000" dirty="0" smtClean="0"/>
              <a:t>accompanies and </a:t>
            </a:r>
            <a:r>
              <a:rPr lang="en-US" sz="2000" dirty="0"/>
              <a:t>augments </a:t>
            </a:r>
            <a:r>
              <a:rPr lang="en-US" sz="2000" dirty="0" smtClean="0"/>
              <a:t>presenter’s narrative</a:t>
            </a:r>
          </a:p>
          <a:p>
            <a:pPr lvl="1"/>
            <a:r>
              <a:rPr lang="en-US" sz="2000" dirty="0" smtClean="0"/>
              <a:t>Text in slideshow </a:t>
            </a:r>
            <a:r>
              <a:rPr lang="en-US" sz="2000" dirty="0"/>
              <a:t>is designed to be </a:t>
            </a:r>
            <a:r>
              <a:rPr lang="en-US" sz="2000" dirty="0" smtClean="0"/>
              <a:t>decoded visually </a:t>
            </a:r>
            <a:r>
              <a:rPr lang="en-US" sz="2000" dirty="0"/>
              <a:t>and in the context of a speaker’s content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7981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CONSCIOUSNESS ENGINEERING</a:t>
            </a:r>
            <a:br>
              <a:rPr lang="en-US" dirty="0"/>
            </a:br>
            <a:r>
              <a:rPr lang="en-US" dirty="0"/>
              <a:t>IN THE CLASSROOM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Pitching content and </a:t>
            </a:r>
            <a:r>
              <a:rPr lang="en-US" sz="2000" dirty="0" smtClean="0"/>
              <a:t>presenting learning objectives</a:t>
            </a:r>
          </a:p>
          <a:p>
            <a:pPr lvl="1"/>
            <a:r>
              <a:rPr lang="en-US" sz="2000" dirty="0"/>
              <a:t>presentation </a:t>
            </a:r>
            <a:r>
              <a:rPr lang="en-US" sz="2000" dirty="0" smtClean="0"/>
              <a:t>should pique </a:t>
            </a:r>
            <a:r>
              <a:rPr lang="en-US" sz="2000" dirty="0"/>
              <a:t>audience curiosity by engaging </a:t>
            </a:r>
            <a:r>
              <a:rPr lang="en-US" sz="2000" dirty="0" smtClean="0"/>
              <a:t>existing </a:t>
            </a:r>
            <a:r>
              <a:rPr lang="en-US" sz="2000" dirty="0" err="1" smtClean="0"/>
              <a:t>knowledgebases</a:t>
            </a:r>
            <a:r>
              <a:rPr lang="en-US" sz="2000" dirty="0" smtClean="0"/>
              <a:t> </a:t>
            </a:r>
            <a:r>
              <a:rPr lang="en-US" sz="2000" dirty="0"/>
              <a:t>while identifying the </a:t>
            </a:r>
            <a:r>
              <a:rPr lang="en-US" sz="2000" dirty="0" smtClean="0"/>
              <a:t>learning objective</a:t>
            </a:r>
          </a:p>
          <a:p>
            <a:r>
              <a:rPr lang="en-US" sz="2000" dirty="0" smtClean="0"/>
              <a:t>Engaging </a:t>
            </a:r>
            <a:r>
              <a:rPr lang="en-US" sz="2000" dirty="0"/>
              <a:t>the audience </a:t>
            </a:r>
            <a:r>
              <a:rPr lang="en-US" sz="2000" dirty="0" smtClean="0"/>
              <a:t>knowledgebase by </a:t>
            </a:r>
            <a:r>
              <a:rPr lang="en-US" sz="2000" dirty="0"/>
              <a:t>stimulating </a:t>
            </a:r>
            <a:r>
              <a:rPr lang="en-US" sz="2000" dirty="0" smtClean="0"/>
              <a:t>recall</a:t>
            </a:r>
          </a:p>
          <a:p>
            <a:r>
              <a:rPr lang="en-US" sz="2000" dirty="0" smtClean="0"/>
              <a:t>Present content as stimuli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466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CONSCIOUSNESS ENGINEERING</a:t>
            </a:r>
            <a:br>
              <a:rPr lang="en-US" dirty="0"/>
            </a:br>
            <a:r>
              <a:rPr lang="en-US" dirty="0"/>
              <a:t>IN THE CLASSROOM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Eliciting performance, feedback </a:t>
            </a:r>
            <a:r>
              <a:rPr lang="en-US" sz="2000" dirty="0" smtClean="0"/>
              <a:t>and assessment</a:t>
            </a:r>
          </a:p>
          <a:p>
            <a:pPr lvl="1"/>
            <a:r>
              <a:rPr lang="en-US" sz="2000" dirty="0" smtClean="0"/>
              <a:t>breaking </a:t>
            </a:r>
            <a:r>
              <a:rPr lang="en-US" sz="2000" dirty="0"/>
              <a:t>a lecture’s narrative </a:t>
            </a:r>
            <a:r>
              <a:rPr lang="en-US" sz="2000" dirty="0" smtClean="0"/>
              <a:t>every 15 </a:t>
            </a:r>
            <a:r>
              <a:rPr lang="en-US" sz="2000" dirty="0"/>
              <a:t>min </a:t>
            </a:r>
            <a:r>
              <a:rPr lang="en-US" sz="2000" dirty="0" smtClean="0"/>
              <a:t>for short </a:t>
            </a:r>
            <a:r>
              <a:rPr lang="en-US" sz="2000" dirty="0"/>
              <a:t>sessions of learner </a:t>
            </a:r>
            <a:r>
              <a:rPr lang="en-US" sz="2000" dirty="0" smtClean="0"/>
              <a:t>activity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hecks </a:t>
            </a:r>
            <a:r>
              <a:rPr lang="en-US" sz="2000" dirty="0"/>
              <a:t>for understanding via multiple</a:t>
            </a:r>
            <a:r>
              <a:rPr lang="en-US" sz="2000" dirty="0" smtClean="0"/>
              <a:t>-choice </a:t>
            </a:r>
            <a:r>
              <a:rPr lang="en-US" sz="2000" dirty="0"/>
              <a:t>or short-answer questions </a:t>
            </a:r>
            <a:r>
              <a:rPr lang="en-US" sz="2000" dirty="0" smtClean="0"/>
              <a:t>may reinforce concepts and help </a:t>
            </a:r>
            <a:r>
              <a:rPr lang="en-US" sz="2000" dirty="0" err="1" smtClean="0"/>
              <a:t>rentention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62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Promoting sustained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19325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Conclude </a:t>
            </a:r>
            <a:r>
              <a:rPr lang="en-US" sz="2000" dirty="0"/>
              <a:t>with a </a:t>
            </a:r>
            <a:r>
              <a:rPr lang="en-US" sz="2000" dirty="0" smtClean="0"/>
              <a:t>broader </a:t>
            </a:r>
            <a:r>
              <a:rPr lang="en-US" sz="2000" dirty="0"/>
              <a:t>‘big-picture’ </a:t>
            </a:r>
            <a:r>
              <a:rPr lang="en-US" sz="2000" dirty="0" smtClean="0"/>
              <a:t>viewpoint</a:t>
            </a:r>
          </a:p>
          <a:p>
            <a:endParaRPr lang="en-US" sz="2000" dirty="0" smtClean="0"/>
          </a:p>
          <a:p>
            <a:r>
              <a:rPr lang="en-US" sz="2000" dirty="0" smtClean="0"/>
              <a:t>Discuss in</a:t>
            </a:r>
            <a:r>
              <a:rPr lang="en-US" sz="2000" dirty="0"/>
              <a:t>-class </a:t>
            </a:r>
            <a:r>
              <a:rPr lang="en-US" sz="2000" dirty="0" smtClean="0"/>
              <a:t>learning goals </a:t>
            </a:r>
            <a:r>
              <a:rPr lang="en-US" sz="2000" dirty="0"/>
              <a:t>and their ‘real-world’ </a:t>
            </a:r>
            <a:r>
              <a:rPr lang="en-US" sz="2000" dirty="0" smtClean="0"/>
              <a:t>consequences</a:t>
            </a:r>
          </a:p>
          <a:p>
            <a:endParaRPr lang="en-US" sz="2000" dirty="0" smtClean="0"/>
          </a:p>
          <a:p>
            <a:r>
              <a:rPr lang="en-US" sz="2000" dirty="0"/>
              <a:t>Active learning and formative assessment </a:t>
            </a:r>
            <a:r>
              <a:rPr lang="en-US" sz="2000" dirty="0" smtClean="0"/>
              <a:t>mechanisms </a:t>
            </a:r>
            <a:r>
              <a:rPr lang="en-US" sz="2000" dirty="0"/>
              <a:t>provide presenters the material required </a:t>
            </a:r>
            <a:r>
              <a:rPr lang="en-US" sz="2000" dirty="0" smtClean="0"/>
              <a:t>to conclude </a:t>
            </a:r>
            <a:r>
              <a:rPr lang="en-US" sz="2000" dirty="0"/>
              <a:t>in such a tailored </a:t>
            </a:r>
            <a:r>
              <a:rPr lang="en-US" sz="2000" dirty="0" smtClean="0"/>
              <a:t>manner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85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the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Developing </a:t>
            </a:r>
            <a:r>
              <a:rPr lang="en-US" sz="2000" dirty="0"/>
              <a:t>the factual </a:t>
            </a:r>
            <a:r>
              <a:rPr lang="en-US" sz="2000" dirty="0" smtClean="0"/>
              <a:t>knowledge of </a:t>
            </a:r>
            <a:r>
              <a:rPr lang="en-US" sz="2000" dirty="0"/>
              <a:t>molecular biology alongside the </a:t>
            </a:r>
            <a:r>
              <a:rPr lang="en-US" sz="2000" dirty="0" smtClean="0"/>
              <a:t>procedural knowledge </a:t>
            </a:r>
            <a:r>
              <a:rPr lang="en-US" sz="2000" dirty="0"/>
              <a:t>of computer science and </a:t>
            </a:r>
            <a:r>
              <a:rPr lang="en-US" sz="2000" dirty="0" smtClean="0"/>
              <a:t>mathematics will </a:t>
            </a:r>
            <a:r>
              <a:rPr lang="en-US" sz="2000" dirty="0"/>
              <a:t>grant audiences perspective on ‘why’ </a:t>
            </a:r>
            <a:r>
              <a:rPr lang="en-US" sz="2000" dirty="0" smtClean="0"/>
              <a:t>and ‘how</a:t>
            </a:r>
            <a:r>
              <a:rPr lang="en-US" sz="2000" dirty="0"/>
              <a:t>’ bioinformatics inquiry is conducted.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Maintaining </a:t>
            </a:r>
            <a:r>
              <a:rPr lang="en-US" sz="2000" dirty="0"/>
              <a:t>perspective and content cohesiveness </a:t>
            </a:r>
            <a:r>
              <a:rPr lang="en-US" sz="2000" dirty="0" smtClean="0"/>
              <a:t>translates </a:t>
            </a:r>
            <a:r>
              <a:rPr lang="en-US" sz="2000" dirty="0"/>
              <a:t>to increased engagement and </a:t>
            </a:r>
            <a:r>
              <a:rPr lang="en-US" sz="2000" dirty="0" smtClean="0"/>
              <a:t>integrative learning </a:t>
            </a:r>
            <a:r>
              <a:rPr lang="en-US" sz="2000" dirty="0"/>
              <a:t>across a presentation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9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1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 – Method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What is Bioinformatics?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is an interdisciplinary field that develops methods and software tools for understanding biological data.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As an interdisciplinary field of science, </a:t>
            </a:r>
            <a:r>
              <a:rPr lang="en-US" sz="2400" b="1" dirty="0">
                <a:solidFill>
                  <a:srgbClr val="000000"/>
                </a:solidFill>
              </a:rPr>
              <a:t>bioinformatics</a:t>
            </a:r>
            <a:r>
              <a:rPr lang="en-US" sz="2400" dirty="0">
                <a:solidFill>
                  <a:srgbClr val="000000"/>
                </a:solidFill>
              </a:rPr>
              <a:t> combines computer science, statistics, mathematics, and engineering to analyze and interpret biological data.</a:t>
            </a:r>
          </a:p>
        </p:txBody>
      </p:sp>
    </p:spTree>
    <p:extLst>
      <p:ext uri="{BB962C8B-B14F-4D97-AF65-F5344CB8AC3E}">
        <p14:creationId xmlns:p14="http://schemas.microsoft.com/office/powerpoint/2010/main" val="115231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Key points of the paper</a:t>
            </a:r>
          </a:p>
          <a:p>
            <a:r>
              <a:rPr lang="en-US" sz="2400" dirty="0" smtClean="0"/>
              <a:t>Quick(</a:t>
            </a:r>
            <a:r>
              <a:rPr lang="en-US" sz="2400" dirty="0" err="1" smtClean="0"/>
              <a:t>ish</a:t>
            </a:r>
            <a:r>
              <a:rPr lang="en-US" sz="2400" dirty="0" smtClean="0"/>
              <a:t>) demonstration</a:t>
            </a:r>
          </a:p>
          <a:p>
            <a:r>
              <a:rPr lang="en-US" sz="2400" dirty="0" smtClean="0"/>
              <a:t>Discussion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42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What is the basic knowledgebase needed?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Fundamental understanding of Biology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Fundamental understanding of statistics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Fundamental understanding of algorithms</a:t>
            </a: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Fundamental Understanding of Biology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Central Dogma of biology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DNA is </a:t>
            </a:r>
            <a:r>
              <a:rPr lang="en-US" sz="2400" dirty="0" err="1" smtClean="0">
                <a:solidFill>
                  <a:srgbClr val="000000"/>
                </a:solidFill>
              </a:rPr>
              <a:t>trasncribed</a:t>
            </a:r>
            <a:r>
              <a:rPr lang="en-US" sz="2400" dirty="0" smtClean="0">
                <a:solidFill>
                  <a:srgbClr val="000000"/>
                </a:solidFill>
              </a:rPr>
              <a:t> to RNA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RNA is translated to proteins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Proteins perform collaborative functions with other macromolecules to form a living cell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Cells form tissues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Tissues form organs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Organs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forms systems</a:t>
            </a:r>
          </a:p>
        </p:txBody>
      </p:sp>
    </p:spTree>
    <p:extLst>
      <p:ext uri="{BB962C8B-B14F-4D97-AF65-F5344CB8AC3E}">
        <p14:creationId xmlns:p14="http://schemas.microsoft.com/office/powerpoint/2010/main" val="255608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600" y="1600200"/>
            <a:ext cx="8248650" cy="4114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Fundamental Understanding of Statistics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Basic concepts of random variables, probability, and </a:t>
            </a:r>
            <a:r>
              <a:rPr lang="en-US" sz="2400" dirty="0" err="1" smtClean="0">
                <a:solidFill>
                  <a:srgbClr val="000000"/>
                </a:solidFill>
              </a:rPr>
              <a:t>Baye’s</a:t>
            </a:r>
            <a:r>
              <a:rPr lang="en-US" sz="2400" dirty="0" smtClean="0">
                <a:solidFill>
                  <a:srgbClr val="000000"/>
                </a:solidFill>
              </a:rPr>
              <a:t> theorem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Understand P-values in statistical analyses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Understand E-values in database searches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Understand Central Limit Theorem and sampling distributions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Understand statistical significance, hypotheses testing  and types of errors</a:t>
            </a:r>
          </a:p>
        </p:txBody>
      </p:sp>
    </p:spTree>
    <p:extLst>
      <p:ext uri="{BB962C8B-B14F-4D97-AF65-F5344CB8AC3E}">
        <p14:creationId xmlns:p14="http://schemas.microsoft.com/office/powerpoint/2010/main" val="350726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2600" y="1600200"/>
            <a:ext cx="824865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Fundamental Understanding of algorithms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Basics of computer programming and scripting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Algorithms to compare DNA and protein sequences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Database structures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Efficient ways to search a </a:t>
            </a:r>
            <a:r>
              <a:rPr lang="en-US" sz="2400" dirty="0" err="1" smtClean="0">
                <a:solidFill>
                  <a:srgbClr val="000000"/>
                </a:solidFill>
              </a:rPr>
              <a:t>databse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Prediction algorithms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Pattern Recognition and content extraction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Mathematical Modeling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39252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 – Method 2</a:t>
            </a:r>
            <a:endParaRPr lang="en-US" dirty="0"/>
          </a:p>
        </p:txBody>
      </p:sp>
      <p:pic>
        <p:nvPicPr>
          <p:cNvPr id="4" name="Using Computational Biology To Prevent Cancer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6002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9229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BINF101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37565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Bioinformatics is an interdisciplinary field which allows you as a computer scientist to apply your areas of expertise to biomedical problem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There are no restrictions… Just creativity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How can apply the to aide in biotechnology and health science?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informatics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databases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mathematical modeling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data visualization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7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BINF101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36700"/>
            <a:ext cx="8375650" cy="2082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How can apply the to aide in biotechnology and health science?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informatics</a:t>
            </a: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databases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mathematical modeling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data visualization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840" y="3683000"/>
            <a:ext cx="81355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Pharmaceutical Company which designs hundreds of drugs a year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Pharmaceutical Company that is trying to re-purpose drugs</a:t>
            </a:r>
          </a:p>
          <a:p>
            <a:pPr marL="285750" indent="-285750">
              <a:buFont typeface="Wingdings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Diagnostics center that has thousands of patient records, symptoms, and diseases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Research center mapping gene mutations to diseases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17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 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en-US" b="1" dirty="0" smtClean="0">
                <a:solidFill>
                  <a:schemeClr val="bg1"/>
                </a:solidFill>
              </a:rPr>
              <a:t>Method 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1241425" cy="1648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4125" y="3280718"/>
            <a:ext cx="221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RAS Pharmaceuticals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Translational Medicine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3872301"/>
            <a:ext cx="3978275" cy="1010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1449388"/>
            <a:ext cx="1386244" cy="16303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7275" y="3225970"/>
            <a:ext cx="238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Payton Hospital System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Personalized Medicine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650" y="3872301"/>
            <a:ext cx="2943225" cy="18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5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533526"/>
            <a:ext cx="3121025" cy="1900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75" y="1552575"/>
            <a:ext cx="1416382" cy="188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49" y="1528762"/>
            <a:ext cx="1524001" cy="1904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333875"/>
            <a:ext cx="107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Symptoms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" y="5121275"/>
            <a:ext cx="10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Genomes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1375" y="4333875"/>
            <a:ext cx="1301750" cy="101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1805528" y="4968875"/>
            <a:ext cx="1575847" cy="33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1840803" y="4518541"/>
            <a:ext cx="1540572" cy="232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83125" y="4470916"/>
            <a:ext cx="1460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8777" y="4286250"/>
            <a:ext cx="214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Diagnostics for Doctors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92650" y="4813816"/>
            <a:ext cx="1460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12427" y="4629150"/>
            <a:ext cx="207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Best treatment options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86300" y="5204341"/>
            <a:ext cx="1460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06077" y="5019675"/>
            <a:ext cx="301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Drug selection for post-diagnosed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Patients from pharmacy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78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533526"/>
            <a:ext cx="3121025" cy="1900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75" y="1552575"/>
            <a:ext cx="1416382" cy="188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49" y="1528762"/>
            <a:ext cx="1524001" cy="1904946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2324266" y="3433708"/>
            <a:ext cx="0" cy="1037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2373" y="4629150"/>
            <a:ext cx="259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Clinical study with 5000 people (5000 genomes) on various drugs for predefined diseases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7" idx="2"/>
          </p:cNvCxnSpPr>
          <p:nvPr/>
        </p:nvCxnSpPr>
        <p:spPr>
          <a:xfrm>
            <a:off x="6889750" y="3433708"/>
            <a:ext cx="0" cy="1037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23427" y="4655066"/>
            <a:ext cx="213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Technology to obtain patients’ genomes and perform diagnostics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7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THE STAGE FOR THE</a:t>
            </a:r>
            <a:br>
              <a:rPr lang="en-US" dirty="0"/>
            </a:br>
            <a:r>
              <a:rPr lang="en-US" dirty="0"/>
              <a:t>ACADEMIC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educational environment must </a:t>
            </a:r>
            <a:r>
              <a:rPr lang="en-US" sz="2000" dirty="0" smtClean="0"/>
              <a:t>support, engage</a:t>
            </a:r>
            <a:r>
              <a:rPr lang="en-US" sz="2000" dirty="0"/>
              <a:t>, and unite the diverse </a:t>
            </a:r>
            <a:r>
              <a:rPr lang="en-US" sz="2000" dirty="0" smtClean="0"/>
              <a:t>backgrounds expectations </a:t>
            </a:r>
            <a:r>
              <a:rPr lang="en-US" sz="2000" dirty="0"/>
              <a:t>typifying bioinformatics audiences </a:t>
            </a:r>
            <a:r>
              <a:rPr lang="en-US" sz="2000" dirty="0" smtClean="0"/>
              <a:t>by offering </a:t>
            </a:r>
            <a:r>
              <a:rPr lang="en-US" sz="2000" dirty="0"/>
              <a:t>them shared challenges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443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35590">
            <a:off x="-116562" y="1949323"/>
            <a:ext cx="1911066" cy="1241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1841500"/>
            <a:ext cx="4597400" cy="18085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28750" y="2745751"/>
            <a:ext cx="508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15125" y="2834651"/>
            <a:ext cx="71437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8750" y="2744611"/>
            <a:ext cx="98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Function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388" y="1554764"/>
            <a:ext cx="1073150" cy="10267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4603750"/>
            <a:ext cx="97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DNA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Mutation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4804" y="4645025"/>
            <a:ext cx="178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Altered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Protein Sequence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0313" y="4645025"/>
            <a:ext cx="163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Affected protein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structure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09773" y="478472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Disease or Disorder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81150" y="4977776"/>
            <a:ext cx="508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62425" y="4977776"/>
            <a:ext cx="508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15125" y="4977776"/>
            <a:ext cx="508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750" y="3905731"/>
            <a:ext cx="845012" cy="8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BINF101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22500"/>
            <a:ext cx="107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Symptoms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3009900"/>
            <a:ext cx="10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Genomes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250" y="2359541"/>
            <a:ext cx="1301750" cy="101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1043528" y="3009900"/>
            <a:ext cx="57572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1078803" y="2407166"/>
            <a:ext cx="540447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21000" y="2496582"/>
            <a:ext cx="841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5777" y="2311916"/>
            <a:ext cx="370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Diagnostics for Doctors    (Web-database)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30525" y="2839482"/>
            <a:ext cx="831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99427" y="2654816"/>
            <a:ext cx="402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Best treatment options     (Statistical Analysis)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24175" y="3230007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3077" y="3045341"/>
            <a:ext cx="540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Drug selection for post-diagnosed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Patients from pharmacy         (App with easy data visualization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6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767" y="2555825"/>
            <a:ext cx="6404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Which method was most effective?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Which method will help students retain  information?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Would a single method be best or a combination of the three methods?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9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THE STAGE FOR THE</a:t>
            </a:r>
            <a:br>
              <a:rPr lang="en-US" dirty="0"/>
            </a:br>
            <a:r>
              <a:rPr lang="en-US" dirty="0"/>
              <a:t>ACADEMIC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educational environment must </a:t>
            </a:r>
            <a:r>
              <a:rPr lang="en-US" sz="2000" dirty="0" smtClean="0"/>
              <a:t>support, engage</a:t>
            </a:r>
            <a:r>
              <a:rPr lang="en-US" sz="2000" dirty="0"/>
              <a:t>, and unite the diverse </a:t>
            </a:r>
            <a:r>
              <a:rPr lang="en-US" sz="2000" dirty="0" smtClean="0"/>
              <a:t>backgrounds expectations </a:t>
            </a:r>
            <a:r>
              <a:rPr lang="en-US" sz="2000" dirty="0"/>
              <a:t>typifying bioinformatics audiences </a:t>
            </a:r>
            <a:r>
              <a:rPr lang="en-US" sz="2000" dirty="0" smtClean="0"/>
              <a:t>by offering </a:t>
            </a:r>
            <a:r>
              <a:rPr lang="en-US" sz="2000" dirty="0"/>
              <a:t>them shared </a:t>
            </a:r>
            <a:r>
              <a:rPr lang="en-US" sz="2000" dirty="0" smtClean="0"/>
              <a:t>challenges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Encourage the </a:t>
            </a:r>
            <a:r>
              <a:rPr lang="en-US" sz="2000" dirty="0"/>
              <a:t>assembly of new knowledge by engaging </a:t>
            </a:r>
            <a:r>
              <a:rPr lang="en-US" sz="2000" dirty="0" smtClean="0"/>
              <a:t>that which </a:t>
            </a:r>
            <a:r>
              <a:rPr lang="en-US" sz="2000" dirty="0"/>
              <a:t>is pre-</a:t>
            </a:r>
            <a:r>
              <a:rPr lang="en-US" sz="2000" dirty="0" smtClean="0"/>
              <a:t>existing</a:t>
            </a:r>
          </a:p>
          <a:p>
            <a:endParaRPr lang="en-US" sz="2000" dirty="0" smtClean="0"/>
          </a:p>
          <a:p>
            <a:r>
              <a:rPr lang="en-US" sz="2000" dirty="0" smtClean="0"/>
              <a:t>Active strategies encouraging deep cognition</a:t>
            </a:r>
          </a:p>
          <a:p>
            <a:pPr marL="0" indent="0">
              <a:buNone/>
            </a:pPr>
            <a:r>
              <a:rPr lang="en-US" sz="2000" dirty="0" smtClean="0"/>
              <a:t>(In contrast to passive style)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47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target audience: the value of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Typically Biologists and Computer Scientists</a:t>
            </a:r>
          </a:p>
          <a:p>
            <a:pPr lvl="1"/>
            <a:r>
              <a:rPr lang="en-US" sz="2000" dirty="0" smtClean="0"/>
              <a:t>Also Mathematicians and engineers</a:t>
            </a:r>
          </a:p>
          <a:p>
            <a:r>
              <a:rPr lang="en-US" sz="2000" dirty="0" smtClean="0"/>
              <a:t>Presenters must engage the audience’s collective knowledgebase</a:t>
            </a:r>
          </a:p>
          <a:p>
            <a:r>
              <a:rPr lang="en-US" sz="2000" dirty="0" smtClean="0"/>
              <a:t> Connect presented content  to values of audience</a:t>
            </a:r>
          </a:p>
          <a:p>
            <a:pPr lvl="1"/>
            <a:r>
              <a:rPr lang="en-US" sz="2000" dirty="0" smtClean="0"/>
              <a:t>Improves retention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850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target audience: the value of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Biologists</a:t>
            </a:r>
          </a:p>
          <a:p>
            <a:pPr lvl="1"/>
            <a:r>
              <a:rPr lang="en-US" sz="2000" dirty="0" smtClean="0"/>
              <a:t>Excited by new technological breakthroughs</a:t>
            </a:r>
          </a:p>
          <a:p>
            <a:pPr lvl="1"/>
            <a:r>
              <a:rPr lang="en-US" sz="2000" dirty="0" smtClean="0"/>
              <a:t>Ability to better analyze data</a:t>
            </a:r>
          </a:p>
          <a:p>
            <a:pPr lvl="1"/>
            <a:r>
              <a:rPr lang="en-US" sz="2000" dirty="0" smtClean="0"/>
              <a:t>Computationally-aided biological problem solving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Computer Scientists</a:t>
            </a:r>
          </a:p>
          <a:p>
            <a:pPr lvl="1"/>
            <a:r>
              <a:rPr lang="en-US" sz="2000" dirty="0" smtClean="0"/>
              <a:t>Presenting data and systems quantitative representation</a:t>
            </a:r>
          </a:p>
          <a:p>
            <a:pPr lvl="1"/>
            <a:r>
              <a:rPr lang="en-US" sz="2000" dirty="0" smtClean="0"/>
              <a:t>Challenge  if solving problems/algorithm design</a:t>
            </a:r>
          </a:p>
          <a:p>
            <a:pPr lvl="1"/>
            <a:r>
              <a:rPr lang="en-US" sz="2000" dirty="0" smtClean="0"/>
              <a:t>Computational processing and ingenious design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6983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target audience: the value of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717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Understand audience’s background/make up</a:t>
            </a:r>
          </a:p>
          <a:p>
            <a:r>
              <a:rPr lang="en-US" sz="2000" dirty="0" smtClean="0"/>
              <a:t>Pre-presentation survey</a:t>
            </a:r>
          </a:p>
          <a:p>
            <a:r>
              <a:rPr lang="en-US" sz="2000" dirty="0" smtClean="0"/>
              <a:t>Understand goals and expectations of the audience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425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Content: addressing coverage, depth </a:t>
            </a:r>
            <a:r>
              <a:rPr lang="en-US" dirty="0" smtClean="0"/>
              <a:t>and </a:t>
            </a:r>
            <a:r>
              <a:rPr lang="en-US" dirty="0" err="1" smtClean="0"/>
              <a:t>interdisciplinarity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Realism </a:t>
            </a:r>
            <a:r>
              <a:rPr lang="en-US" sz="2000" dirty="0"/>
              <a:t>in selecting learning goals and </a:t>
            </a:r>
            <a:r>
              <a:rPr lang="en-US" sz="2000" dirty="0" smtClean="0"/>
              <a:t>content</a:t>
            </a:r>
          </a:p>
          <a:p>
            <a:r>
              <a:rPr lang="en-US" sz="2000" dirty="0" smtClean="0"/>
              <a:t>Achieve </a:t>
            </a:r>
            <a:r>
              <a:rPr lang="en-US" sz="2000" dirty="0"/>
              <a:t>meaningful, </a:t>
            </a:r>
            <a:r>
              <a:rPr lang="en-US" sz="2000" dirty="0" smtClean="0"/>
              <a:t>functional simplicity</a:t>
            </a:r>
            <a:endParaRPr lang="en-US" sz="2000" dirty="0"/>
          </a:p>
          <a:p>
            <a:r>
              <a:rPr lang="en-US" sz="2000" dirty="0" smtClean="0"/>
              <a:t>Focus </a:t>
            </a:r>
            <a:r>
              <a:rPr lang="en-US" sz="2000" dirty="0"/>
              <a:t>on key concepts </a:t>
            </a:r>
            <a:r>
              <a:rPr lang="en-US" sz="2000" dirty="0" smtClean="0"/>
              <a:t>and central principles</a:t>
            </a:r>
          </a:p>
          <a:p>
            <a:pPr lvl="1"/>
            <a:r>
              <a:rPr lang="en-US" sz="2000" dirty="0" smtClean="0"/>
              <a:t>(Supersedes need for detail)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rain students to </a:t>
            </a:r>
            <a:r>
              <a:rPr lang="en-US" sz="2000" dirty="0"/>
              <a:t>recognize patterns in the knowledge they </a:t>
            </a:r>
            <a:r>
              <a:rPr lang="en-US" sz="2000" dirty="0" smtClean="0"/>
              <a:t>construct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38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Content: addressing coverage, depth </a:t>
            </a:r>
            <a:r>
              <a:rPr lang="en-US" dirty="0" smtClean="0"/>
              <a:t>and </a:t>
            </a:r>
            <a:r>
              <a:rPr lang="en-US" dirty="0" err="1" smtClean="0"/>
              <a:t>interdisciplinarity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84325"/>
            <a:ext cx="8432800" cy="4525963"/>
          </a:xfrm>
        </p:spPr>
        <p:txBody>
          <a:bodyPr>
            <a:noAutofit/>
          </a:bodyPr>
          <a:lstStyle/>
          <a:p>
            <a:r>
              <a:rPr lang="en-US" sz="2000" dirty="0"/>
              <a:t>Delivering curriculum content of greater detail </a:t>
            </a:r>
            <a:endParaRPr lang="en-US" sz="2000" dirty="0" smtClean="0"/>
          </a:p>
          <a:p>
            <a:pPr lvl="1"/>
            <a:r>
              <a:rPr lang="en-US" sz="2000" dirty="0" smtClean="0"/>
              <a:t>task</a:t>
            </a:r>
            <a:r>
              <a:rPr lang="en-US" sz="2000" dirty="0"/>
              <a:t>-oriented </a:t>
            </a:r>
            <a:r>
              <a:rPr lang="en-US" sz="2000" dirty="0" smtClean="0"/>
              <a:t>methods</a:t>
            </a:r>
          </a:p>
          <a:p>
            <a:pPr lvl="1"/>
            <a:r>
              <a:rPr lang="en-US" sz="2000" dirty="0" smtClean="0"/>
              <a:t>independent reading</a:t>
            </a:r>
            <a:endParaRPr lang="en-US" sz="2000" dirty="0"/>
          </a:p>
          <a:p>
            <a:pPr lvl="1"/>
            <a:r>
              <a:rPr lang="en-US" sz="2000" dirty="0" smtClean="0"/>
              <a:t>practical work</a:t>
            </a:r>
          </a:p>
          <a:p>
            <a:pPr lvl="1"/>
            <a:r>
              <a:rPr lang="en-US" sz="2000" dirty="0" smtClean="0"/>
              <a:t>Projects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Switch between the modalities help learners: </a:t>
            </a:r>
          </a:p>
          <a:p>
            <a:pPr lvl="1"/>
            <a:r>
              <a:rPr lang="en-US" sz="2000" dirty="0" smtClean="0"/>
              <a:t>construct internal meaning/knowledge-acquisition techniques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continually </a:t>
            </a:r>
            <a:r>
              <a:rPr lang="en-US" sz="2000" dirty="0"/>
              <a:t>update their own </a:t>
            </a:r>
            <a:r>
              <a:rPr lang="en-US" sz="2000" dirty="0" smtClean="0"/>
              <a:t>knowledge </a:t>
            </a:r>
            <a:r>
              <a:rPr lang="en-US" sz="2000" dirty="0"/>
              <a:t>and approach problem-solving maturely </a:t>
            </a:r>
            <a:r>
              <a:rPr lang="en-US" sz="2000" dirty="0" smtClean="0"/>
              <a:t>and creatively</a:t>
            </a:r>
            <a:r>
              <a:rPr lang="en-US" sz="2000" dirty="0"/>
              <a:t>.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262468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2571</TotalTime>
  <Words>1018</Words>
  <Application>Microsoft Office PowerPoint</Application>
  <PresentationFormat>On-screen Show (4:3)</PresentationFormat>
  <Paragraphs>222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Horizon</vt:lpstr>
      <vt:lpstr>Perspectives on presentation and pedagogy in aid of bioinformatics education </vt:lpstr>
      <vt:lpstr>Flow of Today’s presentation</vt:lpstr>
      <vt:lpstr>SETTING THE STAGE FOR THE ACADEMIC PRESENTATION </vt:lpstr>
      <vt:lpstr>SETTING THE STAGE FOR THE ACADEMIC PRESENTATION </vt:lpstr>
      <vt:lpstr>The target audience: the value of rapport</vt:lpstr>
      <vt:lpstr>The target audience: the value of rapport</vt:lpstr>
      <vt:lpstr>The target audience: the value of rapport</vt:lpstr>
      <vt:lpstr>Content: addressing coverage, depth and interdisciplinarity </vt:lpstr>
      <vt:lpstr>Content: addressing coverage, depth and interdisciplinarity </vt:lpstr>
      <vt:lpstr>Content: addressing coverage, depth and interdisciplinarity </vt:lpstr>
      <vt:lpstr>Content: addressing coverage, depth and interdisciplinarity </vt:lpstr>
      <vt:lpstr>The medium of the presenter</vt:lpstr>
      <vt:lpstr>VISUAL COMMUNICATION</vt:lpstr>
      <vt:lpstr>CONSCIOUSNESS ENGINEERING IN THE CLASSROOM </vt:lpstr>
      <vt:lpstr>CONSCIOUSNESS ENGINEERING IN THE CLASSROOM </vt:lpstr>
      <vt:lpstr>Promoting sustained learning</vt:lpstr>
      <vt:lpstr>Remember the goal?</vt:lpstr>
      <vt:lpstr>Demonstration</vt:lpstr>
      <vt:lpstr>BINF101 – Method 1</vt:lpstr>
      <vt:lpstr>BINF101</vt:lpstr>
      <vt:lpstr>BINF101</vt:lpstr>
      <vt:lpstr>BINF101</vt:lpstr>
      <vt:lpstr>BINF101</vt:lpstr>
      <vt:lpstr>BINF101 – Method 2</vt:lpstr>
      <vt:lpstr>BINF101</vt:lpstr>
      <vt:lpstr>BINF101</vt:lpstr>
      <vt:lpstr>BINF101  – Method 3</vt:lpstr>
      <vt:lpstr>BINF101</vt:lpstr>
      <vt:lpstr>BINF101</vt:lpstr>
      <vt:lpstr>BINF101</vt:lpstr>
      <vt:lpstr>BINF101</vt:lpstr>
      <vt:lpstr>Discussion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presentation and pedagogy in aid of bioinformatics education</dc:title>
  <dc:creator>Alvin Farrel</dc:creator>
  <cp:lastModifiedBy>test</cp:lastModifiedBy>
  <cp:revision>15</cp:revision>
  <dcterms:created xsi:type="dcterms:W3CDTF">2015-09-01T22:10:54Z</dcterms:created>
  <dcterms:modified xsi:type="dcterms:W3CDTF">2015-09-08T21:29:43Z</dcterms:modified>
</cp:coreProperties>
</file>