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6" r:id="rId2"/>
    <p:sldId id="281" r:id="rId3"/>
    <p:sldId id="257" r:id="rId4"/>
    <p:sldId id="280" r:id="rId5"/>
    <p:sldId id="258" r:id="rId6"/>
    <p:sldId id="259" r:id="rId7"/>
    <p:sldId id="260" r:id="rId8"/>
    <p:sldId id="261" r:id="rId9"/>
    <p:sldId id="262" r:id="rId10"/>
    <p:sldId id="263" r:id="rId11"/>
    <p:sldId id="264" r:id="rId12"/>
    <p:sldId id="265" r:id="rId13"/>
    <p:sldId id="282" r:id="rId14"/>
    <p:sldId id="267" r:id="rId15"/>
    <p:sldId id="268" r:id="rId16"/>
    <p:sldId id="269" r:id="rId17"/>
    <p:sldId id="270" r:id="rId18"/>
    <p:sldId id="271" r:id="rId19"/>
    <p:sldId id="272" r:id="rId20"/>
    <p:sldId id="274" r:id="rId21"/>
    <p:sldId id="277" r:id="rId22"/>
    <p:sldId id="279"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9" d="100"/>
          <a:sy n="79" d="100"/>
        </p:scale>
        <p:origin x="-176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Workbook2"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Workbook2"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Workbook2"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Workbook2"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Workbook2"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Workbook2"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layout>
        <c:manualLayout>
          <c:xMode val="edge"/>
          <c:yMode val="edge"/>
          <c:x val="0.278306243147853"/>
          <c:y val="0.181864803387769"/>
        </c:manualLayout>
      </c:layout>
      <c:overlay val="0"/>
    </c:title>
    <c:autoTitleDeleted val="0"/>
    <c:plotArea>
      <c:layout/>
      <c:pieChart>
        <c:varyColors val="1"/>
        <c:ser>
          <c:idx val="0"/>
          <c:order val="0"/>
          <c:tx>
            <c:strRef>
              <c:f>Sheet5!$G$5</c:f>
              <c:strCache>
                <c:ptCount val="1"/>
                <c:pt idx="0">
                  <c:v>Highschool</c:v>
                </c:pt>
              </c:strCache>
            </c:strRef>
          </c:tx>
          <c:dLbls>
            <c:dLbl>
              <c:idx val="0"/>
              <c:layout>
                <c:manualLayout>
                  <c:x val="-0.161894468750989"/>
                  <c:y val="-0.117245517932075"/>
                </c:manualLayout>
              </c:layout>
              <c:showLegendKey val="0"/>
              <c:showVal val="1"/>
              <c:showCatName val="0"/>
              <c:showSerName val="0"/>
              <c:showPercent val="0"/>
              <c:showBubbleSize val="0"/>
            </c:dLbl>
            <c:dLbl>
              <c:idx val="1"/>
              <c:layout>
                <c:manualLayout>
                  <c:x val="0.170774690402352"/>
                  <c:y val="0.0860514976324908"/>
                </c:manualLayout>
              </c:layout>
              <c:showLegendKey val="0"/>
              <c:showVal val="1"/>
              <c:showCatName val="0"/>
              <c:showSerName val="0"/>
              <c:showPercent val="0"/>
              <c:showBubbleSize val="0"/>
            </c:dLbl>
            <c:txPr>
              <a:bodyPr/>
              <a:lstStyle/>
              <a:p>
                <a:pPr>
                  <a:defRPr sz="2000"/>
                </a:pPr>
                <a:endParaRPr lang="en-US"/>
              </a:p>
            </c:txPr>
            <c:showLegendKey val="0"/>
            <c:showVal val="1"/>
            <c:showCatName val="0"/>
            <c:showSerName val="0"/>
            <c:showPercent val="0"/>
            <c:showBubbleSize val="0"/>
            <c:showLeaderLines val="1"/>
          </c:dLbls>
          <c:cat>
            <c:strRef>
              <c:f>Sheet5!$G$6:$H$6</c:f>
              <c:strCache>
                <c:ptCount val="2"/>
                <c:pt idx="0">
                  <c:v>Yes</c:v>
                </c:pt>
                <c:pt idx="1">
                  <c:v>No</c:v>
                </c:pt>
              </c:strCache>
            </c:strRef>
          </c:cat>
          <c:val>
            <c:numRef>
              <c:f>Sheet5!$G$7:$H$7</c:f>
              <c:numCache>
                <c:formatCode>0%</c:formatCode>
                <c:ptCount val="2"/>
                <c:pt idx="0">
                  <c:v>0.61</c:v>
                </c:pt>
                <c:pt idx="1">
                  <c:v>0.39</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78488188976378"/>
          <c:y val="0.538042067658209"/>
          <c:w val="0.0909562554680665"/>
          <c:h val="0.185952901720618"/>
        </c:manualLayout>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layout>
        <c:manualLayout>
          <c:xMode val="edge"/>
          <c:yMode val="edge"/>
          <c:x val="0.213001414173158"/>
          <c:y val="0.146602307277015"/>
        </c:manualLayout>
      </c:layout>
      <c:overlay val="0"/>
    </c:title>
    <c:autoTitleDeleted val="0"/>
    <c:plotArea>
      <c:layout/>
      <c:pieChart>
        <c:varyColors val="1"/>
        <c:ser>
          <c:idx val="0"/>
          <c:order val="0"/>
          <c:tx>
            <c:strRef>
              <c:f>Sheet5!$G$13</c:f>
              <c:strCache>
                <c:ptCount val="1"/>
                <c:pt idx="0">
                  <c:v>Finance Classes</c:v>
                </c:pt>
              </c:strCache>
            </c:strRef>
          </c:tx>
          <c:dLbls>
            <c:txPr>
              <a:bodyPr/>
              <a:lstStyle/>
              <a:p>
                <a:pPr>
                  <a:defRPr sz="2000"/>
                </a:pPr>
                <a:endParaRPr lang="en-US"/>
              </a:p>
            </c:txPr>
            <c:showLegendKey val="0"/>
            <c:showVal val="1"/>
            <c:showCatName val="0"/>
            <c:showSerName val="0"/>
            <c:showPercent val="0"/>
            <c:showBubbleSize val="0"/>
            <c:showLeaderLines val="1"/>
          </c:dLbls>
          <c:cat>
            <c:strRef>
              <c:f>Sheet5!$G$14:$H$14</c:f>
              <c:strCache>
                <c:ptCount val="2"/>
                <c:pt idx="0">
                  <c:v>Yes</c:v>
                </c:pt>
                <c:pt idx="1">
                  <c:v>No</c:v>
                </c:pt>
              </c:strCache>
            </c:strRef>
          </c:cat>
          <c:val>
            <c:numRef>
              <c:f>Sheet5!$G$15:$H$15</c:f>
              <c:numCache>
                <c:formatCode>0%</c:formatCode>
                <c:ptCount val="2"/>
                <c:pt idx="0">
                  <c:v>0.276</c:v>
                </c:pt>
                <c:pt idx="1">
                  <c:v>0.724</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78488188976378"/>
          <c:y val="0.496375400991543"/>
          <c:w val="0.110400699912511"/>
          <c:h val="0.181323272090989"/>
        </c:manualLayout>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layout>
        <c:manualLayout>
          <c:xMode val="edge"/>
          <c:yMode val="edge"/>
          <c:x val="0.171147874624945"/>
          <c:y val="0.14096375699713"/>
        </c:manualLayout>
      </c:layout>
      <c:overlay val="0"/>
    </c:title>
    <c:autoTitleDeleted val="0"/>
    <c:plotArea>
      <c:layout/>
      <c:pieChart>
        <c:varyColors val="1"/>
        <c:ser>
          <c:idx val="0"/>
          <c:order val="0"/>
          <c:tx>
            <c:strRef>
              <c:f>Sheet5!$G$19</c:f>
              <c:strCache>
                <c:ptCount val="1"/>
                <c:pt idx="0">
                  <c:v>Corporate Classes</c:v>
                </c:pt>
              </c:strCache>
            </c:strRef>
          </c:tx>
          <c:dLbls>
            <c:dLbl>
              <c:idx val="0"/>
              <c:layout>
                <c:manualLayout>
                  <c:x val="-0.120792541557305"/>
                  <c:y val="0.155646325459318"/>
                </c:manualLayout>
              </c:layout>
              <c:tx>
                <c:rich>
                  <a:bodyPr/>
                  <a:lstStyle/>
                  <a:p>
                    <a:r>
                      <a:rPr lang="en-US" sz="1600" dirty="0"/>
                      <a:t>20.5%</a:t>
                    </a:r>
                  </a:p>
                </c:rich>
              </c:tx>
              <c:showLegendKey val="0"/>
              <c:showVal val="1"/>
              <c:showCatName val="0"/>
              <c:showSerName val="0"/>
              <c:showPercent val="0"/>
              <c:showBubbleSize val="0"/>
            </c:dLbl>
            <c:dLbl>
              <c:idx val="1"/>
              <c:layout>
                <c:manualLayout>
                  <c:x val="0.189014942348126"/>
                  <c:y val="-0.204964854516523"/>
                </c:manualLayout>
              </c:layout>
              <c:tx>
                <c:rich>
                  <a:bodyPr/>
                  <a:lstStyle/>
                  <a:p>
                    <a:r>
                      <a:rPr lang="en-US" sz="1600" dirty="0"/>
                      <a:t>79.5%</a:t>
                    </a:r>
                  </a:p>
                </c:rich>
              </c:tx>
              <c:showLegendKey val="0"/>
              <c:showVal val="1"/>
              <c:showCatName val="0"/>
              <c:showSerName val="0"/>
              <c:showPercent val="0"/>
              <c:showBubbleSize val="0"/>
            </c:dLbl>
            <c:txPr>
              <a:bodyPr/>
              <a:lstStyle/>
              <a:p>
                <a:pPr>
                  <a:defRPr sz="2000"/>
                </a:pPr>
                <a:endParaRPr lang="en-US"/>
              </a:p>
            </c:txPr>
            <c:showLegendKey val="0"/>
            <c:showVal val="1"/>
            <c:showCatName val="0"/>
            <c:showSerName val="0"/>
            <c:showPercent val="0"/>
            <c:showBubbleSize val="0"/>
            <c:showLeaderLines val="1"/>
          </c:dLbls>
          <c:cat>
            <c:strRef>
              <c:f>Sheet5!$G$20:$H$20</c:f>
              <c:strCache>
                <c:ptCount val="2"/>
                <c:pt idx="0">
                  <c:v>Yes</c:v>
                </c:pt>
                <c:pt idx="1">
                  <c:v>No</c:v>
                </c:pt>
              </c:strCache>
            </c:strRef>
          </c:cat>
          <c:val>
            <c:numRef>
              <c:f>Sheet5!$G$21:$H$21</c:f>
              <c:numCache>
                <c:formatCode>0.0%</c:formatCode>
                <c:ptCount val="2"/>
                <c:pt idx="0">
                  <c:v>0.205</c:v>
                </c:pt>
                <c:pt idx="1">
                  <c:v>0.795</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507104111986"/>
          <c:y val="0.482486512102654"/>
          <c:w val="0.170778543476472"/>
          <c:h val="0.185952901720618"/>
        </c:manualLayout>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Sheet5!$F$47</c:f>
              <c:strCache>
                <c:ptCount val="1"/>
                <c:pt idx="0">
                  <c:v>Finance Class</c:v>
                </c:pt>
              </c:strCache>
            </c:strRef>
          </c:tx>
          <c:dLbls>
            <c:txPr>
              <a:bodyPr/>
              <a:lstStyle/>
              <a:p>
                <a:pPr>
                  <a:defRPr sz="1500"/>
                </a:pPr>
                <a:endParaRPr lang="en-US"/>
              </a:p>
            </c:txPr>
            <c:showLegendKey val="0"/>
            <c:showVal val="1"/>
            <c:showCatName val="0"/>
            <c:showSerName val="0"/>
            <c:showPercent val="0"/>
            <c:showBubbleSize val="0"/>
            <c:showLeaderLines val="1"/>
          </c:dLbls>
          <c:cat>
            <c:strRef>
              <c:f>Sheet5!$G$46:$H$46</c:f>
              <c:strCache>
                <c:ptCount val="2"/>
                <c:pt idx="0">
                  <c:v>Too Long</c:v>
                </c:pt>
                <c:pt idx="1">
                  <c:v>Okay</c:v>
                </c:pt>
              </c:strCache>
            </c:strRef>
          </c:cat>
          <c:val>
            <c:numRef>
              <c:f>Sheet5!$G$47:$H$47</c:f>
              <c:numCache>
                <c:formatCode>0.0%</c:formatCode>
                <c:ptCount val="2"/>
                <c:pt idx="0">
                  <c:v>0.414</c:v>
                </c:pt>
                <c:pt idx="1">
                  <c:v>0.586</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677575168101234"/>
          <c:y val="0.402582142863518"/>
          <c:w val="0.228765969429966"/>
          <c:h val="0.361645035013468"/>
        </c:manualLayout>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Sheet5!$F$49</c:f>
              <c:strCache>
                <c:ptCount val="1"/>
                <c:pt idx="0">
                  <c:v>Corporate Class</c:v>
                </c:pt>
              </c:strCache>
            </c:strRef>
          </c:tx>
          <c:dLbls>
            <c:dLbl>
              <c:idx val="0"/>
              <c:layout/>
              <c:showLegendKey val="0"/>
              <c:showVal val="1"/>
              <c:showCatName val="0"/>
              <c:showSerName val="0"/>
              <c:showPercent val="0"/>
              <c:showBubbleSize val="0"/>
            </c:dLbl>
            <c:dLbl>
              <c:idx val="1"/>
              <c:layout/>
              <c:showLegendKey val="0"/>
              <c:showVal val="1"/>
              <c:showCatName val="0"/>
              <c:showSerName val="0"/>
              <c:showPercent val="0"/>
              <c:showBubbleSize val="0"/>
            </c:dLbl>
            <c:txPr>
              <a:bodyPr/>
              <a:lstStyle/>
              <a:p>
                <a:pPr>
                  <a:defRPr sz="1500"/>
                </a:pPr>
                <a:endParaRPr lang="en-US"/>
              </a:p>
            </c:txPr>
            <c:showLegendKey val="0"/>
            <c:showVal val="0"/>
            <c:showCatName val="0"/>
            <c:showSerName val="0"/>
            <c:showPercent val="0"/>
            <c:showBubbleSize val="0"/>
          </c:dLbls>
          <c:cat>
            <c:strRef>
              <c:f>Sheet5!$G$48:$H$48</c:f>
              <c:strCache>
                <c:ptCount val="2"/>
                <c:pt idx="0">
                  <c:v>Too Long</c:v>
                </c:pt>
                <c:pt idx="1">
                  <c:v>Okay</c:v>
                </c:pt>
              </c:strCache>
            </c:strRef>
          </c:cat>
          <c:val>
            <c:numRef>
              <c:f>Sheet5!$G$49:$H$49</c:f>
              <c:numCache>
                <c:formatCode>0.0%</c:formatCode>
                <c:ptCount val="2"/>
                <c:pt idx="0">
                  <c:v>0.533</c:v>
                </c:pt>
                <c:pt idx="1">
                  <c:v>0.467</c:v>
                </c:pt>
              </c:numCache>
            </c:numRef>
          </c:val>
        </c:ser>
        <c:dLbls>
          <c:showLegendKey val="0"/>
          <c:showVal val="0"/>
          <c:showCatName val="0"/>
          <c:showSerName val="0"/>
          <c:showPercent val="0"/>
          <c:showBubbleSize val="0"/>
          <c:showLeaderLines val="0"/>
        </c:dLbls>
      </c:pie3DChart>
    </c:plotArea>
    <c:legend>
      <c:legendPos val="r"/>
      <c:layout>
        <c:manualLayout>
          <c:xMode val="edge"/>
          <c:yMode val="edge"/>
          <c:x val="0.683495097640267"/>
          <c:y val="0.491745550353169"/>
          <c:w val="0.241448144632719"/>
          <c:h val="0.185952901720618"/>
        </c:manualLayout>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Sheet5!$F$55</c:f>
              <c:strCache>
                <c:ptCount val="1"/>
                <c:pt idx="0">
                  <c:v>Sufficient Time for Assignments</c:v>
                </c:pt>
              </c:strCache>
            </c:strRef>
          </c:tx>
          <c:dLbls>
            <c:dLbl>
              <c:idx val="1"/>
              <c:layout>
                <c:manualLayout>
                  <c:x val="0.085966673839918"/>
                  <c:y val="0.115968390594292"/>
                </c:manualLayout>
              </c:layout>
              <c:showLegendKey val="0"/>
              <c:showVal val="1"/>
              <c:showCatName val="0"/>
              <c:showSerName val="0"/>
              <c:showPercent val="0"/>
              <c:showBubbleSize val="0"/>
            </c:dLbl>
            <c:txPr>
              <a:bodyPr/>
              <a:lstStyle/>
              <a:p>
                <a:pPr>
                  <a:defRPr sz="1500"/>
                </a:pPr>
                <a:endParaRPr lang="en-US"/>
              </a:p>
            </c:txPr>
            <c:showLegendKey val="0"/>
            <c:showVal val="1"/>
            <c:showCatName val="0"/>
            <c:showSerName val="0"/>
            <c:showPercent val="0"/>
            <c:showBubbleSize val="0"/>
            <c:showLeaderLines val="1"/>
          </c:dLbls>
          <c:cat>
            <c:strRef>
              <c:f>Sheet5!$G$54:$H$54</c:f>
              <c:strCache>
                <c:ptCount val="2"/>
                <c:pt idx="0">
                  <c:v>Agree</c:v>
                </c:pt>
                <c:pt idx="1">
                  <c:v>Disagree</c:v>
                </c:pt>
              </c:strCache>
            </c:strRef>
          </c:cat>
          <c:val>
            <c:numRef>
              <c:f>Sheet5!$G$55:$H$55</c:f>
              <c:numCache>
                <c:formatCode>0%</c:formatCode>
                <c:ptCount val="2"/>
                <c:pt idx="0">
                  <c:v>0.86</c:v>
                </c:pt>
                <c:pt idx="1">
                  <c:v>0.14</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667188017241767"/>
          <c:y val="0.488235278367335"/>
          <c:w val="0.24905744975437"/>
          <c:h val="0.259630265631108"/>
        </c:manualLayout>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59F620-14A3-9045-B0FE-3280895B0CB6}" type="datetimeFigureOut">
              <a:rPr lang="en-US" smtClean="0"/>
              <a:t>2/17/15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A31382-9552-DE4F-A969-DEBB28FA985B}" type="slidenum">
              <a:rPr lang="en-US" smtClean="0"/>
              <a:t>‹#›</a:t>
            </a:fld>
            <a:endParaRPr lang="en-US"/>
          </a:p>
        </p:txBody>
      </p:sp>
    </p:spTree>
    <p:extLst>
      <p:ext uri="{BB962C8B-B14F-4D97-AF65-F5344CB8AC3E}">
        <p14:creationId xmlns:p14="http://schemas.microsoft.com/office/powerpoint/2010/main" val="121338106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study looks at how students perceive homework as an important part of their school experience and identifies any significant differences between the actual number of times students handed in homework and the pre-conceived number of times students estimated homework assignments would be completed on time. </a:t>
            </a:r>
          </a:p>
          <a:p>
            <a:endParaRPr lang="en-US" dirty="0"/>
          </a:p>
        </p:txBody>
      </p:sp>
      <p:sp>
        <p:nvSpPr>
          <p:cNvPr id="4" name="Slide Number Placeholder 3"/>
          <p:cNvSpPr>
            <a:spLocks noGrp="1"/>
          </p:cNvSpPr>
          <p:nvPr>
            <p:ph type="sldNum" sz="quarter" idx="10"/>
          </p:nvPr>
        </p:nvSpPr>
        <p:spPr/>
        <p:txBody>
          <a:bodyPr/>
          <a:lstStyle/>
          <a:p>
            <a:fld id="{57A31382-9552-DE4F-A969-DEBB28FA985B}" type="slidenum">
              <a:rPr lang="en-US" smtClean="0"/>
              <a:t>8</a:t>
            </a:fld>
            <a:endParaRPr lang="en-US" dirty="0"/>
          </a:p>
        </p:txBody>
      </p:sp>
    </p:spTree>
    <p:extLst>
      <p:ext uri="{BB962C8B-B14F-4D97-AF65-F5344CB8AC3E}">
        <p14:creationId xmlns:p14="http://schemas.microsoft.com/office/powerpoint/2010/main" val="1521537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Principles of Finance (FINA3000) and Corporate Finance (FINA3200). </a:t>
            </a:r>
          </a:p>
          <a:p>
            <a:r>
              <a:rPr lang="en-US" dirty="0" smtClean="0"/>
              <a:t>The Principles of </a:t>
            </a:r>
            <a:endParaRPr lang="en-US" dirty="0"/>
          </a:p>
        </p:txBody>
      </p:sp>
      <p:sp>
        <p:nvSpPr>
          <p:cNvPr id="4" name="Slide Number Placeholder 3"/>
          <p:cNvSpPr>
            <a:spLocks noGrp="1"/>
          </p:cNvSpPr>
          <p:nvPr>
            <p:ph type="sldNum" sz="quarter" idx="10"/>
          </p:nvPr>
        </p:nvSpPr>
        <p:spPr/>
        <p:txBody>
          <a:bodyPr/>
          <a:lstStyle/>
          <a:p>
            <a:fld id="{57A31382-9552-DE4F-A969-DEBB28FA985B}" type="slidenum">
              <a:rPr lang="en-US" smtClean="0"/>
              <a:t>10</a:t>
            </a:fld>
            <a:endParaRPr lang="en-US" dirty="0"/>
          </a:p>
        </p:txBody>
      </p:sp>
    </p:spTree>
    <p:extLst>
      <p:ext uri="{BB962C8B-B14F-4D97-AF65-F5344CB8AC3E}">
        <p14:creationId xmlns:p14="http://schemas.microsoft.com/office/powerpoint/2010/main" val="357878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In addition, each student attending the above mentioned classes received a questionnaire after the first exam to be completed in class. Students enrolled in the Corporate Finance class that had already completed the questionnaire in the Principles of Finance class did not receive another questionnaire in the corporate class. The questionnaire took approximately 10 minutes to complete and was constructed to give students limited alternative responses to each question.</a:t>
            </a:r>
          </a:p>
          <a:p>
            <a:endParaRPr lang="en-US" dirty="0"/>
          </a:p>
        </p:txBody>
      </p:sp>
      <p:sp>
        <p:nvSpPr>
          <p:cNvPr id="4" name="Slide Number Placeholder 3"/>
          <p:cNvSpPr>
            <a:spLocks noGrp="1"/>
          </p:cNvSpPr>
          <p:nvPr>
            <p:ph type="sldNum" sz="quarter" idx="10"/>
          </p:nvPr>
        </p:nvSpPr>
        <p:spPr/>
        <p:txBody>
          <a:bodyPr/>
          <a:lstStyle/>
          <a:p>
            <a:fld id="{57A31382-9552-DE4F-A969-DEBB28FA985B}" type="slidenum">
              <a:rPr lang="en-US" smtClean="0"/>
              <a:t>11</a:t>
            </a:fld>
            <a:endParaRPr lang="en-US" dirty="0"/>
          </a:p>
        </p:txBody>
      </p:sp>
    </p:spTree>
    <p:extLst>
      <p:ext uri="{BB962C8B-B14F-4D97-AF65-F5344CB8AC3E}">
        <p14:creationId xmlns:p14="http://schemas.microsoft.com/office/powerpoint/2010/main" val="37089806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results from the present study found that 41.4 percent of students in the principles classes and 53.3 percent of students enrolled in the corporate classes felt homework assignments in college were too long. </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However, when the students were asked if they felt they had sufficient time to complete homework assignments for the specific course in which the questionnaire was administered, approximately 86 percent of the students in all classes agreed or strongly agreed.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57A31382-9552-DE4F-A969-DEBB28FA985B}" type="slidenum">
              <a:rPr lang="en-US" smtClean="0"/>
              <a:t>16</a:t>
            </a:fld>
            <a:endParaRPr lang="en-US"/>
          </a:p>
        </p:txBody>
      </p:sp>
    </p:spTree>
    <p:extLst>
      <p:ext uri="{BB962C8B-B14F-4D97-AF65-F5344CB8AC3E}">
        <p14:creationId xmlns:p14="http://schemas.microsoft.com/office/powerpoint/2010/main" val="263914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outcome also conflicts with the questionnaire response that asked if homework assignments were completed on time:</a:t>
            </a:r>
          </a:p>
          <a:p>
            <a:pPr lvl="1"/>
            <a:r>
              <a:rPr lang="en-US" dirty="0" smtClean="0"/>
              <a:t> Student response to this question indicated 79.3 percent of Principles of Finance students and 79.5 percent of Corporate Finance students either agreed or strongly agreed that homework was completed on time at the college level. </a:t>
            </a:r>
          </a:p>
          <a:p>
            <a:r>
              <a:rPr lang="en-US" dirty="0" smtClean="0"/>
              <a:t>This outcome also conflicts with the questionnaire response that asked if homework assignments were completed on time:</a:t>
            </a:r>
          </a:p>
          <a:p>
            <a:pPr lvl="1"/>
            <a:r>
              <a:rPr lang="en-US" dirty="0" smtClean="0"/>
              <a:t> Student response to this question indicated 79.3 percent of Principles of Finance students and 79.5 percent of Corporate Finance students either agreed or strongly agreed that homework was completed on time at the college level. </a:t>
            </a:r>
          </a:p>
          <a:p>
            <a:r>
              <a:rPr lang="en-US" dirty="0" smtClean="0"/>
              <a:t>This outcome also conflicts with the questionnaire response that asked if homework assignments were completed on time:</a:t>
            </a:r>
          </a:p>
          <a:p>
            <a:pPr lvl="1"/>
            <a:r>
              <a:rPr lang="en-US" dirty="0" smtClean="0"/>
              <a:t> Student response to this question indicated 79.3 percent of Principles of Finance students and 79.5 percent of Corporate Finance students either agreed or strongly agreed that homework was completed on time at the college level. </a:t>
            </a:r>
          </a:p>
          <a:p>
            <a:endParaRPr lang="en-US" dirty="0"/>
          </a:p>
        </p:txBody>
      </p:sp>
      <p:sp>
        <p:nvSpPr>
          <p:cNvPr id="4" name="Slide Number Placeholder 3"/>
          <p:cNvSpPr>
            <a:spLocks noGrp="1"/>
          </p:cNvSpPr>
          <p:nvPr>
            <p:ph type="sldNum" sz="quarter" idx="10"/>
          </p:nvPr>
        </p:nvSpPr>
        <p:spPr/>
        <p:txBody>
          <a:bodyPr/>
          <a:lstStyle/>
          <a:p>
            <a:fld id="{57A31382-9552-DE4F-A969-DEBB28FA985B}" type="slidenum">
              <a:rPr lang="en-US" smtClean="0"/>
              <a:t>19</a:t>
            </a:fld>
            <a:endParaRPr lang="en-US"/>
          </a:p>
        </p:txBody>
      </p:sp>
    </p:spTree>
    <p:extLst>
      <p:ext uri="{BB962C8B-B14F-4D97-AF65-F5344CB8AC3E}">
        <p14:creationId xmlns:p14="http://schemas.microsoft.com/office/powerpoint/2010/main" val="46623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Students enrolled in the Principles of Finance and Corporate Finance classes could earn bonus points during the semester by having homework completed when due and by participating in class. These bonus points were added to a student’s average course grade at the end of the semester. Students earning the maximum percentage in bonus points realized an increase in their course grade by one letter. For students enrolled in the spring 2012 classes, the maximum percentage of bonus points a student could earn increased by 4 percent. During this semester, two of the three classes showed students actually completed more homework than was originally indicated by the students with the biggest difference occurring in the Principles of Finance course. </a:t>
            </a:r>
          </a:p>
          <a:p>
            <a:endParaRPr lang="en-US" dirty="0"/>
          </a:p>
        </p:txBody>
      </p:sp>
      <p:sp>
        <p:nvSpPr>
          <p:cNvPr id="4" name="Slide Number Placeholder 3"/>
          <p:cNvSpPr>
            <a:spLocks noGrp="1"/>
          </p:cNvSpPr>
          <p:nvPr>
            <p:ph type="sldNum" sz="quarter" idx="10"/>
          </p:nvPr>
        </p:nvSpPr>
        <p:spPr/>
        <p:txBody>
          <a:bodyPr/>
          <a:lstStyle/>
          <a:p>
            <a:fld id="{57A31382-9552-DE4F-A969-DEBB28FA985B}" type="slidenum">
              <a:rPr lang="en-US" smtClean="0"/>
              <a:t>20</a:t>
            </a:fld>
            <a:endParaRPr lang="en-US"/>
          </a:p>
        </p:txBody>
      </p:sp>
    </p:spTree>
    <p:extLst>
      <p:ext uri="{BB962C8B-B14F-4D97-AF65-F5344CB8AC3E}">
        <p14:creationId xmlns:p14="http://schemas.microsoft.com/office/powerpoint/2010/main" val="3010951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C06D7E-A041-A843-9D67-E7A373C45AA1}" type="datetimeFigureOut">
              <a:rPr lang="en-US" smtClean="0"/>
              <a:t>2/15/15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20A346-DB79-FE49-8636-3BD19973D7B6}" type="slidenum">
              <a:rPr lang="en-US" smtClean="0"/>
              <a:t>‹#›</a:t>
            </a:fld>
            <a:endParaRPr lang="en-US"/>
          </a:p>
        </p:txBody>
      </p:sp>
    </p:spTree>
    <p:extLst>
      <p:ext uri="{BB962C8B-B14F-4D97-AF65-F5344CB8AC3E}">
        <p14:creationId xmlns:p14="http://schemas.microsoft.com/office/powerpoint/2010/main" val="4224734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06D7E-A041-A843-9D67-E7A373C45AA1}" type="datetimeFigureOut">
              <a:rPr lang="en-US" smtClean="0"/>
              <a:t>2/15/15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20A346-DB79-FE49-8636-3BD19973D7B6}" type="slidenum">
              <a:rPr lang="en-US" smtClean="0"/>
              <a:t>‹#›</a:t>
            </a:fld>
            <a:endParaRPr lang="en-US"/>
          </a:p>
        </p:txBody>
      </p:sp>
    </p:spTree>
    <p:extLst>
      <p:ext uri="{BB962C8B-B14F-4D97-AF65-F5344CB8AC3E}">
        <p14:creationId xmlns:p14="http://schemas.microsoft.com/office/powerpoint/2010/main" val="1501635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06D7E-A041-A843-9D67-E7A373C45AA1}" type="datetimeFigureOut">
              <a:rPr lang="en-US" smtClean="0"/>
              <a:t>2/15/15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20A346-DB79-FE49-8636-3BD19973D7B6}" type="slidenum">
              <a:rPr lang="en-US" smtClean="0"/>
              <a:t>‹#›</a:t>
            </a:fld>
            <a:endParaRPr lang="en-US"/>
          </a:p>
        </p:txBody>
      </p:sp>
    </p:spTree>
    <p:extLst>
      <p:ext uri="{BB962C8B-B14F-4D97-AF65-F5344CB8AC3E}">
        <p14:creationId xmlns:p14="http://schemas.microsoft.com/office/powerpoint/2010/main" val="1836799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06D7E-A041-A843-9D67-E7A373C45AA1}" type="datetimeFigureOut">
              <a:rPr lang="en-US" smtClean="0"/>
              <a:t>2/15/15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20A346-DB79-FE49-8636-3BD19973D7B6}" type="slidenum">
              <a:rPr lang="en-US" smtClean="0"/>
              <a:t>‹#›</a:t>
            </a:fld>
            <a:endParaRPr lang="en-US"/>
          </a:p>
        </p:txBody>
      </p:sp>
    </p:spTree>
    <p:extLst>
      <p:ext uri="{BB962C8B-B14F-4D97-AF65-F5344CB8AC3E}">
        <p14:creationId xmlns:p14="http://schemas.microsoft.com/office/powerpoint/2010/main" val="983248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C06D7E-A041-A843-9D67-E7A373C45AA1}" type="datetimeFigureOut">
              <a:rPr lang="en-US" smtClean="0"/>
              <a:t>2/15/15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20A346-DB79-FE49-8636-3BD19973D7B6}" type="slidenum">
              <a:rPr lang="en-US" smtClean="0"/>
              <a:t>‹#›</a:t>
            </a:fld>
            <a:endParaRPr lang="en-US"/>
          </a:p>
        </p:txBody>
      </p:sp>
    </p:spTree>
    <p:extLst>
      <p:ext uri="{BB962C8B-B14F-4D97-AF65-F5344CB8AC3E}">
        <p14:creationId xmlns:p14="http://schemas.microsoft.com/office/powerpoint/2010/main" val="1562554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C06D7E-A041-A843-9D67-E7A373C45AA1}" type="datetimeFigureOut">
              <a:rPr lang="en-US" smtClean="0"/>
              <a:t>2/15/15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20A346-DB79-FE49-8636-3BD19973D7B6}" type="slidenum">
              <a:rPr lang="en-US" smtClean="0"/>
              <a:t>‹#›</a:t>
            </a:fld>
            <a:endParaRPr lang="en-US"/>
          </a:p>
        </p:txBody>
      </p:sp>
    </p:spTree>
    <p:extLst>
      <p:ext uri="{BB962C8B-B14F-4D97-AF65-F5344CB8AC3E}">
        <p14:creationId xmlns:p14="http://schemas.microsoft.com/office/powerpoint/2010/main" val="3884385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C06D7E-A041-A843-9D67-E7A373C45AA1}" type="datetimeFigureOut">
              <a:rPr lang="en-US" smtClean="0"/>
              <a:t>2/15/15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20A346-DB79-FE49-8636-3BD19973D7B6}" type="slidenum">
              <a:rPr lang="en-US" smtClean="0"/>
              <a:t>‹#›</a:t>
            </a:fld>
            <a:endParaRPr lang="en-US"/>
          </a:p>
        </p:txBody>
      </p:sp>
    </p:spTree>
    <p:extLst>
      <p:ext uri="{BB962C8B-B14F-4D97-AF65-F5344CB8AC3E}">
        <p14:creationId xmlns:p14="http://schemas.microsoft.com/office/powerpoint/2010/main" val="1152890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C06D7E-A041-A843-9D67-E7A373C45AA1}" type="datetimeFigureOut">
              <a:rPr lang="en-US" smtClean="0"/>
              <a:t>2/15/15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20A346-DB79-FE49-8636-3BD19973D7B6}" type="slidenum">
              <a:rPr lang="en-US" smtClean="0"/>
              <a:t>‹#›</a:t>
            </a:fld>
            <a:endParaRPr lang="en-US"/>
          </a:p>
        </p:txBody>
      </p:sp>
    </p:spTree>
    <p:extLst>
      <p:ext uri="{BB962C8B-B14F-4D97-AF65-F5344CB8AC3E}">
        <p14:creationId xmlns:p14="http://schemas.microsoft.com/office/powerpoint/2010/main" val="1789212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C06D7E-A041-A843-9D67-E7A373C45AA1}" type="datetimeFigureOut">
              <a:rPr lang="en-US" smtClean="0"/>
              <a:t>2/15/15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20A346-DB79-FE49-8636-3BD19973D7B6}" type="slidenum">
              <a:rPr lang="en-US" smtClean="0"/>
              <a:t>‹#›</a:t>
            </a:fld>
            <a:endParaRPr lang="en-US"/>
          </a:p>
        </p:txBody>
      </p:sp>
    </p:spTree>
    <p:extLst>
      <p:ext uri="{BB962C8B-B14F-4D97-AF65-F5344CB8AC3E}">
        <p14:creationId xmlns:p14="http://schemas.microsoft.com/office/powerpoint/2010/main" val="835920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C06D7E-A041-A843-9D67-E7A373C45AA1}" type="datetimeFigureOut">
              <a:rPr lang="en-US" smtClean="0"/>
              <a:t>2/15/15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20A346-DB79-FE49-8636-3BD19973D7B6}" type="slidenum">
              <a:rPr lang="en-US" smtClean="0"/>
              <a:t>‹#›</a:t>
            </a:fld>
            <a:endParaRPr lang="en-US"/>
          </a:p>
        </p:txBody>
      </p:sp>
    </p:spTree>
    <p:extLst>
      <p:ext uri="{BB962C8B-B14F-4D97-AF65-F5344CB8AC3E}">
        <p14:creationId xmlns:p14="http://schemas.microsoft.com/office/powerpoint/2010/main" val="630323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C06D7E-A041-A843-9D67-E7A373C45AA1}" type="datetimeFigureOut">
              <a:rPr lang="en-US" smtClean="0"/>
              <a:t>2/15/15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20A346-DB79-FE49-8636-3BD19973D7B6}" type="slidenum">
              <a:rPr lang="en-US" smtClean="0"/>
              <a:t>‹#›</a:t>
            </a:fld>
            <a:endParaRPr lang="en-US"/>
          </a:p>
        </p:txBody>
      </p:sp>
    </p:spTree>
    <p:extLst>
      <p:ext uri="{BB962C8B-B14F-4D97-AF65-F5344CB8AC3E}">
        <p14:creationId xmlns:p14="http://schemas.microsoft.com/office/powerpoint/2010/main" val="352194082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C06D7E-A041-A843-9D67-E7A373C45AA1}" type="datetimeFigureOut">
              <a:rPr lang="en-US" smtClean="0"/>
              <a:t>2/15/15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20A346-DB79-FE49-8636-3BD19973D7B6}" type="slidenum">
              <a:rPr lang="en-US" smtClean="0"/>
              <a:t>‹#›</a:t>
            </a:fld>
            <a:endParaRPr lang="en-US"/>
          </a:p>
        </p:txBody>
      </p:sp>
    </p:spTree>
    <p:extLst>
      <p:ext uri="{BB962C8B-B14F-4D97-AF65-F5344CB8AC3E}">
        <p14:creationId xmlns:p14="http://schemas.microsoft.com/office/powerpoint/2010/main" val="27648977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4" Type="http://schemas.openxmlformats.org/officeDocument/2006/relationships/chart" Target="../charts/chart3.xml"/><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6.xml.rels><?xml version="1.0" encoding="UTF-8" standalone="yes"?>
<Relationships xmlns="http://schemas.openxmlformats.org/package/2006/relationships"><Relationship Id="rId3" Type="http://schemas.openxmlformats.org/officeDocument/2006/relationships/chart" Target="../charts/chart4.xml"/><Relationship Id="rId4" Type="http://schemas.openxmlformats.org/officeDocument/2006/relationships/chart" Target="../charts/chart5.xml"/><Relationship Id="rId5" Type="http://schemas.openxmlformats.org/officeDocument/2006/relationships/chart" Target="../charts/chart6.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Students’ Perception </a:t>
            </a:r>
            <a:r>
              <a:rPr lang="en-US" dirty="0" smtClean="0"/>
              <a:t/>
            </a:r>
            <a:br>
              <a:rPr lang="en-US" dirty="0" smtClean="0"/>
            </a:br>
            <a:r>
              <a:rPr lang="en-US" dirty="0"/>
              <a:t>Of Homework Assignments </a:t>
            </a:r>
            <a:r>
              <a:rPr lang="en-US" dirty="0" smtClean="0"/>
              <a:t/>
            </a:r>
            <a:br>
              <a:rPr lang="en-US" dirty="0" smtClean="0"/>
            </a:br>
            <a:r>
              <a:rPr lang="en-US" dirty="0"/>
              <a:t>And What Influences Their Ideas </a:t>
            </a:r>
            <a:r>
              <a:rPr lang="en-US" dirty="0" smtClean="0"/>
              <a:t/>
            </a:r>
            <a:br>
              <a:rPr lang="en-US" dirty="0" smtClean="0"/>
            </a:br>
            <a:endParaRPr lang="en-US" dirty="0"/>
          </a:p>
        </p:txBody>
      </p:sp>
      <p:sp>
        <p:nvSpPr>
          <p:cNvPr id="3" name="Subtitle 2"/>
          <p:cNvSpPr>
            <a:spLocks noGrp="1"/>
          </p:cNvSpPr>
          <p:nvPr>
            <p:ph type="subTitle" idx="1"/>
          </p:nvPr>
        </p:nvSpPr>
        <p:spPr/>
        <p:txBody>
          <a:bodyPr>
            <a:normAutofit fontScale="85000" lnSpcReduction="20000"/>
          </a:bodyPr>
          <a:lstStyle/>
          <a:p>
            <a:r>
              <a:rPr lang="en-US" sz="2400" dirty="0"/>
              <a:t>Denise Letterman, Ph.D., Robert Morris University, USA </a:t>
            </a:r>
            <a:endParaRPr lang="en-US" sz="2400" dirty="0" smtClean="0"/>
          </a:p>
          <a:p>
            <a:r>
              <a:rPr lang="en-US" sz="1300" b="1" i="1" dirty="0"/>
              <a:t>Journal of College Teaching &amp; Learning – Second Quarter 2013 Volume 10, Number </a:t>
            </a:r>
            <a:r>
              <a:rPr lang="en-US" sz="1300" b="1" i="1" dirty="0" smtClean="0"/>
              <a:t>2</a:t>
            </a:r>
            <a:endParaRPr lang="en-US" sz="2600" b="1" i="1" dirty="0" smtClean="0"/>
          </a:p>
          <a:p>
            <a:endParaRPr lang="en-US" sz="2600" b="1" i="1" dirty="0"/>
          </a:p>
          <a:p>
            <a:r>
              <a:rPr lang="en-US" sz="2600" b="1" i="1" dirty="0" smtClean="0"/>
              <a:t>Presented by:</a:t>
            </a:r>
          </a:p>
          <a:p>
            <a:r>
              <a:rPr lang="en-US" sz="2600" b="1" i="1" dirty="0" smtClean="0"/>
              <a:t>Alvin </a:t>
            </a:r>
            <a:r>
              <a:rPr lang="en-US" sz="2600" b="1" i="1" dirty="0"/>
              <a:t>F</a:t>
            </a:r>
            <a:r>
              <a:rPr lang="en-US" sz="2600" b="1" i="1" dirty="0" smtClean="0"/>
              <a:t>arrel</a:t>
            </a:r>
            <a:r>
              <a:rPr lang="en-US" b="1" i="1" dirty="0" smtClean="0"/>
              <a:t> </a:t>
            </a:r>
            <a:endParaRPr lang="en-US" dirty="0" smtClean="0"/>
          </a:p>
          <a:p>
            <a:endParaRPr lang="en-US" dirty="0"/>
          </a:p>
        </p:txBody>
      </p:sp>
    </p:spTree>
    <p:extLst>
      <p:ext uri="{BB962C8B-B14F-4D97-AF65-F5344CB8AC3E}">
        <p14:creationId xmlns:p14="http://schemas.microsoft.com/office/powerpoint/2010/main" val="32847859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Methodology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Study was done at </a:t>
            </a:r>
            <a:r>
              <a:rPr lang="en-US" dirty="0" smtClean="0"/>
              <a:t>the School of Business at Robert Morris University</a:t>
            </a:r>
          </a:p>
          <a:p>
            <a:endParaRPr lang="en-US" dirty="0" smtClean="0"/>
          </a:p>
          <a:p>
            <a:r>
              <a:rPr lang="en-US" dirty="0" smtClean="0"/>
              <a:t>Data </a:t>
            </a:r>
            <a:r>
              <a:rPr lang="en-US" dirty="0"/>
              <a:t>collected by means of a questionnaire expanded over three semesters</a:t>
            </a:r>
            <a:r>
              <a:rPr lang="en-US" dirty="0" smtClean="0"/>
              <a:t>.</a:t>
            </a:r>
          </a:p>
          <a:p>
            <a:endParaRPr lang="en-US" dirty="0" smtClean="0"/>
          </a:p>
          <a:p>
            <a:r>
              <a:rPr lang="en-US" dirty="0" smtClean="0"/>
              <a:t> </a:t>
            </a:r>
            <a:r>
              <a:rPr lang="en-US" dirty="0"/>
              <a:t>The two courses chosen for the study </a:t>
            </a:r>
            <a:r>
              <a:rPr lang="en-US" dirty="0" smtClean="0"/>
              <a:t>were: </a:t>
            </a:r>
          </a:p>
          <a:p>
            <a:pPr lvl="1"/>
            <a:r>
              <a:rPr lang="en-US" dirty="0" smtClean="0"/>
              <a:t>Principles </a:t>
            </a:r>
            <a:r>
              <a:rPr lang="en-US" dirty="0"/>
              <a:t>of </a:t>
            </a:r>
            <a:r>
              <a:rPr lang="en-US" dirty="0" smtClean="0"/>
              <a:t>Finance </a:t>
            </a:r>
          </a:p>
          <a:p>
            <a:pPr lvl="1"/>
            <a:r>
              <a:rPr lang="en-US" dirty="0" smtClean="0"/>
              <a:t>Corporate </a:t>
            </a:r>
            <a:r>
              <a:rPr lang="en-US" dirty="0"/>
              <a:t>Finance </a:t>
            </a:r>
            <a:r>
              <a:rPr lang="en-US" dirty="0" smtClean="0"/>
              <a:t> </a:t>
            </a:r>
          </a:p>
          <a:p>
            <a:pPr lvl="1"/>
            <a:endParaRPr lang="en-US" dirty="0" smtClean="0"/>
          </a:p>
          <a:p>
            <a:r>
              <a:rPr lang="en-US" dirty="0" smtClean="0"/>
              <a:t>Included students enrolled in the </a:t>
            </a:r>
            <a:r>
              <a:rPr lang="en-US" dirty="0" smtClean="0"/>
              <a:t>(School of Business</a:t>
            </a:r>
            <a:r>
              <a:rPr lang="en-US" dirty="0" smtClean="0"/>
              <a:t>, Engineering, Mathematics, and Science took these courses</a:t>
            </a:r>
          </a:p>
          <a:p>
            <a:endParaRPr lang="en-US" dirty="0"/>
          </a:p>
        </p:txBody>
      </p:sp>
    </p:spTree>
    <p:extLst>
      <p:ext uri="{BB962C8B-B14F-4D97-AF65-F5344CB8AC3E}">
        <p14:creationId xmlns:p14="http://schemas.microsoft.com/office/powerpoint/2010/main" val="3980188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Methodology</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During the first class of each semester, the syllabus was reviewed which included chapters to be covered and corresponding homework problems.</a:t>
            </a:r>
          </a:p>
          <a:p>
            <a:endParaRPr lang="en-US" dirty="0" smtClean="0"/>
          </a:p>
          <a:p>
            <a:r>
              <a:rPr lang="en-US" dirty="0" smtClean="0"/>
              <a:t>After reviewing the syllabus, students were given a survey to be completed in class that listed the chapters as well as the number of homework problems for each chapter.</a:t>
            </a:r>
          </a:p>
          <a:p>
            <a:endParaRPr lang="en-US" dirty="0" smtClean="0"/>
          </a:p>
          <a:p>
            <a:r>
              <a:rPr lang="en-US" dirty="0" smtClean="0"/>
              <a:t> Students were asked to estimate the number of homework problems they expected to have completed on time from each chapter. </a:t>
            </a:r>
          </a:p>
          <a:p>
            <a:endParaRPr lang="en-US" dirty="0" smtClean="0"/>
          </a:p>
          <a:p>
            <a:r>
              <a:rPr lang="en-US" dirty="0" smtClean="0"/>
              <a:t>The </a:t>
            </a:r>
            <a:r>
              <a:rPr lang="en-US" dirty="0"/>
              <a:t>purpose of the questionnaire was to gain insights into student perception of homework assignments. </a:t>
            </a:r>
            <a:endParaRPr lang="en-US" dirty="0" smtClean="0"/>
          </a:p>
          <a:p>
            <a:pPr marL="0" indent="0">
              <a:buNone/>
            </a:pPr>
            <a:endParaRPr lang="en-US" dirty="0" smtClean="0"/>
          </a:p>
          <a:p>
            <a:pPr lvl="1"/>
            <a:r>
              <a:rPr lang="en-US" dirty="0" smtClean="0"/>
              <a:t>The </a:t>
            </a:r>
            <a:r>
              <a:rPr lang="en-US" dirty="0"/>
              <a:t>first part of the questionnaire pertained to general demographics. </a:t>
            </a:r>
            <a:endParaRPr lang="en-US" dirty="0" smtClean="0"/>
          </a:p>
          <a:p>
            <a:pPr marL="457200" lvl="1" indent="0">
              <a:buNone/>
            </a:pPr>
            <a:endParaRPr lang="en-US" dirty="0" smtClean="0"/>
          </a:p>
          <a:p>
            <a:pPr lvl="1"/>
            <a:r>
              <a:rPr lang="en-US" dirty="0" smtClean="0"/>
              <a:t>The </a:t>
            </a:r>
            <a:r>
              <a:rPr lang="en-US" dirty="0"/>
              <a:t>second part asked questions pertaining to students experiences of homework assignments from high school and college classes in general. </a:t>
            </a:r>
            <a:endParaRPr lang="en-US" dirty="0" smtClean="0"/>
          </a:p>
          <a:p>
            <a:pPr marL="457200" lvl="1" indent="0">
              <a:buNone/>
            </a:pPr>
            <a:endParaRPr lang="en-US" dirty="0" smtClean="0"/>
          </a:p>
          <a:p>
            <a:pPr lvl="1"/>
            <a:r>
              <a:rPr lang="en-US" dirty="0" smtClean="0"/>
              <a:t>The </a:t>
            </a:r>
            <a:r>
              <a:rPr lang="en-US" dirty="0"/>
              <a:t>third part asked questions pertaining to homework assignments for the specific course in which the questionnaire was administered. </a:t>
            </a:r>
            <a:endParaRPr lang="en-US" dirty="0" smtClean="0"/>
          </a:p>
          <a:p>
            <a:endParaRPr lang="en-US" dirty="0"/>
          </a:p>
        </p:txBody>
      </p:sp>
    </p:spTree>
    <p:extLst>
      <p:ext uri="{BB962C8B-B14F-4D97-AF65-F5344CB8AC3E}">
        <p14:creationId xmlns:p14="http://schemas.microsoft.com/office/powerpoint/2010/main" val="3195918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Methodology</a:t>
            </a:r>
            <a:endParaRPr lang="en-US" dirty="0"/>
          </a:p>
        </p:txBody>
      </p:sp>
      <p:sp>
        <p:nvSpPr>
          <p:cNvPr id="3" name="Content Placeholder 2"/>
          <p:cNvSpPr>
            <a:spLocks noGrp="1"/>
          </p:cNvSpPr>
          <p:nvPr>
            <p:ph idx="1"/>
          </p:nvPr>
        </p:nvSpPr>
        <p:spPr/>
        <p:txBody>
          <a:bodyPr>
            <a:normAutofit/>
          </a:bodyPr>
          <a:lstStyle/>
          <a:p>
            <a:r>
              <a:rPr lang="en-US" sz="2400" dirty="0" smtClean="0"/>
              <a:t>A total of 180 questionnaires were handed out and used in this study.</a:t>
            </a:r>
          </a:p>
          <a:p>
            <a:endParaRPr lang="en-US" sz="2400" dirty="0" smtClean="0"/>
          </a:p>
          <a:p>
            <a:r>
              <a:rPr lang="en-US" sz="2400" dirty="0" smtClean="0"/>
              <a:t>Educators provided a variation of homework types:</a:t>
            </a:r>
          </a:p>
          <a:p>
            <a:pPr lvl="1"/>
            <a:r>
              <a:rPr lang="en-US" sz="2000" dirty="0" smtClean="0"/>
              <a:t>ungraded homework (only for deeper understanding of material)</a:t>
            </a:r>
          </a:p>
          <a:p>
            <a:pPr lvl="1"/>
            <a:r>
              <a:rPr lang="en-US" sz="2000" dirty="0" smtClean="0"/>
              <a:t>graded homework that counts towards course grade</a:t>
            </a:r>
          </a:p>
          <a:p>
            <a:pPr lvl="1"/>
            <a:r>
              <a:rPr lang="en-US" sz="2000" dirty="0" smtClean="0"/>
              <a:t>homework for bonus points </a:t>
            </a:r>
            <a:endParaRPr lang="en-US" sz="2000" dirty="0"/>
          </a:p>
        </p:txBody>
      </p:sp>
    </p:spTree>
    <p:extLst>
      <p:ext uri="{BB962C8B-B14F-4D97-AF65-F5344CB8AC3E}">
        <p14:creationId xmlns:p14="http://schemas.microsoft.com/office/powerpoint/2010/main" val="2558954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Demographics</a:t>
            </a:r>
            <a:endParaRPr lang="en-US" dirty="0"/>
          </a:p>
        </p:txBody>
      </p:sp>
      <p:sp>
        <p:nvSpPr>
          <p:cNvPr id="3" name="Content Placeholder 2"/>
          <p:cNvSpPr>
            <a:spLocks noGrp="1"/>
          </p:cNvSpPr>
          <p:nvPr>
            <p:ph idx="1"/>
          </p:nvPr>
        </p:nvSpPr>
        <p:spPr>
          <a:xfrm>
            <a:off x="457200" y="1600200"/>
            <a:ext cx="8229600" cy="4861953"/>
          </a:xfrm>
        </p:spPr>
        <p:txBody>
          <a:bodyPr>
            <a:normAutofit fontScale="55000" lnSpcReduction="20000"/>
          </a:bodyPr>
          <a:lstStyle/>
          <a:p>
            <a:r>
              <a:rPr lang="en-US" dirty="0" smtClean="0"/>
              <a:t>The </a:t>
            </a:r>
            <a:r>
              <a:rPr lang="en-US" dirty="0"/>
              <a:t>Principles of Finance classes comprised </a:t>
            </a:r>
            <a:endParaRPr lang="en-US" dirty="0" smtClean="0"/>
          </a:p>
          <a:p>
            <a:pPr lvl="1"/>
            <a:r>
              <a:rPr lang="en-US" dirty="0" smtClean="0"/>
              <a:t>39.7% females</a:t>
            </a:r>
          </a:p>
          <a:p>
            <a:pPr lvl="1"/>
            <a:r>
              <a:rPr lang="en-US" dirty="0" smtClean="0"/>
              <a:t>60.3% males </a:t>
            </a:r>
          </a:p>
          <a:p>
            <a:pPr marL="457200" lvl="1" indent="0">
              <a:buNone/>
            </a:pPr>
            <a:endParaRPr lang="en-US" dirty="0" smtClean="0"/>
          </a:p>
          <a:p>
            <a:r>
              <a:rPr lang="en-US" dirty="0" smtClean="0"/>
              <a:t>Corporate Finance classes comprised </a:t>
            </a:r>
          </a:p>
          <a:p>
            <a:pPr lvl="1"/>
            <a:r>
              <a:rPr lang="en-US" dirty="0" smtClean="0"/>
              <a:t>25.4 % females</a:t>
            </a:r>
          </a:p>
          <a:p>
            <a:pPr lvl="1"/>
            <a:r>
              <a:rPr lang="en-US" dirty="0" smtClean="0"/>
              <a:t>74.6 % males. </a:t>
            </a:r>
            <a:endParaRPr lang="en-US" dirty="0" smtClean="0">
              <a:effectLst/>
            </a:endParaRPr>
          </a:p>
          <a:p>
            <a:pPr marL="0" indent="0">
              <a:buNone/>
            </a:pPr>
            <a:endParaRPr lang="en-US" dirty="0" smtClean="0">
              <a:effectLst/>
            </a:endParaRPr>
          </a:p>
          <a:p>
            <a:r>
              <a:rPr lang="en-US" dirty="0" smtClean="0"/>
              <a:t>The </a:t>
            </a:r>
            <a:r>
              <a:rPr lang="en-US" dirty="0"/>
              <a:t>average number of hours worked per week for </a:t>
            </a:r>
            <a:r>
              <a:rPr lang="en-US" dirty="0" smtClean="0"/>
              <a:t>students:</a:t>
            </a:r>
          </a:p>
          <a:p>
            <a:pPr lvl="1"/>
            <a:r>
              <a:rPr lang="en-US" dirty="0" smtClean="0"/>
              <a:t> Principles </a:t>
            </a:r>
            <a:r>
              <a:rPr lang="en-US" dirty="0"/>
              <a:t>of Finance classes </a:t>
            </a:r>
            <a:r>
              <a:rPr lang="en-US" dirty="0" smtClean="0"/>
              <a:t>: 19.8 </a:t>
            </a:r>
            <a:r>
              <a:rPr lang="en-US" dirty="0"/>
              <a:t>hours and 16.1 hours </a:t>
            </a:r>
            <a:endParaRPr lang="en-US" dirty="0" smtClean="0"/>
          </a:p>
          <a:p>
            <a:pPr lvl="1"/>
            <a:r>
              <a:rPr lang="en-US" dirty="0" smtClean="0"/>
              <a:t> </a:t>
            </a:r>
            <a:r>
              <a:rPr lang="en-US" dirty="0"/>
              <a:t>Corporate Finance </a:t>
            </a:r>
            <a:r>
              <a:rPr lang="en-US" dirty="0" smtClean="0"/>
              <a:t>classes: </a:t>
            </a:r>
            <a:r>
              <a:rPr lang="en-US" dirty="0" smtClean="0"/>
              <a:t>16.1 hours </a:t>
            </a:r>
            <a:endParaRPr lang="en-US" dirty="0" smtClean="0"/>
          </a:p>
          <a:p>
            <a:endParaRPr lang="en-US" dirty="0" smtClean="0">
              <a:effectLst/>
            </a:endParaRPr>
          </a:p>
          <a:p>
            <a:r>
              <a:rPr lang="en-US" dirty="0" smtClean="0"/>
              <a:t>Students </a:t>
            </a:r>
            <a:r>
              <a:rPr lang="en-US" dirty="0"/>
              <a:t>enrolled in the Principles of Finance classes </a:t>
            </a:r>
            <a:r>
              <a:rPr lang="en-US" dirty="0" smtClean="0"/>
              <a:t>indicated </a:t>
            </a:r>
          </a:p>
          <a:p>
            <a:pPr lvl="1"/>
            <a:r>
              <a:rPr lang="en-US" dirty="0" smtClean="0"/>
              <a:t>29.3 </a:t>
            </a:r>
            <a:r>
              <a:rPr lang="en-US" dirty="0"/>
              <a:t>percent of their mothers </a:t>
            </a:r>
            <a:r>
              <a:rPr lang="en-US" dirty="0" smtClean="0"/>
              <a:t>earned a Bachelor’s Degree or higher.  </a:t>
            </a:r>
            <a:endParaRPr lang="en-US" dirty="0" smtClean="0"/>
          </a:p>
          <a:p>
            <a:pPr lvl="1"/>
            <a:r>
              <a:rPr lang="en-US" dirty="0" smtClean="0"/>
              <a:t>31 </a:t>
            </a:r>
            <a:r>
              <a:rPr lang="en-US" dirty="0"/>
              <a:t>percent of their fathers earned a Bachelor’s Degree or higher. </a:t>
            </a:r>
            <a:r>
              <a:rPr lang="en-US" dirty="0" smtClean="0"/>
              <a:t> </a:t>
            </a:r>
          </a:p>
          <a:p>
            <a:pPr lvl="1"/>
            <a:endParaRPr lang="en-US" dirty="0" smtClean="0"/>
          </a:p>
          <a:p>
            <a:r>
              <a:rPr lang="en-US" dirty="0" smtClean="0"/>
              <a:t>Students enrolled in the </a:t>
            </a:r>
            <a:r>
              <a:rPr lang="en-US" dirty="0" smtClean="0"/>
              <a:t>Corporate Finance classes indicated </a:t>
            </a:r>
          </a:p>
          <a:p>
            <a:pPr lvl="1"/>
            <a:r>
              <a:rPr lang="en-US" dirty="0" smtClean="0"/>
              <a:t>45.1 percent of their mothers </a:t>
            </a:r>
            <a:r>
              <a:rPr lang="en-US" dirty="0" smtClean="0"/>
              <a:t>earned a Bachelor’s Degree or higher. </a:t>
            </a:r>
            <a:endParaRPr lang="en-US" dirty="0" smtClean="0"/>
          </a:p>
          <a:p>
            <a:pPr lvl="1"/>
            <a:r>
              <a:rPr lang="en-US" dirty="0" smtClean="0"/>
              <a:t>43.4 percent of their fathers earned a Bachelor’s Degree or higher. </a:t>
            </a:r>
            <a:endParaRPr lang="en-US" dirty="0" smtClean="0">
              <a:effectLst/>
            </a:endParaRPr>
          </a:p>
          <a:p>
            <a:endParaRPr lang="en-US" dirty="0"/>
          </a:p>
        </p:txBody>
      </p:sp>
    </p:spTree>
    <p:extLst>
      <p:ext uri="{BB962C8B-B14F-4D97-AF65-F5344CB8AC3E}">
        <p14:creationId xmlns:p14="http://schemas.microsoft.com/office/powerpoint/2010/main" val="1380713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a:t>The present study showed about half of the students in both the Principles of Finance and Corporate Finance classes agreed that instructor recognition of doing a good job on homework assignments was important to them </a:t>
            </a:r>
            <a:r>
              <a:rPr lang="en-US" sz="2400" dirty="0" smtClean="0"/>
              <a:t>.</a:t>
            </a:r>
          </a:p>
          <a:p>
            <a:pPr marL="0" indent="0">
              <a:buNone/>
            </a:pPr>
            <a:endParaRPr lang="en-US" sz="2400" dirty="0"/>
          </a:p>
        </p:txBody>
      </p:sp>
    </p:spTree>
    <p:extLst>
      <p:ext uri="{BB962C8B-B14F-4D97-AF65-F5344CB8AC3E}">
        <p14:creationId xmlns:p14="http://schemas.microsoft.com/office/powerpoint/2010/main" val="4061359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smtClean="0"/>
              <a:t>Parents asking students about their homework</a:t>
            </a:r>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r>
              <a:rPr lang="en-US" sz="2400" dirty="0" smtClean="0"/>
              <a:t>The </a:t>
            </a:r>
            <a:r>
              <a:rPr lang="en-US" sz="2400" dirty="0"/>
              <a:t>study suggests as students continue their education through college, parental interest in homework assignments decreases. </a:t>
            </a:r>
            <a:endParaRPr lang="en-US" sz="2400" dirty="0" smtClean="0"/>
          </a:p>
          <a:p>
            <a:endParaRPr lang="en-US" sz="2400" dirty="0"/>
          </a:p>
        </p:txBody>
      </p:sp>
      <p:graphicFrame>
        <p:nvGraphicFramePr>
          <p:cNvPr id="4" name="Chart 3"/>
          <p:cNvGraphicFramePr>
            <a:graphicFrameLocks/>
          </p:cNvGraphicFramePr>
          <p:nvPr>
            <p:extLst>
              <p:ext uri="{D42A27DB-BD31-4B8C-83A1-F6EECF244321}">
                <p14:modId xmlns:p14="http://schemas.microsoft.com/office/powerpoint/2010/main" val="812300569"/>
              </p:ext>
            </p:extLst>
          </p:nvPr>
        </p:nvGraphicFramePr>
        <p:xfrm>
          <a:off x="2623625" y="1648224"/>
          <a:ext cx="3726934" cy="223462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3721978126"/>
              </p:ext>
            </p:extLst>
          </p:nvPr>
        </p:nvGraphicFramePr>
        <p:xfrm>
          <a:off x="5289550" y="3184300"/>
          <a:ext cx="3341175" cy="225235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p:cNvGraphicFramePr>
          <p:nvPr>
            <p:extLst>
              <p:ext uri="{D42A27DB-BD31-4B8C-83A1-F6EECF244321}">
                <p14:modId xmlns:p14="http://schemas.microsoft.com/office/powerpoint/2010/main" val="3728312126"/>
              </p:ext>
            </p:extLst>
          </p:nvPr>
        </p:nvGraphicFramePr>
        <p:xfrm>
          <a:off x="457200" y="3247675"/>
          <a:ext cx="3341175" cy="225235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549401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Length of Assignments and allotted Time</a:t>
            </a:r>
          </a:p>
        </p:txBody>
      </p:sp>
      <p:graphicFrame>
        <p:nvGraphicFramePr>
          <p:cNvPr id="4" name="Chart 3"/>
          <p:cNvGraphicFramePr>
            <a:graphicFrameLocks/>
          </p:cNvGraphicFramePr>
          <p:nvPr>
            <p:extLst>
              <p:ext uri="{D42A27DB-BD31-4B8C-83A1-F6EECF244321}">
                <p14:modId xmlns:p14="http://schemas.microsoft.com/office/powerpoint/2010/main" val="1868322765"/>
              </p:ext>
            </p:extLst>
          </p:nvPr>
        </p:nvGraphicFramePr>
        <p:xfrm>
          <a:off x="4681178" y="2345176"/>
          <a:ext cx="4005622" cy="224085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extLst>
              <p:ext uri="{D42A27DB-BD31-4B8C-83A1-F6EECF244321}">
                <p14:modId xmlns:p14="http://schemas.microsoft.com/office/powerpoint/2010/main" val="3258158314"/>
              </p:ext>
            </p:extLst>
          </p:nvPr>
        </p:nvGraphicFramePr>
        <p:xfrm>
          <a:off x="457200" y="2200501"/>
          <a:ext cx="4005622" cy="224085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p:cNvGraphicFramePr>
            <a:graphicFrameLocks/>
          </p:cNvGraphicFramePr>
          <p:nvPr>
            <p:extLst>
              <p:ext uri="{D42A27DB-BD31-4B8C-83A1-F6EECF244321}">
                <p14:modId xmlns:p14="http://schemas.microsoft.com/office/powerpoint/2010/main" val="4216786571"/>
              </p:ext>
            </p:extLst>
          </p:nvPr>
        </p:nvGraphicFramePr>
        <p:xfrm>
          <a:off x="2305923" y="4441353"/>
          <a:ext cx="4005622" cy="2240852"/>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703649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key findings</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From </a:t>
            </a:r>
            <a:r>
              <a:rPr lang="en-US" sz="2400" dirty="0"/>
              <a:t>the students’ perception, the choice of completing homework has certain costs and benefits. </a:t>
            </a:r>
            <a:endParaRPr lang="en-US" sz="2400" dirty="0" smtClean="0"/>
          </a:p>
          <a:p>
            <a:pPr marL="0" indent="0">
              <a:buNone/>
            </a:pPr>
            <a:endParaRPr lang="en-US" sz="2400" dirty="0" smtClean="0"/>
          </a:p>
          <a:p>
            <a:r>
              <a:rPr lang="en-US" sz="2400" dirty="0" smtClean="0"/>
              <a:t>Students </a:t>
            </a:r>
            <a:r>
              <a:rPr lang="en-US" sz="2400" dirty="0"/>
              <a:t>who perceive homework assignments as having little intrinsic value or as ‘busy work’ will view homework as having greater costs than benefits and therefore will choose not to complete the assignment. </a:t>
            </a:r>
            <a:endParaRPr lang="en-US" sz="2400" dirty="0" smtClean="0"/>
          </a:p>
          <a:p>
            <a:endParaRPr lang="en-US" sz="2400" dirty="0" smtClean="0"/>
          </a:p>
          <a:p>
            <a:r>
              <a:rPr lang="en-US" sz="2400" dirty="0"/>
              <a:t>A</a:t>
            </a:r>
            <a:r>
              <a:rPr lang="en-US" sz="2400" dirty="0" smtClean="0"/>
              <a:t>pproximately 68% of </a:t>
            </a:r>
            <a:r>
              <a:rPr lang="en-US" sz="2400" dirty="0"/>
              <a:t>the students in all classes felt homework was just “busy work” in high school. </a:t>
            </a:r>
            <a:endParaRPr lang="en-US" sz="2400" dirty="0" smtClean="0"/>
          </a:p>
          <a:p>
            <a:endParaRPr lang="en-US" sz="2400" dirty="0" smtClean="0"/>
          </a:p>
          <a:p>
            <a:r>
              <a:rPr lang="en-US" sz="2400" dirty="0" smtClean="0"/>
              <a:t>That </a:t>
            </a:r>
            <a:r>
              <a:rPr lang="en-US" sz="2400" dirty="0"/>
              <a:t>perception dropped to about </a:t>
            </a:r>
            <a:r>
              <a:rPr lang="en-US" sz="2400" dirty="0" smtClean="0"/>
              <a:t>19% </a:t>
            </a:r>
            <a:r>
              <a:rPr lang="en-US" sz="2400" dirty="0"/>
              <a:t>at the college level </a:t>
            </a:r>
            <a:r>
              <a:rPr lang="en-US" sz="2400" dirty="0" smtClean="0"/>
              <a:t>.</a:t>
            </a:r>
          </a:p>
        </p:txBody>
      </p:sp>
    </p:spTree>
    <p:extLst>
      <p:ext uri="{BB962C8B-B14F-4D97-AF65-F5344CB8AC3E}">
        <p14:creationId xmlns:p14="http://schemas.microsoft.com/office/powerpoint/2010/main" val="2154325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key findings</a:t>
            </a:r>
            <a:endParaRPr lang="en-US" dirty="0"/>
          </a:p>
        </p:txBody>
      </p:sp>
      <p:sp>
        <p:nvSpPr>
          <p:cNvPr id="3" name="Content Placeholder 2"/>
          <p:cNvSpPr>
            <a:spLocks noGrp="1"/>
          </p:cNvSpPr>
          <p:nvPr>
            <p:ph idx="1"/>
          </p:nvPr>
        </p:nvSpPr>
        <p:spPr/>
        <p:txBody>
          <a:bodyPr>
            <a:normAutofit/>
          </a:bodyPr>
          <a:lstStyle/>
          <a:p>
            <a:r>
              <a:rPr lang="en-US" sz="2400" dirty="0" smtClean="0"/>
              <a:t>Approximately 80% of </a:t>
            </a:r>
            <a:r>
              <a:rPr lang="en-US" sz="2400" dirty="0"/>
              <a:t>the respondents felt homework assignments were necessary to understand the course material at the college </a:t>
            </a:r>
            <a:r>
              <a:rPr lang="en-US" sz="2400" dirty="0" smtClean="0"/>
              <a:t>level</a:t>
            </a:r>
            <a:r>
              <a:rPr lang="en-US" sz="2400" dirty="0"/>
              <a:t>. </a:t>
            </a:r>
          </a:p>
          <a:p>
            <a:pPr marL="0" indent="0">
              <a:buNone/>
            </a:pPr>
            <a:endParaRPr lang="en-US" sz="2400" dirty="0" smtClean="0"/>
          </a:p>
          <a:p>
            <a:pPr marL="0" indent="0">
              <a:buNone/>
            </a:pPr>
            <a:endParaRPr lang="en-US" sz="2400" dirty="0"/>
          </a:p>
          <a:p>
            <a:pPr marL="0" indent="0">
              <a:buNone/>
            </a:pPr>
            <a:endParaRPr lang="en-US" sz="2400" dirty="0" smtClean="0"/>
          </a:p>
          <a:p>
            <a:r>
              <a:rPr lang="en-US" sz="2400" dirty="0" smtClean="0"/>
              <a:t>The </a:t>
            </a:r>
            <a:r>
              <a:rPr lang="en-US" sz="2400" dirty="0"/>
              <a:t>findings indicate that students recognize the importance of homework assignments in understanding course </a:t>
            </a:r>
            <a:r>
              <a:rPr lang="en-US" sz="2400" dirty="0" smtClean="0"/>
              <a:t>material. </a:t>
            </a:r>
          </a:p>
          <a:p>
            <a:endParaRPr lang="en-US" sz="2400" dirty="0"/>
          </a:p>
        </p:txBody>
      </p:sp>
    </p:spTree>
    <p:extLst>
      <p:ext uri="{BB962C8B-B14F-4D97-AF65-F5344CB8AC3E}">
        <p14:creationId xmlns:p14="http://schemas.microsoft.com/office/powerpoint/2010/main" val="36792052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key findings</a:t>
            </a:r>
            <a:endParaRPr lang="en-US" dirty="0"/>
          </a:p>
        </p:txBody>
      </p:sp>
      <p:sp>
        <p:nvSpPr>
          <p:cNvPr id="3" name="Content Placeholder 2"/>
          <p:cNvSpPr>
            <a:spLocks noGrp="1"/>
          </p:cNvSpPr>
          <p:nvPr>
            <p:ph idx="1"/>
          </p:nvPr>
        </p:nvSpPr>
        <p:spPr/>
        <p:txBody>
          <a:bodyPr>
            <a:normAutofit/>
          </a:bodyPr>
          <a:lstStyle/>
          <a:p>
            <a:r>
              <a:rPr lang="en-US" sz="2000" dirty="0"/>
              <a:t>S</a:t>
            </a:r>
            <a:r>
              <a:rPr lang="en-US" sz="2000" dirty="0" smtClean="0"/>
              <a:t>ignificant differences were found between the </a:t>
            </a:r>
            <a:r>
              <a:rPr lang="en-US" sz="2000" dirty="0"/>
              <a:t>actual number of homework problems completed by students and estimated homework problems to be completed </a:t>
            </a:r>
            <a:r>
              <a:rPr lang="en-US" sz="2000" dirty="0" smtClean="0"/>
              <a:t>by </a:t>
            </a:r>
            <a:r>
              <a:rPr lang="en-US" sz="2000" dirty="0"/>
              <a:t>students at the beginning of the semester</a:t>
            </a:r>
            <a:r>
              <a:rPr lang="en-US" sz="2000" dirty="0" smtClean="0"/>
              <a:t>. </a:t>
            </a:r>
            <a:endParaRPr lang="en-US" sz="2000" dirty="0"/>
          </a:p>
          <a:p>
            <a:pPr lvl="1"/>
            <a:r>
              <a:rPr lang="en-US" sz="1800" dirty="0" smtClean="0"/>
              <a:t>Students completed fewer problems than originally indicated. </a:t>
            </a:r>
          </a:p>
          <a:p>
            <a:endParaRPr lang="en-US" sz="2000" dirty="0" smtClean="0"/>
          </a:p>
          <a:p>
            <a:pPr marL="0" indent="0">
              <a:buNone/>
            </a:pPr>
            <a:endParaRPr lang="en-US" sz="2000" dirty="0"/>
          </a:p>
          <a:p>
            <a:r>
              <a:rPr lang="en-US" sz="2000" dirty="0" smtClean="0"/>
              <a:t>This outcome also conflicts with the questionnaire response that asked if homework assignments were completed on time. </a:t>
            </a:r>
            <a:r>
              <a:rPr lang="en-US" sz="2000" dirty="0" smtClean="0"/>
              <a:t>Student responses indicated that homework was completed on time by:</a:t>
            </a:r>
            <a:endParaRPr lang="en-US" sz="2000" dirty="0" smtClean="0"/>
          </a:p>
          <a:p>
            <a:pPr lvl="1"/>
            <a:r>
              <a:rPr lang="en-US" sz="2000" dirty="0" smtClean="0"/>
              <a:t>79.3 percent of </a:t>
            </a:r>
            <a:r>
              <a:rPr lang="en-US" sz="2000" dirty="0"/>
              <a:t>Principles of Finance </a:t>
            </a:r>
            <a:r>
              <a:rPr lang="en-US" sz="2000" dirty="0" smtClean="0"/>
              <a:t>students </a:t>
            </a:r>
          </a:p>
          <a:p>
            <a:pPr lvl="1"/>
            <a:r>
              <a:rPr lang="en-US" sz="2000" dirty="0" smtClean="0"/>
              <a:t>79.5 </a:t>
            </a:r>
            <a:r>
              <a:rPr lang="en-US" sz="2000" dirty="0"/>
              <a:t>percent of Corporate Finance </a:t>
            </a:r>
            <a:r>
              <a:rPr lang="en-US" sz="2000" dirty="0" smtClean="0"/>
              <a:t>students</a:t>
            </a:r>
            <a:endParaRPr lang="en-US" sz="2000" dirty="0"/>
          </a:p>
        </p:txBody>
      </p:sp>
    </p:spTree>
    <p:extLst>
      <p:ext uri="{BB962C8B-B14F-4D97-AF65-F5344CB8AC3E}">
        <p14:creationId xmlns:p14="http://schemas.microsoft.com/office/powerpoint/2010/main" val="415313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While reasons for assigning homework are well-intended, they reflect the view point of educators. Difficulties in achieving these goals may be caused by differences in student perception of the purpose for homework assignments. </a:t>
            </a:r>
            <a:endParaRPr lang="en-US" sz="2400" dirty="0"/>
          </a:p>
        </p:txBody>
      </p:sp>
      <p:pic>
        <p:nvPicPr>
          <p:cNvPr id="4" name="Picture 3"/>
          <p:cNvPicPr>
            <a:picLocks noChangeAspect="1"/>
          </p:cNvPicPr>
          <p:nvPr/>
        </p:nvPicPr>
        <p:blipFill>
          <a:blip r:embed="rId2"/>
          <a:stretch>
            <a:fillRect/>
          </a:stretch>
        </p:blipFill>
        <p:spPr>
          <a:xfrm>
            <a:off x="0" y="3803597"/>
            <a:ext cx="9144000" cy="3054403"/>
          </a:xfrm>
          <a:prstGeom prst="rect">
            <a:avLst/>
          </a:prstGeom>
        </p:spPr>
      </p:pic>
    </p:spTree>
    <p:extLst>
      <p:ext uri="{BB962C8B-B14F-4D97-AF65-F5344CB8AC3E}">
        <p14:creationId xmlns:p14="http://schemas.microsoft.com/office/powerpoint/2010/main" val="29720499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Results</a:t>
            </a:r>
            <a:endParaRPr lang="en-US" dirty="0"/>
          </a:p>
        </p:txBody>
      </p:sp>
      <p:sp>
        <p:nvSpPr>
          <p:cNvPr id="3" name="Content Placeholder 2"/>
          <p:cNvSpPr>
            <a:spLocks noGrp="1"/>
          </p:cNvSpPr>
          <p:nvPr>
            <p:ph idx="1"/>
          </p:nvPr>
        </p:nvSpPr>
        <p:spPr/>
        <p:txBody>
          <a:bodyPr>
            <a:normAutofit fontScale="85000" lnSpcReduction="20000"/>
          </a:bodyPr>
          <a:lstStyle/>
          <a:p>
            <a:r>
              <a:rPr lang="en-US" sz="2000" dirty="0" smtClean="0"/>
              <a:t>The results showed </a:t>
            </a:r>
            <a:r>
              <a:rPr lang="en-US" sz="2000" dirty="0"/>
              <a:t>that when homework becomes a larger part of a student’s course grade, it does make a difference in homework completion. </a:t>
            </a:r>
            <a:endParaRPr lang="en-US" sz="2000" dirty="0" smtClean="0"/>
          </a:p>
          <a:p>
            <a:endParaRPr lang="en-US" sz="2000" dirty="0" smtClean="0"/>
          </a:p>
          <a:p>
            <a:endParaRPr lang="en-US" sz="2000" dirty="0"/>
          </a:p>
          <a:p>
            <a:endParaRPr lang="en-US" sz="2000" dirty="0" smtClean="0"/>
          </a:p>
          <a:p>
            <a:r>
              <a:rPr lang="en-US" sz="2000" dirty="0"/>
              <a:t>I</a:t>
            </a:r>
            <a:r>
              <a:rPr lang="en-US" sz="2000" dirty="0" smtClean="0"/>
              <a:t>ncreasing the percentage of bonus points that students could earn during the semester, in which homework is considered, there was an increase in the actual number of times homework was completed when due and the </a:t>
            </a:r>
            <a:r>
              <a:rPr lang="en-US" sz="2000" b="1" dirty="0" smtClean="0"/>
              <a:t>null hypothesis should be rejected. </a:t>
            </a:r>
          </a:p>
          <a:p>
            <a:endParaRPr lang="en-US" sz="2000" dirty="0" smtClean="0"/>
          </a:p>
          <a:p>
            <a:endParaRPr lang="en-US" sz="2000" dirty="0"/>
          </a:p>
          <a:p>
            <a:endParaRPr lang="en-US" sz="2000" dirty="0" smtClean="0"/>
          </a:p>
          <a:p>
            <a:endParaRPr lang="en-US" sz="2000" dirty="0" smtClean="0"/>
          </a:p>
          <a:p>
            <a:r>
              <a:rPr lang="en-US" sz="2000" dirty="0" smtClean="0"/>
              <a:t>Also:</a:t>
            </a:r>
          </a:p>
          <a:p>
            <a:pPr marL="0" indent="0">
              <a:buNone/>
            </a:pPr>
            <a:r>
              <a:rPr lang="en-US" sz="2000" dirty="0" smtClean="0"/>
              <a:t>Student perception of late homework assignments produced an interesting finding in that 20 percent of the respondents felt late homework assignments should be accepted for full credit </a:t>
            </a:r>
          </a:p>
          <a:p>
            <a:endParaRPr lang="en-US" sz="2000" dirty="0" smtClean="0"/>
          </a:p>
          <a:p>
            <a:endParaRPr lang="en-US" sz="2000" dirty="0"/>
          </a:p>
        </p:txBody>
      </p:sp>
    </p:spTree>
    <p:extLst>
      <p:ext uri="{BB962C8B-B14F-4D97-AF65-F5344CB8AC3E}">
        <p14:creationId xmlns:p14="http://schemas.microsoft.com/office/powerpoint/2010/main" val="41618039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fontScale="55000" lnSpcReduction="20000"/>
          </a:bodyPr>
          <a:lstStyle/>
          <a:p>
            <a:r>
              <a:rPr lang="en-US" dirty="0"/>
              <a:t>S</a:t>
            </a:r>
            <a:r>
              <a:rPr lang="en-US" dirty="0" smtClean="0"/>
              <a:t>tudents </a:t>
            </a:r>
            <a:r>
              <a:rPr lang="en-US" dirty="0"/>
              <a:t>view completion of homework as an important task and recognize the importance of homework assignments if it is appropriate and meaningful. </a:t>
            </a:r>
            <a:endParaRPr lang="en-US" dirty="0" smtClean="0"/>
          </a:p>
          <a:p>
            <a:endParaRPr lang="en-US" dirty="0" smtClean="0"/>
          </a:p>
          <a:p>
            <a:r>
              <a:rPr lang="en-US" dirty="0" smtClean="0"/>
              <a:t>They </a:t>
            </a:r>
            <a:r>
              <a:rPr lang="en-US" dirty="0"/>
              <a:t>view homework assignments that have a higher intrinsic value beneficial in understanding course material. </a:t>
            </a:r>
            <a:endParaRPr lang="en-US" dirty="0" smtClean="0"/>
          </a:p>
          <a:p>
            <a:endParaRPr lang="en-US" dirty="0" smtClean="0"/>
          </a:p>
          <a:p>
            <a:r>
              <a:rPr lang="en-US" dirty="0"/>
              <a:t>S</a:t>
            </a:r>
            <a:r>
              <a:rPr lang="en-US" dirty="0" smtClean="0"/>
              <a:t>tudent </a:t>
            </a:r>
            <a:r>
              <a:rPr lang="en-US" dirty="0"/>
              <a:t>perception of homework assignments in high school as “busy work” creates a negative connotation for such homework assignments as incoming college freshman. </a:t>
            </a:r>
            <a:endParaRPr lang="en-US" dirty="0" smtClean="0"/>
          </a:p>
          <a:p>
            <a:pPr marL="0" indent="0">
              <a:buNone/>
            </a:pPr>
            <a:endParaRPr lang="en-US" dirty="0" smtClean="0"/>
          </a:p>
          <a:p>
            <a:r>
              <a:rPr lang="en-US" dirty="0" smtClean="0"/>
              <a:t>Educator </a:t>
            </a:r>
            <a:r>
              <a:rPr lang="en-US" dirty="0"/>
              <a:t>praise for doing a good job on homework assignments was important to students. </a:t>
            </a:r>
            <a:endParaRPr lang="en-US" dirty="0" smtClean="0"/>
          </a:p>
          <a:p>
            <a:endParaRPr lang="en-US" dirty="0"/>
          </a:p>
          <a:p>
            <a:endParaRPr lang="en-US" dirty="0" smtClean="0"/>
          </a:p>
          <a:p>
            <a:r>
              <a:rPr lang="en-US" dirty="0"/>
              <a:t>S</a:t>
            </a:r>
            <a:r>
              <a:rPr lang="en-US" dirty="0" smtClean="0"/>
              <a:t>tudents </a:t>
            </a:r>
            <a:r>
              <a:rPr lang="en-US" dirty="0"/>
              <a:t>felt homework should be included as part of their course grade which was confirmed by the study when bonus </a:t>
            </a:r>
            <a:r>
              <a:rPr lang="en-US" dirty="0" smtClean="0"/>
              <a:t>points.</a:t>
            </a:r>
          </a:p>
          <a:p>
            <a:pPr marL="0" indent="0">
              <a:buNone/>
            </a:pPr>
            <a:endParaRPr lang="en-US" dirty="0"/>
          </a:p>
        </p:txBody>
      </p:sp>
    </p:spTree>
    <p:extLst>
      <p:ext uri="{BB962C8B-B14F-4D97-AF65-F5344CB8AC3E}">
        <p14:creationId xmlns:p14="http://schemas.microsoft.com/office/powerpoint/2010/main" val="15563170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Questions/Discussion</a:t>
            </a:r>
            <a:endParaRPr lang="en-US" dirty="0"/>
          </a:p>
        </p:txBody>
      </p:sp>
      <p:sp>
        <p:nvSpPr>
          <p:cNvPr id="3" name="Content Placeholder 2"/>
          <p:cNvSpPr>
            <a:spLocks noGrp="1"/>
          </p:cNvSpPr>
          <p:nvPr>
            <p:ph idx="1"/>
          </p:nvPr>
        </p:nvSpPr>
        <p:spPr>
          <a:xfrm>
            <a:off x="457200" y="2332038"/>
            <a:ext cx="8229600" cy="2763740"/>
          </a:xfrm>
        </p:spPr>
        <p:txBody>
          <a:bodyPr>
            <a:normAutofit/>
          </a:bodyPr>
          <a:lstStyle/>
          <a:p>
            <a:r>
              <a:rPr lang="en-US" sz="2400" dirty="0" smtClean="0"/>
              <a:t>What percentage of homework should count towards the final grade?</a:t>
            </a:r>
          </a:p>
          <a:p>
            <a:endParaRPr lang="en-US" sz="2400" dirty="0"/>
          </a:p>
          <a:p>
            <a:r>
              <a:rPr lang="en-US" sz="2400" dirty="0" smtClean="0"/>
              <a:t>What type of homework should and should not be graded?</a:t>
            </a:r>
          </a:p>
          <a:p>
            <a:endParaRPr lang="en-US" sz="2400" dirty="0"/>
          </a:p>
          <a:p>
            <a:r>
              <a:rPr lang="en-US" sz="2400" dirty="0" smtClean="0"/>
              <a:t>Are extra-credit homework assignments a good idea?</a:t>
            </a:r>
            <a:endParaRPr lang="en-US" sz="2400" dirty="0"/>
          </a:p>
        </p:txBody>
      </p:sp>
    </p:spTree>
    <p:extLst>
      <p:ext uri="{BB962C8B-B14F-4D97-AF65-F5344CB8AC3E}">
        <p14:creationId xmlns:p14="http://schemas.microsoft.com/office/powerpoint/2010/main" val="1376506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What’s the big deal about Homework?</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Homework </a:t>
            </a:r>
            <a:r>
              <a:rPr lang="en-US" dirty="0"/>
              <a:t>issues center </a:t>
            </a:r>
            <a:r>
              <a:rPr lang="en-US" dirty="0" smtClean="0"/>
              <a:t>around: </a:t>
            </a:r>
          </a:p>
          <a:p>
            <a:pPr lvl="1"/>
            <a:r>
              <a:rPr lang="en-US" dirty="0" smtClean="0"/>
              <a:t>quantity </a:t>
            </a:r>
          </a:p>
          <a:p>
            <a:pPr lvl="1"/>
            <a:r>
              <a:rPr lang="en-US" dirty="0"/>
              <a:t>q</a:t>
            </a:r>
            <a:r>
              <a:rPr lang="en-US" dirty="0" smtClean="0"/>
              <a:t>uality</a:t>
            </a:r>
          </a:p>
          <a:p>
            <a:pPr lvl="1"/>
            <a:r>
              <a:rPr lang="en-US" dirty="0" smtClean="0"/>
              <a:t>time </a:t>
            </a:r>
            <a:r>
              <a:rPr lang="en-US" dirty="0"/>
              <a:t>restrictions on out-of-class </a:t>
            </a:r>
            <a:r>
              <a:rPr lang="en-US" dirty="0" smtClean="0"/>
              <a:t>activities</a:t>
            </a:r>
            <a:endParaRPr lang="en-US" dirty="0"/>
          </a:p>
          <a:p>
            <a:pPr marL="457200" lvl="1" indent="0">
              <a:buNone/>
            </a:pPr>
            <a:endParaRPr lang="en-US" dirty="0" smtClean="0"/>
          </a:p>
          <a:p>
            <a:r>
              <a:rPr lang="en-US" dirty="0" smtClean="0"/>
              <a:t>When </a:t>
            </a:r>
            <a:r>
              <a:rPr lang="en-US" dirty="0"/>
              <a:t>educators assign homework, they need to take into </a:t>
            </a:r>
            <a:r>
              <a:rPr lang="en-US" dirty="0" smtClean="0"/>
              <a:t>consideration: </a:t>
            </a:r>
          </a:p>
          <a:p>
            <a:pPr lvl="1"/>
            <a:r>
              <a:rPr lang="en-US" dirty="0" smtClean="0"/>
              <a:t>student </a:t>
            </a:r>
            <a:r>
              <a:rPr lang="en-US" dirty="0"/>
              <a:t>ability </a:t>
            </a:r>
            <a:r>
              <a:rPr lang="en-US" dirty="0" smtClean="0"/>
              <a:t>level</a:t>
            </a:r>
          </a:p>
          <a:p>
            <a:pPr lvl="1"/>
            <a:r>
              <a:rPr lang="en-US" dirty="0" smtClean="0"/>
              <a:t>how </a:t>
            </a:r>
            <a:r>
              <a:rPr lang="en-US" dirty="0"/>
              <a:t>after-class activities impact student </a:t>
            </a:r>
            <a:r>
              <a:rPr lang="en-US" dirty="0" smtClean="0"/>
              <a:t>performance</a:t>
            </a:r>
          </a:p>
          <a:p>
            <a:pPr lvl="1"/>
            <a:endParaRPr lang="en-US" dirty="0" smtClean="0"/>
          </a:p>
          <a:p>
            <a:r>
              <a:rPr lang="en-US" dirty="0" smtClean="0"/>
              <a:t>Ultimately </a:t>
            </a:r>
            <a:r>
              <a:rPr lang="en-US" dirty="0"/>
              <a:t>it is the student that must use his/her own discretion about whether, when, and how to complete homework assignments. </a:t>
            </a:r>
            <a:endParaRPr lang="en-US" dirty="0" smtClean="0"/>
          </a:p>
          <a:p>
            <a:endParaRPr lang="en-US" dirty="0"/>
          </a:p>
        </p:txBody>
      </p:sp>
    </p:spTree>
    <p:extLst>
      <p:ext uri="{BB962C8B-B14F-4D97-AF65-F5344CB8AC3E}">
        <p14:creationId xmlns:p14="http://schemas.microsoft.com/office/powerpoint/2010/main" val="2433893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studies have been done?</a:t>
            </a:r>
            <a:endParaRPr lang="en-US" dirty="0"/>
          </a:p>
        </p:txBody>
      </p:sp>
      <p:sp>
        <p:nvSpPr>
          <p:cNvPr id="3" name="Content Placeholder 2"/>
          <p:cNvSpPr>
            <a:spLocks noGrp="1"/>
          </p:cNvSpPr>
          <p:nvPr>
            <p:ph idx="1"/>
          </p:nvPr>
        </p:nvSpPr>
        <p:spPr/>
        <p:txBody>
          <a:bodyPr>
            <a:normAutofit/>
          </a:bodyPr>
          <a:lstStyle/>
          <a:p>
            <a:r>
              <a:rPr lang="en-US" sz="2400" dirty="0"/>
              <a:t>The correlation between homework completion and student achievement has been debated. </a:t>
            </a:r>
            <a:endParaRPr lang="en-US" sz="2400" dirty="0" smtClean="0"/>
          </a:p>
          <a:p>
            <a:endParaRPr lang="en-US" sz="2400" dirty="0"/>
          </a:p>
          <a:p>
            <a:pPr marL="0" indent="0">
              <a:buNone/>
            </a:pPr>
            <a:endParaRPr lang="en-US" sz="2400" dirty="0" smtClean="0"/>
          </a:p>
          <a:p>
            <a:r>
              <a:rPr lang="en-US" sz="2400" dirty="0" smtClean="0"/>
              <a:t>The </a:t>
            </a:r>
            <a:r>
              <a:rPr lang="en-US" sz="2400" dirty="0"/>
              <a:t>questions pertaining to how much homework is beneficial and whether parental involvement helps students develop better study habits has been </a:t>
            </a:r>
            <a:r>
              <a:rPr lang="en-US" sz="2400" dirty="0" smtClean="0"/>
              <a:t>examined</a:t>
            </a:r>
            <a:endParaRPr lang="en-US" sz="2400" dirty="0"/>
          </a:p>
        </p:txBody>
      </p:sp>
    </p:spTree>
    <p:extLst>
      <p:ext uri="{BB962C8B-B14F-4D97-AF65-F5344CB8AC3E}">
        <p14:creationId xmlns:p14="http://schemas.microsoft.com/office/powerpoint/2010/main" val="96081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 for the study</a:t>
            </a:r>
            <a:endParaRPr lang="en-US" dirty="0"/>
          </a:p>
        </p:txBody>
      </p:sp>
      <p:sp>
        <p:nvSpPr>
          <p:cNvPr id="3" name="Content Placeholder 2"/>
          <p:cNvSpPr>
            <a:spLocks noGrp="1"/>
          </p:cNvSpPr>
          <p:nvPr>
            <p:ph idx="1"/>
          </p:nvPr>
        </p:nvSpPr>
        <p:spPr>
          <a:xfrm>
            <a:off x="457200" y="2211050"/>
            <a:ext cx="8229600" cy="2209577"/>
          </a:xfrm>
        </p:spPr>
        <p:txBody>
          <a:bodyPr/>
          <a:lstStyle/>
          <a:p>
            <a:pPr marL="0" indent="0">
              <a:buNone/>
            </a:pPr>
            <a:r>
              <a:rPr lang="en-US" dirty="0" smtClean="0"/>
              <a:t>The </a:t>
            </a:r>
            <a:r>
              <a:rPr lang="en-US" dirty="0"/>
              <a:t>concerns of the students, the principal participants, remain largely unknown. </a:t>
            </a:r>
            <a:endParaRPr lang="en-US" dirty="0" smtClean="0"/>
          </a:p>
          <a:p>
            <a:pPr marL="0" indent="0">
              <a:buNone/>
            </a:pPr>
            <a:endParaRPr lang="en-US" dirty="0"/>
          </a:p>
        </p:txBody>
      </p:sp>
    </p:spTree>
    <p:extLst>
      <p:ext uri="{BB962C8B-B14F-4D97-AF65-F5344CB8AC3E}">
        <p14:creationId xmlns:p14="http://schemas.microsoft.com/office/powerpoint/2010/main" val="2884164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on Student’s time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2400" dirty="0" smtClean="0"/>
              <a:t>Even </a:t>
            </a:r>
            <a:r>
              <a:rPr lang="en-US" sz="2400" dirty="0"/>
              <a:t>in a generally supportive environment, students may perceive a substantial cost to be associated with </a:t>
            </a:r>
            <a:r>
              <a:rPr lang="en-US" sz="2400" dirty="0" smtClean="0"/>
              <a:t>homework:</a:t>
            </a:r>
          </a:p>
          <a:p>
            <a:pPr marL="0" indent="0">
              <a:buNone/>
            </a:pPr>
            <a:endParaRPr lang="en-US" sz="2400" dirty="0" smtClean="0"/>
          </a:p>
          <a:p>
            <a:r>
              <a:rPr lang="en-US" sz="2400" dirty="0" smtClean="0"/>
              <a:t> </a:t>
            </a:r>
            <a:r>
              <a:rPr lang="en-US" sz="2400" dirty="0"/>
              <a:t>M</a:t>
            </a:r>
            <a:r>
              <a:rPr lang="en-US" sz="2400" dirty="0" smtClean="0"/>
              <a:t>ay </a:t>
            </a:r>
            <a:r>
              <a:rPr lang="en-US" sz="2400" dirty="0"/>
              <a:t>restrict time available for sports, extracurricular or leisure </a:t>
            </a:r>
            <a:r>
              <a:rPr lang="en-US" sz="2400" dirty="0" smtClean="0"/>
              <a:t>activities</a:t>
            </a:r>
            <a:endParaRPr lang="en-US" sz="2400" dirty="0"/>
          </a:p>
          <a:p>
            <a:endParaRPr lang="en-US" sz="2400" dirty="0" smtClean="0"/>
          </a:p>
          <a:p>
            <a:r>
              <a:rPr lang="en-US" sz="2400" dirty="0" smtClean="0"/>
              <a:t>Require </a:t>
            </a:r>
            <a:r>
              <a:rPr lang="en-US" sz="2400" dirty="0"/>
              <a:t>too much time or </a:t>
            </a:r>
            <a:r>
              <a:rPr lang="en-US" sz="2400" dirty="0" smtClean="0"/>
              <a:t>effort</a:t>
            </a:r>
          </a:p>
          <a:p>
            <a:endParaRPr lang="en-US" sz="2400" dirty="0" smtClean="0"/>
          </a:p>
          <a:p>
            <a:r>
              <a:rPr lang="en-US" sz="2400" dirty="0" smtClean="0"/>
              <a:t>Conflict </a:t>
            </a:r>
            <a:r>
              <a:rPr lang="en-US" sz="2400" dirty="0"/>
              <a:t>with family responsibilities. </a:t>
            </a:r>
            <a:endParaRPr lang="en-US" sz="2400" dirty="0" smtClean="0"/>
          </a:p>
          <a:p>
            <a:endParaRPr lang="en-US" sz="2400" dirty="0" smtClean="0"/>
          </a:p>
          <a:p>
            <a:r>
              <a:rPr lang="en-US" sz="2400" dirty="0" smtClean="0"/>
              <a:t>Consequently</a:t>
            </a:r>
            <a:r>
              <a:rPr lang="en-US" sz="2400" dirty="0"/>
              <a:t>, the decision to spend time on homework may carry high opportunity costs as other more desirable activities are foregone. </a:t>
            </a:r>
            <a:endParaRPr lang="en-US" sz="2400" dirty="0" smtClean="0"/>
          </a:p>
          <a:p>
            <a:endParaRPr lang="en-US" sz="2400" dirty="0"/>
          </a:p>
        </p:txBody>
      </p:sp>
    </p:spTree>
    <p:extLst>
      <p:ext uri="{BB962C8B-B14F-4D97-AF65-F5344CB8AC3E}">
        <p14:creationId xmlns:p14="http://schemas.microsoft.com/office/powerpoint/2010/main" val="280400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Student’s motivation and attitudes </a:t>
            </a:r>
            <a:endParaRPr lang="en-US" dirty="0"/>
          </a:p>
        </p:txBody>
      </p:sp>
      <p:sp>
        <p:nvSpPr>
          <p:cNvPr id="3" name="Content Placeholder 2"/>
          <p:cNvSpPr>
            <a:spLocks noGrp="1"/>
          </p:cNvSpPr>
          <p:nvPr>
            <p:ph idx="1"/>
          </p:nvPr>
        </p:nvSpPr>
        <p:spPr/>
        <p:txBody>
          <a:bodyPr>
            <a:normAutofit fontScale="62500" lnSpcReduction="20000"/>
          </a:bodyPr>
          <a:lstStyle/>
          <a:p>
            <a:r>
              <a:rPr lang="en-US" dirty="0"/>
              <a:t>Student motivation to complete homework assignments is influenced by a collection of beliefs, attitudes, and </a:t>
            </a:r>
            <a:r>
              <a:rPr lang="en-US" dirty="0" smtClean="0"/>
              <a:t>emotions. </a:t>
            </a:r>
            <a:r>
              <a:rPr lang="en-US" dirty="0" smtClean="0"/>
              <a:t>These include:</a:t>
            </a:r>
            <a:endParaRPr lang="en-US" dirty="0" smtClean="0"/>
          </a:p>
          <a:p>
            <a:pPr marL="0" indent="0">
              <a:buNone/>
            </a:pPr>
            <a:endParaRPr lang="en-US" dirty="0" smtClean="0"/>
          </a:p>
          <a:p>
            <a:pPr lvl="1"/>
            <a:r>
              <a:rPr lang="en-US" dirty="0" smtClean="0"/>
              <a:t>students’ experiences that lead to success or failure</a:t>
            </a:r>
          </a:p>
          <a:p>
            <a:pPr lvl="1"/>
            <a:r>
              <a:rPr lang="en-US" dirty="0" smtClean="0"/>
              <a:t>their personal expectations and standards for performance</a:t>
            </a:r>
          </a:p>
          <a:p>
            <a:pPr lvl="1"/>
            <a:r>
              <a:rPr lang="en-US" dirty="0" smtClean="0"/>
              <a:t>confidence in their ability to do well. </a:t>
            </a:r>
          </a:p>
          <a:p>
            <a:endParaRPr lang="en-US" dirty="0" smtClean="0"/>
          </a:p>
          <a:p>
            <a:r>
              <a:rPr lang="en-US" dirty="0" smtClean="0"/>
              <a:t>These beliefs, attitudes, and emotions develop in the multiple contexts of students’ </a:t>
            </a:r>
          </a:p>
          <a:p>
            <a:pPr lvl="1"/>
            <a:r>
              <a:rPr lang="en-US" dirty="0" smtClean="0"/>
              <a:t>homes </a:t>
            </a:r>
          </a:p>
          <a:p>
            <a:pPr lvl="1"/>
            <a:r>
              <a:rPr lang="en-US" dirty="0" smtClean="0"/>
              <a:t>schools</a:t>
            </a:r>
          </a:p>
          <a:p>
            <a:pPr lvl="1"/>
            <a:r>
              <a:rPr lang="en-US" dirty="0" smtClean="0"/>
              <a:t>culture </a:t>
            </a:r>
          </a:p>
          <a:p>
            <a:r>
              <a:rPr lang="en-US" dirty="0" smtClean="0"/>
              <a:t>Parents’ and educators’ beliefs about learning have a profound influence on the development of student’s own beliefs as to what it takes to do well in school and the efforts necessary to learn. </a:t>
            </a:r>
            <a:r>
              <a:rPr lang="en-US" dirty="0" smtClean="0"/>
              <a:t> </a:t>
            </a:r>
          </a:p>
        </p:txBody>
      </p:sp>
    </p:spTree>
    <p:extLst>
      <p:ext uri="{BB962C8B-B14F-4D97-AF65-F5344CB8AC3E}">
        <p14:creationId xmlns:p14="http://schemas.microsoft.com/office/powerpoint/2010/main" val="3730310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Paper</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purpose of this paper is to examine students’ perception of homework assignments and to identify factors that might influence their ideas. </a:t>
            </a:r>
            <a:endParaRPr lang="en-US" dirty="0" smtClean="0"/>
          </a:p>
          <a:p>
            <a:pPr marL="0" indent="0">
              <a:buNone/>
            </a:pPr>
            <a:endParaRPr lang="en-US" dirty="0"/>
          </a:p>
          <a:p>
            <a:r>
              <a:rPr lang="en-US" dirty="0" smtClean="0"/>
              <a:t>The study looks at how students perceive homework as an important part of their school experience </a:t>
            </a:r>
          </a:p>
          <a:p>
            <a:pPr marL="0" indent="0">
              <a:buNone/>
            </a:pPr>
            <a:endParaRPr lang="en-US" dirty="0"/>
          </a:p>
          <a:p>
            <a:r>
              <a:rPr lang="en-US" dirty="0" smtClean="0"/>
              <a:t>It </a:t>
            </a:r>
            <a:r>
              <a:rPr lang="en-US" dirty="0" smtClean="0"/>
              <a:t>identifies any significant differences between the actual number of times students handed in homework and the pre-conceived number of times students estimated homework assignments would be completed on time. </a:t>
            </a:r>
          </a:p>
          <a:p>
            <a:pPr marL="0" indent="0">
              <a:buNone/>
            </a:pPr>
            <a:endParaRPr lang="en-US" dirty="0"/>
          </a:p>
        </p:txBody>
      </p:sp>
    </p:spTree>
    <p:extLst>
      <p:ext uri="{BB962C8B-B14F-4D97-AF65-F5344CB8AC3E}">
        <p14:creationId xmlns:p14="http://schemas.microsoft.com/office/powerpoint/2010/main" val="3830697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HYPOTHESIS / RESEARCH OBJECTIVE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a:t>
            </a:r>
            <a:r>
              <a:rPr lang="en-US" dirty="0"/>
              <a:t>purpose of this paper </a:t>
            </a:r>
            <a:r>
              <a:rPr lang="en-US" dirty="0" smtClean="0"/>
              <a:t>is to:</a:t>
            </a:r>
          </a:p>
          <a:p>
            <a:pPr lvl="1"/>
            <a:r>
              <a:rPr lang="en-US" dirty="0" smtClean="0"/>
              <a:t> </a:t>
            </a:r>
            <a:r>
              <a:rPr lang="en-US" dirty="0"/>
              <a:t>identify students’ perception of homework </a:t>
            </a:r>
            <a:r>
              <a:rPr lang="en-US" dirty="0" smtClean="0"/>
              <a:t>assignments</a:t>
            </a:r>
          </a:p>
          <a:p>
            <a:pPr lvl="1"/>
            <a:endParaRPr lang="en-US" dirty="0" smtClean="0"/>
          </a:p>
          <a:p>
            <a:pPr lvl="1"/>
            <a:r>
              <a:rPr lang="en-US" dirty="0" smtClean="0"/>
              <a:t>determine </a:t>
            </a:r>
            <a:r>
              <a:rPr lang="en-US" dirty="0"/>
              <a:t>if there is a difference between actual and estimated number of times homework problems are completed by students. </a:t>
            </a:r>
            <a:endParaRPr lang="en-US" dirty="0" smtClean="0"/>
          </a:p>
          <a:p>
            <a:pPr lvl="1"/>
            <a:endParaRPr lang="en-US" dirty="0" smtClean="0"/>
          </a:p>
          <a:p>
            <a:pPr lvl="1"/>
            <a:r>
              <a:rPr lang="en-US" dirty="0" smtClean="0"/>
              <a:t>Evaluate the </a:t>
            </a:r>
            <a:r>
              <a:rPr lang="en-US" dirty="0"/>
              <a:t>impact of including homework as part of the students’ course grade is also examined. </a:t>
            </a:r>
            <a:endParaRPr lang="en-US" dirty="0" smtClean="0"/>
          </a:p>
          <a:p>
            <a:pPr marL="0" indent="0">
              <a:buNone/>
            </a:pPr>
            <a:endParaRPr lang="en-US" dirty="0" smtClean="0"/>
          </a:p>
          <a:p>
            <a:r>
              <a:rPr lang="en-US" dirty="0"/>
              <a:t>To test this research hypothesis, the following null hypotheses was used: </a:t>
            </a:r>
          </a:p>
          <a:p>
            <a:pPr lvl="1"/>
            <a:r>
              <a:rPr lang="en-US" b="1" dirty="0" smtClean="0"/>
              <a:t>Ho</a:t>
            </a:r>
            <a:r>
              <a:rPr lang="en-US" b="1" dirty="0"/>
              <a:t>: </a:t>
            </a:r>
            <a:r>
              <a:rPr lang="en-US" dirty="0"/>
              <a:t>Making homework a part of a student’s grade will not increase the likelihood that students will complete more homework assignments. </a:t>
            </a:r>
            <a:endParaRPr lang="en-US" dirty="0" smtClean="0"/>
          </a:p>
          <a:p>
            <a:pPr marL="457200" lvl="1" indent="0">
              <a:buNone/>
            </a:pPr>
            <a:endParaRPr lang="en-US" dirty="0" smtClean="0"/>
          </a:p>
          <a:p>
            <a:r>
              <a:rPr lang="en-US" dirty="0"/>
              <a:t>The hypothesis is expected to be rejected. </a:t>
            </a:r>
            <a:endParaRPr lang="en-US" dirty="0" smtClean="0"/>
          </a:p>
          <a:p>
            <a:endParaRPr lang="en-US" dirty="0"/>
          </a:p>
        </p:txBody>
      </p:sp>
    </p:spTree>
    <p:extLst>
      <p:ext uri="{BB962C8B-B14F-4D97-AF65-F5344CB8AC3E}">
        <p14:creationId xmlns:p14="http://schemas.microsoft.com/office/powerpoint/2010/main" val="10764287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4302</TotalTime>
  <Words>1977</Words>
  <Application>Microsoft Macintosh PowerPoint</Application>
  <PresentationFormat>On-screen Show (4:3)</PresentationFormat>
  <Paragraphs>217</Paragraphs>
  <Slides>22</Slides>
  <Notes>6</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Students’ Perception  Of Homework Assignments  And What Influences Their Ideas  </vt:lpstr>
      <vt:lpstr>Introduction</vt:lpstr>
      <vt:lpstr>What’s the big deal about Homework?</vt:lpstr>
      <vt:lpstr>What studies have been done?</vt:lpstr>
      <vt:lpstr>Reason for the study</vt:lpstr>
      <vt:lpstr>Effect on Student’s time</vt:lpstr>
      <vt:lpstr>Student’s motivation and attitudes </vt:lpstr>
      <vt:lpstr>Purpose of Paper</vt:lpstr>
      <vt:lpstr>HYPOTHESIS / RESEARCH OBJECTIVE  </vt:lpstr>
      <vt:lpstr>Study Methodology</vt:lpstr>
      <vt:lpstr>Study Methodology</vt:lpstr>
      <vt:lpstr>Study Methodology</vt:lpstr>
      <vt:lpstr>Demographics</vt:lpstr>
      <vt:lpstr>Results</vt:lpstr>
      <vt:lpstr>Results</vt:lpstr>
      <vt:lpstr>Results</vt:lpstr>
      <vt:lpstr>Some key findings</vt:lpstr>
      <vt:lpstr>Some key findings</vt:lpstr>
      <vt:lpstr>Some key findings</vt:lpstr>
      <vt:lpstr>More Results</vt:lpstr>
      <vt:lpstr>Conclusions</vt:lpstr>
      <vt:lpstr>Questions/Discussion</vt:lpstr>
    </vt:vector>
  </TitlesOfParts>
  <Company>UNC Charlotte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Alvin Farrel</dc:creator>
  <cp:lastModifiedBy>Alvin Farrel</cp:lastModifiedBy>
  <cp:revision>38</cp:revision>
  <dcterms:created xsi:type="dcterms:W3CDTF">2015-02-15T17:57:31Z</dcterms:created>
  <dcterms:modified xsi:type="dcterms:W3CDTF">2015-02-18T17:39:44Z</dcterms:modified>
</cp:coreProperties>
</file>