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Lst>
  <p:sldIdLst>
    <p:sldId id="256" r:id="rId2"/>
    <p:sldId id="257" r:id="rId3"/>
    <p:sldId id="274" r:id="rId4"/>
    <p:sldId id="258" r:id="rId5"/>
    <p:sldId id="279" r:id="rId6"/>
    <p:sldId id="280" r:id="rId7"/>
    <p:sldId id="259" r:id="rId8"/>
    <p:sldId id="282" r:id="rId9"/>
    <p:sldId id="283" r:id="rId10"/>
    <p:sldId id="275" r:id="rId11"/>
    <p:sldId id="276" r:id="rId12"/>
    <p:sldId id="277" r:id="rId13"/>
    <p:sldId id="278" r:id="rId14"/>
    <p:sldId id="268" r:id="rId15"/>
    <p:sldId id="269" r:id="rId16"/>
    <p:sldId id="271" r:id="rId17"/>
    <p:sldId id="272" r:id="rId18"/>
    <p:sldId id="273" r:id="rId19"/>
    <p:sldId id="28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7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uo:Documents:HD_Stuff-weight%20and%20cutoff%20comapris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Sheet5!$H$21:$H$23</c:f>
              <c:strCache>
                <c:ptCount val="3"/>
                <c:pt idx="0">
                  <c:v>Positive</c:v>
                </c:pt>
                <c:pt idx="1">
                  <c:v>Negative</c:v>
                </c:pt>
                <c:pt idx="2">
                  <c:v>Why am I in school?</c:v>
                </c:pt>
              </c:strCache>
            </c:strRef>
          </c:cat>
          <c:val>
            <c:numRef>
              <c:f>Sheet5!$I$21:$I$23</c:f>
              <c:numCache>
                <c:formatCode>General</c:formatCode>
                <c:ptCount val="3"/>
                <c:pt idx="0">
                  <c:v>68.5</c:v>
                </c:pt>
                <c:pt idx="1">
                  <c:v>9.6</c:v>
                </c:pt>
                <c:pt idx="2">
                  <c:v>21.9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17923822673243"/>
          <c:y val="0.209525371828521"/>
          <c:w val="0.482076177326757"/>
          <c:h val="0.580949256342957"/>
        </c:manualLayout>
      </c:layout>
      <c:overlay val="0"/>
      <c:txPr>
        <a:bodyPr/>
        <a:lstStyle/>
        <a:p>
          <a:pPr>
            <a:defRPr sz="1400"/>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C297B-B3C7-8449-A6CF-8F72ADD955EE}"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C297B-B3C7-8449-A6CF-8F72ADD955EE}"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C297B-B3C7-8449-A6CF-8F72ADD955EE}"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C297B-B3C7-8449-A6CF-8F72ADD955EE}"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C297B-B3C7-8449-A6CF-8F72ADD955EE}"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C297B-B3C7-8449-A6CF-8F72ADD955EE}" type="datetimeFigureOut">
              <a:rPr lang="en-US" smtClean="0"/>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C297B-B3C7-8449-A6CF-8F72ADD955EE}" type="datetimeFigureOut">
              <a:rPr lang="en-US" smtClean="0"/>
              <a:t>9/28/14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C297B-B3C7-8449-A6CF-8F72ADD955EE}" type="datetimeFigureOut">
              <a:rPr lang="en-US" smtClean="0"/>
              <a:t>9/28/14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C297B-B3C7-8449-A6CF-8F72ADD955EE}" type="datetimeFigureOut">
              <a:rPr lang="en-US" smtClean="0"/>
              <a:t>9/28/14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611C1-3E5A-3F4F-8CDD-4563653BCD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C297B-B3C7-8449-A6CF-8F72ADD955EE}" type="datetimeFigureOut">
              <a:rPr lang="en-US" smtClean="0"/>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DAC297B-B3C7-8449-A6CF-8F72ADD955EE}" type="datetimeFigureOut">
              <a:rPr lang="en-US" smtClean="0"/>
              <a:t>9/28/14</a:t>
            </a:fld>
            <a:endParaRPr lang="en-US"/>
          </a:p>
        </p:txBody>
      </p:sp>
      <p:sp>
        <p:nvSpPr>
          <p:cNvPr id="9" name="Slide Number Placeholder 8"/>
          <p:cNvSpPr>
            <a:spLocks noGrp="1"/>
          </p:cNvSpPr>
          <p:nvPr>
            <p:ph type="sldNum" sz="quarter" idx="11"/>
          </p:nvPr>
        </p:nvSpPr>
        <p:spPr/>
        <p:txBody>
          <a:bodyPr/>
          <a:lstStyle/>
          <a:p>
            <a:fld id="{C82611C1-3E5A-3F4F-8CDD-4563653BCDB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82611C1-3E5A-3F4F-8CDD-4563653BCDB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DAC297B-B3C7-8449-A6CF-8F72ADD955EE}" type="datetimeFigureOut">
              <a:rPr lang="en-US" smtClean="0"/>
              <a:t>9/28/14</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Student Perceptions of Teaching Transparency </a:t>
            </a:r>
            <a:r>
              <a:rPr lang="en-US" dirty="0" smtClean="0"/>
              <a:t/>
            </a:r>
            <a:br>
              <a:rPr lang="en-US" dirty="0" smtClean="0"/>
            </a:br>
            <a:endParaRPr lang="en-US" dirty="0"/>
          </a:p>
        </p:txBody>
      </p:sp>
      <p:sp>
        <p:nvSpPr>
          <p:cNvPr id="3" name="Subtitle 2"/>
          <p:cNvSpPr>
            <a:spLocks noGrp="1"/>
          </p:cNvSpPr>
          <p:nvPr>
            <p:ph type="subTitle" idx="1"/>
          </p:nvPr>
        </p:nvSpPr>
        <p:spPr>
          <a:xfrm>
            <a:off x="685800" y="4318002"/>
            <a:ext cx="6605494" cy="1852704"/>
          </a:xfrm>
        </p:spPr>
        <p:txBody>
          <a:bodyPr>
            <a:normAutofit fontScale="32500" lnSpcReduction="20000"/>
          </a:bodyPr>
          <a:lstStyle/>
          <a:p>
            <a:r>
              <a:rPr lang="en-US" sz="6400" dirty="0" err="1" smtClean="0"/>
              <a:t>Alecia</a:t>
            </a:r>
            <a:r>
              <a:rPr lang="en-US" sz="6400" dirty="0" smtClean="0"/>
              <a:t> D. Anderson, Andrea N. Hunt,</a:t>
            </a:r>
            <a:r>
              <a:rPr lang="en-US" sz="6400" dirty="0"/>
              <a:t/>
            </a:r>
            <a:br>
              <a:rPr lang="en-US" sz="6400" dirty="0"/>
            </a:br>
            <a:r>
              <a:rPr lang="en-US" sz="6400" dirty="0" smtClean="0"/>
              <a:t>Rachel </a:t>
            </a:r>
            <a:r>
              <a:rPr lang="en-US" sz="6400" dirty="0"/>
              <a:t>E. Powell, and Cindy Brooks Dollar </a:t>
            </a:r>
            <a:endParaRPr lang="en-US" sz="6400" dirty="0" smtClean="0"/>
          </a:p>
          <a:p>
            <a:r>
              <a:rPr lang="en-US" sz="6400" i="1" dirty="0"/>
              <a:t>North Carolina State University, Raleigh, </a:t>
            </a:r>
            <a:r>
              <a:rPr lang="en-US" sz="6400" i="1" dirty="0" smtClean="0"/>
              <a:t>NC</a:t>
            </a:r>
          </a:p>
          <a:p>
            <a:endParaRPr lang="en-US" sz="6400" i="1" dirty="0" smtClean="0"/>
          </a:p>
          <a:p>
            <a:endParaRPr lang="en-US" i="1" dirty="0"/>
          </a:p>
          <a:p>
            <a:r>
              <a:rPr lang="en-US" sz="4900" i="1" dirty="0" smtClean="0"/>
              <a:t>Presented by:</a:t>
            </a:r>
          </a:p>
          <a:p>
            <a:r>
              <a:rPr lang="en-US" sz="4900" i="1" dirty="0" smtClean="0"/>
              <a:t>Alvin Farrel</a:t>
            </a:r>
            <a:endParaRPr lang="en-US" sz="4900" dirty="0" smtClean="0"/>
          </a:p>
          <a:p>
            <a:endParaRPr lang="en-US" dirty="0"/>
          </a:p>
        </p:txBody>
      </p:sp>
      <p:sp>
        <p:nvSpPr>
          <p:cNvPr id="5" name="Rectangle 4"/>
          <p:cNvSpPr/>
          <p:nvPr/>
        </p:nvSpPr>
        <p:spPr>
          <a:xfrm>
            <a:off x="0" y="6581001"/>
            <a:ext cx="4031873" cy="276999"/>
          </a:xfrm>
          <a:prstGeom prst="rect">
            <a:avLst/>
          </a:prstGeom>
        </p:spPr>
        <p:txBody>
          <a:bodyPr wrap="none">
            <a:spAutoFit/>
          </a:bodyPr>
          <a:lstStyle/>
          <a:p>
            <a:r>
              <a:rPr lang="en-US" b="1" i="1" baseline="30000" dirty="0"/>
              <a:t>The Journal of Effective Teaching, Vol. 13, No. 2, 2013, 38-47</a:t>
            </a:r>
            <a:endParaRPr lang="en-US" dirty="0"/>
          </a:p>
        </p:txBody>
      </p:sp>
    </p:spTree>
    <p:extLst>
      <p:ext uri="{BB962C8B-B14F-4D97-AF65-F5344CB8AC3E}">
        <p14:creationId xmlns:p14="http://schemas.microsoft.com/office/powerpoint/2010/main" val="33233166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p:txBody>
          <a:bodyPr>
            <a:normAutofit/>
          </a:bodyPr>
          <a:lstStyle/>
          <a:p>
            <a:r>
              <a:rPr lang="en-US" sz="2000" dirty="0" smtClean="0"/>
              <a:t>One </a:t>
            </a:r>
            <a:r>
              <a:rPr lang="en-US" sz="2000" dirty="0"/>
              <a:t>instructor used inquiry guided learning (IGL) because it is an inductive teaching practice where students are presented “a question to be answered, an observation or data set to be interpreted, or a hypothesis to be tested</a:t>
            </a:r>
            <a:r>
              <a:rPr lang="en-US" sz="2000" dirty="0" smtClean="0"/>
              <a:t>”.</a:t>
            </a:r>
          </a:p>
          <a:p>
            <a:endParaRPr lang="en-US" sz="2000" dirty="0"/>
          </a:p>
          <a:p>
            <a:r>
              <a:rPr lang="en-US" sz="2000" dirty="0" smtClean="0"/>
              <a:t> </a:t>
            </a:r>
            <a:r>
              <a:rPr lang="en-US" sz="2000" dirty="0"/>
              <a:t>The instructor explained to students that with this type of active learning, the instructor is the “guide on the side” as students construct an understanding of </a:t>
            </a:r>
            <a:r>
              <a:rPr lang="en-US" sz="2000" dirty="0" smtClean="0"/>
              <a:t>disciplinary </a:t>
            </a:r>
            <a:r>
              <a:rPr lang="en-US" sz="2000" dirty="0"/>
              <a:t>content, methods, and perspectives </a:t>
            </a:r>
            <a:r>
              <a:rPr lang="en-US" sz="2000" dirty="0" smtClean="0"/>
              <a:t>.</a:t>
            </a:r>
          </a:p>
          <a:p>
            <a:pPr marL="114300" indent="0">
              <a:buNone/>
            </a:pPr>
            <a:endParaRPr lang="en-US" sz="2000" dirty="0"/>
          </a:p>
        </p:txBody>
      </p:sp>
      <p:pic>
        <p:nvPicPr>
          <p:cNvPr id="6" name="Picture 5"/>
          <p:cNvPicPr>
            <a:picLocks noChangeAspect="1"/>
          </p:cNvPicPr>
          <p:nvPr/>
        </p:nvPicPr>
        <p:blipFill>
          <a:blip r:embed="rId2"/>
          <a:stretch>
            <a:fillRect/>
          </a:stretch>
        </p:blipFill>
        <p:spPr>
          <a:xfrm>
            <a:off x="5075360" y="4371811"/>
            <a:ext cx="2467210" cy="2486189"/>
          </a:xfrm>
          <a:prstGeom prst="rect">
            <a:avLst/>
          </a:prstGeom>
        </p:spPr>
      </p:pic>
      <p:pic>
        <p:nvPicPr>
          <p:cNvPr id="7" name="Picture 6"/>
          <p:cNvPicPr>
            <a:picLocks noChangeAspect="1"/>
          </p:cNvPicPr>
          <p:nvPr/>
        </p:nvPicPr>
        <p:blipFill>
          <a:blip r:embed="rId3"/>
          <a:stretch>
            <a:fillRect/>
          </a:stretch>
        </p:blipFill>
        <p:spPr>
          <a:xfrm>
            <a:off x="312271" y="5002305"/>
            <a:ext cx="2183915" cy="1607671"/>
          </a:xfrm>
          <a:prstGeom prst="rect">
            <a:avLst/>
          </a:prstGeom>
        </p:spPr>
      </p:pic>
      <p:pic>
        <p:nvPicPr>
          <p:cNvPr id="10" name="Picture 9"/>
          <p:cNvPicPr>
            <a:picLocks noChangeAspect="1"/>
          </p:cNvPicPr>
          <p:nvPr/>
        </p:nvPicPr>
        <p:blipFill>
          <a:blip r:embed="rId4"/>
          <a:stretch>
            <a:fillRect/>
          </a:stretch>
        </p:blipFill>
        <p:spPr>
          <a:xfrm>
            <a:off x="7375493" y="4459825"/>
            <a:ext cx="1038322" cy="542480"/>
          </a:xfrm>
          <a:prstGeom prst="rect">
            <a:avLst/>
          </a:prstGeom>
        </p:spPr>
      </p:pic>
      <p:pic>
        <p:nvPicPr>
          <p:cNvPr id="11" name="Picture 10"/>
          <p:cNvPicPr>
            <a:picLocks noChangeAspect="1"/>
          </p:cNvPicPr>
          <p:nvPr/>
        </p:nvPicPr>
        <p:blipFill>
          <a:blip r:embed="rId5"/>
          <a:stretch>
            <a:fillRect/>
          </a:stretch>
        </p:blipFill>
        <p:spPr>
          <a:xfrm>
            <a:off x="3819974" y="5328668"/>
            <a:ext cx="2106707" cy="1404683"/>
          </a:xfrm>
          <a:prstGeom prst="rect">
            <a:avLst/>
          </a:prstGeom>
        </p:spPr>
      </p:pic>
      <p:pic>
        <p:nvPicPr>
          <p:cNvPr id="12" name="Picture 11"/>
          <p:cNvPicPr>
            <a:picLocks noChangeAspect="1"/>
          </p:cNvPicPr>
          <p:nvPr/>
        </p:nvPicPr>
        <p:blipFill>
          <a:blip r:embed="rId6"/>
          <a:stretch>
            <a:fillRect/>
          </a:stretch>
        </p:blipFill>
        <p:spPr>
          <a:xfrm flipH="1">
            <a:off x="7333393" y="5728017"/>
            <a:ext cx="612589" cy="1005334"/>
          </a:xfrm>
          <a:prstGeom prst="rect">
            <a:avLst/>
          </a:prstGeom>
        </p:spPr>
      </p:pic>
    </p:spTree>
    <p:extLst>
      <p:ext uri="{BB962C8B-B14F-4D97-AF65-F5344CB8AC3E}">
        <p14:creationId xmlns:p14="http://schemas.microsoft.com/office/powerpoint/2010/main" val="30093608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idx="1"/>
          </p:nvPr>
        </p:nvSpPr>
        <p:spPr/>
        <p:txBody>
          <a:bodyPr>
            <a:normAutofit/>
          </a:bodyPr>
          <a:lstStyle/>
          <a:p>
            <a:r>
              <a:rPr lang="en-US" sz="2000" dirty="0"/>
              <a:t>Another instructor chose a group peer teaching exercise because group work is well-documented as an </a:t>
            </a:r>
            <a:r>
              <a:rPr lang="en-US" sz="2000" dirty="0" smtClean="0"/>
              <a:t>effective </a:t>
            </a:r>
            <a:r>
              <a:rPr lang="en-US" sz="2000" dirty="0"/>
              <a:t>means of active learning (Beckman, 1990; Caulfield &amp; </a:t>
            </a:r>
            <a:r>
              <a:rPr lang="en-US" sz="2000" dirty="0" err="1"/>
              <a:t>Persell</a:t>
            </a:r>
            <a:r>
              <a:rPr lang="en-US" sz="2000" dirty="0"/>
              <a:t>, 2010; </a:t>
            </a:r>
            <a:r>
              <a:rPr lang="en-US" sz="2000" dirty="0" err="1"/>
              <a:t>McKeachie</a:t>
            </a:r>
            <a:r>
              <a:rPr lang="en-US" sz="2000" dirty="0"/>
              <a:t>, 2011). </a:t>
            </a:r>
            <a:endParaRPr lang="en-US" sz="2000" dirty="0" smtClean="0"/>
          </a:p>
          <a:p>
            <a:endParaRPr lang="en-US" sz="2000" dirty="0"/>
          </a:p>
          <a:p>
            <a:r>
              <a:rPr lang="en-US" sz="2000" dirty="0" smtClean="0"/>
              <a:t>In </a:t>
            </a:r>
            <a:r>
              <a:rPr lang="en-US" sz="2000" dirty="0"/>
              <a:t>addition, research shows that group peer teaching is a useful method for </a:t>
            </a:r>
            <a:r>
              <a:rPr lang="en-US" sz="2000" dirty="0" smtClean="0"/>
              <a:t>learning </a:t>
            </a:r>
            <a:r>
              <a:rPr lang="en-US" sz="2000" dirty="0"/>
              <a:t>material as it promotes teamwork, planning abilities and confidence </a:t>
            </a:r>
            <a:endParaRPr lang="en-US" sz="2000" dirty="0" smtClean="0"/>
          </a:p>
          <a:p>
            <a:endParaRPr lang="en-US" sz="2000" dirty="0"/>
          </a:p>
        </p:txBody>
      </p:sp>
      <p:pic>
        <p:nvPicPr>
          <p:cNvPr id="4" name="Picture 3"/>
          <p:cNvPicPr>
            <a:picLocks noChangeAspect="1"/>
          </p:cNvPicPr>
          <p:nvPr/>
        </p:nvPicPr>
        <p:blipFill>
          <a:blip r:embed="rId2">
            <a:alphaModFix amt="49000"/>
          </a:blip>
          <a:stretch>
            <a:fillRect/>
          </a:stretch>
        </p:blipFill>
        <p:spPr>
          <a:xfrm>
            <a:off x="4915999" y="4534648"/>
            <a:ext cx="3161201" cy="2099235"/>
          </a:xfrm>
          <a:prstGeom prst="rect">
            <a:avLst/>
          </a:prstGeom>
        </p:spPr>
      </p:pic>
    </p:spTree>
    <p:extLst>
      <p:ext uri="{BB962C8B-B14F-4D97-AF65-F5344CB8AC3E}">
        <p14:creationId xmlns:p14="http://schemas.microsoft.com/office/powerpoint/2010/main" val="2832997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a:t>
            </a:r>
            <a:endParaRPr lang="en-US" dirty="0"/>
          </a:p>
        </p:txBody>
      </p:sp>
      <p:sp>
        <p:nvSpPr>
          <p:cNvPr id="3" name="Content Placeholder 2"/>
          <p:cNvSpPr>
            <a:spLocks noGrp="1"/>
          </p:cNvSpPr>
          <p:nvPr>
            <p:ph idx="1"/>
          </p:nvPr>
        </p:nvSpPr>
        <p:spPr/>
        <p:txBody>
          <a:bodyPr>
            <a:normAutofit/>
          </a:bodyPr>
          <a:lstStyle/>
          <a:p>
            <a:r>
              <a:rPr lang="en-US" sz="2000" dirty="0"/>
              <a:t>An additional instructor used an atypical program (e.g. </a:t>
            </a:r>
            <a:r>
              <a:rPr lang="en-US" sz="2000" dirty="0" err="1"/>
              <a:t>Wordle</a:t>
            </a:r>
            <a:r>
              <a:rPr lang="en-US" sz="2000" dirty="0"/>
              <a:t>) that would make the class stand out as fun and interesting, especially since students can see what they and others have written </a:t>
            </a:r>
            <a:endParaRPr lang="en-US" sz="2000" dirty="0" smtClean="0"/>
          </a:p>
          <a:p>
            <a:pPr marL="0" indent="0">
              <a:buNone/>
            </a:pPr>
            <a:endParaRPr lang="en-US" sz="2000" dirty="0"/>
          </a:p>
        </p:txBody>
      </p:sp>
      <p:pic>
        <p:nvPicPr>
          <p:cNvPr id="4" name="Picture 3"/>
          <p:cNvPicPr>
            <a:picLocks noChangeAspect="1"/>
          </p:cNvPicPr>
          <p:nvPr/>
        </p:nvPicPr>
        <p:blipFill>
          <a:blip r:embed="rId2"/>
          <a:stretch>
            <a:fillRect/>
          </a:stretch>
        </p:blipFill>
        <p:spPr>
          <a:xfrm>
            <a:off x="805782" y="3541806"/>
            <a:ext cx="6261395" cy="2719390"/>
          </a:xfrm>
          <a:prstGeom prst="rect">
            <a:avLst/>
          </a:prstGeom>
        </p:spPr>
      </p:pic>
    </p:spTree>
    <p:extLst>
      <p:ext uri="{BB962C8B-B14F-4D97-AF65-F5344CB8AC3E}">
        <p14:creationId xmlns:p14="http://schemas.microsoft.com/office/powerpoint/2010/main" val="38852385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a:t>
            </a:r>
            <a:endParaRPr lang="en-US" dirty="0"/>
          </a:p>
        </p:txBody>
      </p:sp>
      <p:sp>
        <p:nvSpPr>
          <p:cNvPr id="3" name="Content Placeholder 2"/>
          <p:cNvSpPr>
            <a:spLocks noGrp="1"/>
          </p:cNvSpPr>
          <p:nvPr>
            <p:ph idx="1"/>
          </p:nvPr>
        </p:nvSpPr>
        <p:spPr/>
        <p:txBody>
          <a:bodyPr>
            <a:normAutofit/>
          </a:bodyPr>
          <a:lstStyle/>
          <a:p>
            <a:r>
              <a:rPr lang="en-US" sz="2000" dirty="0"/>
              <a:t>The last instructor developed a content analysis </a:t>
            </a:r>
            <a:r>
              <a:rPr lang="en-US" sz="2000" dirty="0" smtClean="0"/>
              <a:t>project</a:t>
            </a:r>
            <a:r>
              <a:rPr lang="en-US" sz="2000" dirty="0"/>
              <a:t> </a:t>
            </a:r>
            <a:r>
              <a:rPr lang="en-US" sz="2000" dirty="0" smtClean="0"/>
              <a:t>to </a:t>
            </a:r>
            <a:r>
              <a:rPr lang="en-US" sz="2000" dirty="0"/>
              <a:t>help students recognize gender stereotypes in their respective contexts. </a:t>
            </a:r>
            <a:endParaRPr lang="en-US" sz="2000" dirty="0" smtClean="0"/>
          </a:p>
          <a:p>
            <a:pPr marL="0" indent="0">
              <a:buNone/>
            </a:pPr>
            <a:endParaRPr lang="en-US" sz="2000" dirty="0"/>
          </a:p>
        </p:txBody>
      </p:sp>
      <p:pic>
        <p:nvPicPr>
          <p:cNvPr id="4" name="Picture 3"/>
          <p:cNvPicPr>
            <a:picLocks noChangeAspect="1"/>
          </p:cNvPicPr>
          <p:nvPr/>
        </p:nvPicPr>
        <p:blipFill>
          <a:blip r:embed="rId2"/>
          <a:stretch>
            <a:fillRect/>
          </a:stretch>
        </p:blipFill>
        <p:spPr>
          <a:xfrm>
            <a:off x="224117" y="3338605"/>
            <a:ext cx="8208569" cy="2808195"/>
          </a:xfrm>
          <a:prstGeom prst="rect">
            <a:avLst/>
          </a:prstGeom>
        </p:spPr>
      </p:pic>
    </p:spTree>
    <p:extLst>
      <p:ext uri="{BB962C8B-B14F-4D97-AF65-F5344CB8AC3E}">
        <p14:creationId xmlns:p14="http://schemas.microsoft.com/office/powerpoint/2010/main" val="764644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and Results</a:t>
            </a:r>
            <a:endParaRPr lang="en-US" dirty="0"/>
          </a:p>
        </p:txBody>
      </p:sp>
      <p:sp>
        <p:nvSpPr>
          <p:cNvPr id="3" name="Content Placeholder 2"/>
          <p:cNvSpPr>
            <a:spLocks noGrp="1"/>
          </p:cNvSpPr>
          <p:nvPr>
            <p:ph idx="1"/>
          </p:nvPr>
        </p:nvSpPr>
        <p:spPr/>
        <p:txBody>
          <a:bodyPr>
            <a:normAutofit/>
          </a:bodyPr>
          <a:lstStyle/>
          <a:p>
            <a:r>
              <a:rPr lang="en-US" sz="2400" dirty="0"/>
              <a:t>Out of 73 responses, </a:t>
            </a:r>
            <a:endParaRPr lang="en-US" sz="2400" dirty="0" smtClean="0"/>
          </a:p>
          <a:p>
            <a:pPr lvl="1"/>
            <a:r>
              <a:rPr lang="en-US" sz="2000" dirty="0" smtClean="0"/>
              <a:t>50 were positive (68.5 %), </a:t>
            </a:r>
          </a:p>
          <a:p>
            <a:pPr lvl="1"/>
            <a:r>
              <a:rPr lang="en-US" sz="2000" dirty="0" smtClean="0"/>
              <a:t>7 were negative (9.6 %), </a:t>
            </a:r>
          </a:p>
          <a:p>
            <a:pPr lvl="1"/>
            <a:r>
              <a:rPr lang="en-US" sz="2000" dirty="0" smtClean="0"/>
              <a:t>16 (21.9 %) did not speak directly to teaching transparency </a:t>
            </a:r>
          </a:p>
          <a:p>
            <a:pPr lvl="1"/>
            <a:endParaRPr lang="en-US" sz="2000" dirty="0" smtClean="0"/>
          </a:p>
          <a:p>
            <a:r>
              <a:rPr lang="en-US" sz="2400" dirty="0" smtClean="0"/>
              <a:t>Students with positive responses indicated that the transparency gave them a better sense of purpose, motivation, clarity and connection to other course material. </a:t>
            </a:r>
          </a:p>
          <a:p>
            <a:endParaRPr lang="en-US" sz="2400" dirty="0"/>
          </a:p>
          <a:p>
            <a:r>
              <a:rPr lang="en-US" sz="2400" dirty="0" smtClean="0"/>
              <a:t>Students with negative responses viewed transparency as a waste of time or an insult. </a:t>
            </a:r>
          </a:p>
          <a:p>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3771848012"/>
              </p:ext>
            </p:extLst>
          </p:nvPr>
        </p:nvGraphicFramePr>
        <p:xfrm>
          <a:off x="3795059" y="1205754"/>
          <a:ext cx="4512235" cy="170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03768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Responses</a:t>
            </a:r>
            <a:br>
              <a:rPr lang="en-US" dirty="0" smtClean="0"/>
            </a:br>
            <a:r>
              <a:rPr lang="en-US" sz="3600" dirty="0" smtClean="0"/>
              <a:t>Link between Transparency and Motivation</a:t>
            </a:r>
            <a:endParaRPr lang="en-US" sz="3600" dirty="0"/>
          </a:p>
        </p:txBody>
      </p:sp>
      <p:sp>
        <p:nvSpPr>
          <p:cNvPr id="3" name="Content Placeholder 2"/>
          <p:cNvSpPr>
            <a:spLocks noGrp="1"/>
          </p:cNvSpPr>
          <p:nvPr>
            <p:ph idx="1"/>
          </p:nvPr>
        </p:nvSpPr>
        <p:spPr/>
        <p:txBody>
          <a:bodyPr>
            <a:normAutofit lnSpcReduction="10000"/>
          </a:bodyPr>
          <a:lstStyle/>
          <a:p>
            <a:r>
              <a:rPr lang="en-US" sz="2000" dirty="0"/>
              <a:t>Students liked knowing why the activities were chosen for several reasons</a:t>
            </a:r>
            <a:r>
              <a:rPr lang="en-US" sz="2000" dirty="0" smtClean="0"/>
              <a:t>.</a:t>
            </a:r>
          </a:p>
          <a:p>
            <a:pPr marL="0" indent="0">
              <a:buNone/>
            </a:pPr>
            <a:r>
              <a:rPr lang="en-US" sz="2000" dirty="0" smtClean="0"/>
              <a:t> </a:t>
            </a:r>
          </a:p>
          <a:p>
            <a:r>
              <a:rPr lang="en-US" sz="2000" dirty="0" smtClean="0"/>
              <a:t>One </a:t>
            </a:r>
            <a:r>
              <a:rPr lang="en-US" sz="2000" dirty="0"/>
              <a:t>wrote that transparency “made class work seem less menial when we know how it was meant to help us.” </a:t>
            </a:r>
            <a:endParaRPr lang="en-US" sz="2000" dirty="0" smtClean="0"/>
          </a:p>
          <a:p>
            <a:endParaRPr lang="en-US" sz="2000" dirty="0" smtClean="0"/>
          </a:p>
          <a:p>
            <a:r>
              <a:rPr lang="en-US" sz="2000" dirty="0" smtClean="0"/>
              <a:t>Students </a:t>
            </a:r>
            <a:r>
              <a:rPr lang="en-US" sz="2000" dirty="0"/>
              <a:t>liked being assured they were not just assigned “busy </a:t>
            </a:r>
            <a:r>
              <a:rPr lang="en-US" sz="2000" dirty="0" smtClean="0"/>
              <a:t>work.”</a:t>
            </a:r>
          </a:p>
          <a:p>
            <a:endParaRPr lang="en-US" sz="2000" dirty="0" smtClean="0"/>
          </a:p>
          <a:p>
            <a:r>
              <a:rPr lang="en-US" sz="2000" dirty="0" smtClean="0"/>
              <a:t>Some students felt more confident knowing ahead of time what the instructor’s learning goals were for them </a:t>
            </a:r>
          </a:p>
          <a:p>
            <a:pPr marL="0" indent="0">
              <a:buNone/>
            </a:pPr>
            <a:endParaRPr lang="en-US" sz="2000" dirty="0" smtClean="0"/>
          </a:p>
          <a:p>
            <a:r>
              <a:rPr lang="en-US" sz="2000" dirty="0" smtClean="0"/>
              <a:t>Students responded positively to connecting course goals to the activities. They learned to think critically and were able to recognize that critical thinking is necessary for learning </a:t>
            </a:r>
          </a:p>
          <a:p>
            <a:endParaRPr lang="en-US" sz="2000" dirty="0"/>
          </a:p>
        </p:txBody>
      </p:sp>
    </p:spTree>
    <p:extLst>
      <p:ext uri="{BB962C8B-B14F-4D97-AF65-F5344CB8AC3E}">
        <p14:creationId xmlns:p14="http://schemas.microsoft.com/office/powerpoint/2010/main" val="37836404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Student Responses</a:t>
            </a:r>
            <a:br>
              <a:rPr lang="en-US" dirty="0" smtClean="0"/>
            </a:br>
            <a:r>
              <a:rPr lang="en-US" sz="3600" dirty="0" smtClean="0"/>
              <a:t>Not All Positive</a:t>
            </a:r>
            <a:endParaRPr lang="en-US" sz="3600" dirty="0"/>
          </a:p>
        </p:txBody>
      </p:sp>
      <p:sp>
        <p:nvSpPr>
          <p:cNvPr id="3" name="Content Placeholder 2"/>
          <p:cNvSpPr>
            <a:spLocks noGrp="1"/>
          </p:cNvSpPr>
          <p:nvPr>
            <p:ph idx="1"/>
          </p:nvPr>
        </p:nvSpPr>
        <p:spPr/>
        <p:txBody>
          <a:bodyPr>
            <a:normAutofit/>
          </a:bodyPr>
          <a:lstStyle/>
          <a:p>
            <a:r>
              <a:rPr lang="en-US" sz="2000" dirty="0"/>
              <a:t>Some students, however, noted that the transparency did not change the way that they approached and completed the course project assignment. </a:t>
            </a:r>
            <a:endParaRPr lang="en-US" sz="2000" dirty="0" smtClean="0"/>
          </a:p>
          <a:p>
            <a:pPr marL="0" indent="0">
              <a:buNone/>
            </a:pPr>
            <a:endParaRPr lang="en-US" sz="2000" dirty="0" smtClean="0"/>
          </a:p>
          <a:p>
            <a:pPr marL="0" indent="0">
              <a:buNone/>
            </a:pPr>
            <a:endParaRPr lang="en-US" sz="2000" dirty="0" smtClean="0"/>
          </a:p>
          <a:p>
            <a:r>
              <a:rPr lang="en-US" sz="2000" dirty="0" smtClean="0"/>
              <a:t>4 out </a:t>
            </a:r>
            <a:r>
              <a:rPr lang="en-US" sz="2000" dirty="0"/>
              <a:t>of the 73 responses described transparency as an insult or manipulation. </a:t>
            </a:r>
            <a:endParaRPr lang="en-US" sz="2000" dirty="0" smtClean="0"/>
          </a:p>
          <a:p>
            <a:pPr marL="0" indent="0">
              <a:buNone/>
            </a:pPr>
            <a:endParaRPr lang="en-US" sz="2000" dirty="0"/>
          </a:p>
        </p:txBody>
      </p:sp>
    </p:spTree>
    <p:extLst>
      <p:ext uri="{BB962C8B-B14F-4D97-AF65-F5344CB8AC3E}">
        <p14:creationId xmlns:p14="http://schemas.microsoft.com/office/powerpoint/2010/main" val="70393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Conclusion</a:t>
            </a:r>
            <a:endParaRPr lang="en-US" dirty="0"/>
          </a:p>
        </p:txBody>
      </p:sp>
      <p:sp>
        <p:nvSpPr>
          <p:cNvPr id="3" name="Content Placeholder 2"/>
          <p:cNvSpPr>
            <a:spLocks noGrp="1"/>
          </p:cNvSpPr>
          <p:nvPr>
            <p:ph idx="1"/>
          </p:nvPr>
        </p:nvSpPr>
        <p:spPr/>
        <p:txBody>
          <a:bodyPr>
            <a:noAutofit/>
          </a:bodyPr>
          <a:lstStyle/>
          <a:p>
            <a:r>
              <a:rPr lang="en-US" sz="2000" dirty="0"/>
              <a:t>It is important to note that liking transparency is not the same as developing deep </a:t>
            </a:r>
            <a:r>
              <a:rPr lang="en-US" sz="2000" dirty="0" smtClean="0"/>
              <a:t>learning</a:t>
            </a:r>
            <a:r>
              <a:rPr lang="en-US" sz="2000" dirty="0"/>
              <a:t>. </a:t>
            </a:r>
            <a:endParaRPr lang="en-US" sz="2000" dirty="0" smtClean="0"/>
          </a:p>
          <a:p>
            <a:pPr marL="0" indent="0">
              <a:buNone/>
            </a:pPr>
            <a:endParaRPr lang="en-US" sz="2000" dirty="0" smtClean="0"/>
          </a:p>
          <a:p>
            <a:r>
              <a:rPr lang="en-US" sz="2000" dirty="0" smtClean="0"/>
              <a:t>Being </a:t>
            </a:r>
            <a:r>
              <a:rPr lang="en-US" sz="2000" dirty="0"/>
              <a:t>transparent created an environment in which students were more invested in class </a:t>
            </a:r>
            <a:r>
              <a:rPr lang="en-US" sz="2000" dirty="0" smtClean="0"/>
              <a:t>activities.</a:t>
            </a:r>
          </a:p>
          <a:p>
            <a:endParaRPr lang="en-US" sz="2000" dirty="0" smtClean="0"/>
          </a:p>
          <a:p>
            <a:r>
              <a:rPr lang="en-US" sz="2000" dirty="0"/>
              <a:t>In an effort to </a:t>
            </a:r>
            <a:r>
              <a:rPr lang="en-US" sz="2000" dirty="0" smtClean="0"/>
              <a:t>minimize </a:t>
            </a:r>
            <a:r>
              <a:rPr lang="en-US" sz="2000" dirty="0"/>
              <a:t>negative reactions to teaching transparency, instructors might consider </a:t>
            </a:r>
            <a:r>
              <a:rPr lang="en-US" sz="2000" dirty="0" smtClean="0"/>
              <a:t>keeping transparency </a:t>
            </a:r>
            <a:r>
              <a:rPr lang="en-US" sz="2000" dirty="0"/>
              <a:t>disclosures </a:t>
            </a:r>
            <a:r>
              <a:rPr lang="en-US" sz="2000" dirty="0" smtClean="0"/>
              <a:t>brief. </a:t>
            </a:r>
          </a:p>
          <a:p>
            <a:endParaRPr lang="en-US" sz="2000" dirty="0"/>
          </a:p>
          <a:p>
            <a:r>
              <a:rPr lang="en-US" sz="2000" dirty="0" smtClean="0"/>
              <a:t>Transparency disclosures should be discussed </a:t>
            </a:r>
            <a:r>
              <a:rPr lang="en-US" sz="2000" dirty="0"/>
              <a:t>in conjunction with learning </a:t>
            </a:r>
            <a:r>
              <a:rPr lang="en-US" sz="2000" dirty="0" smtClean="0"/>
              <a:t>goals.</a:t>
            </a:r>
          </a:p>
          <a:p>
            <a:endParaRPr lang="en-US" sz="2000" dirty="0" smtClean="0"/>
          </a:p>
          <a:p>
            <a:pPr marL="0" indent="0">
              <a:buNone/>
            </a:pPr>
            <a:endParaRPr lang="en-US" sz="2000" dirty="0"/>
          </a:p>
        </p:txBody>
      </p:sp>
    </p:spTree>
    <p:extLst>
      <p:ext uri="{BB962C8B-B14F-4D97-AF65-F5344CB8AC3E}">
        <p14:creationId xmlns:p14="http://schemas.microsoft.com/office/powerpoint/2010/main" val="316424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Conclusion</a:t>
            </a:r>
            <a:endParaRPr lang="en-US" dirty="0"/>
          </a:p>
        </p:txBody>
      </p:sp>
      <p:sp>
        <p:nvSpPr>
          <p:cNvPr id="3" name="Content Placeholder 2"/>
          <p:cNvSpPr>
            <a:spLocks noGrp="1"/>
          </p:cNvSpPr>
          <p:nvPr>
            <p:ph idx="1"/>
          </p:nvPr>
        </p:nvSpPr>
        <p:spPr>
          <a:xfrm>
            <a:off x="-29882" y="1586753"/>
            <a:ext cx="8477624" cy="4525963"/>
          </a:xfrm>
        </p:spPr>
        <p:txBody>
          <a:bodyPr>
            <a:normAutofit/>
          </a:bodyPr>
          <a:lstStyle/>
          <a:p>
            <a:r>
              <a:rPr lang="en-US" sz="2000" dirty="0"/>
              <a:t>In </a:t>
            </a:r>
            <a:r>
              <a:rPr lang="en-US" sz="2000" dirty="0" smtClean="0"/>
              <a:t>response</a:t>
            </a:r>
            <a:r>
              <a:rPr lang="en-US" sz="2000" dirty="0"/>
              <a:t>, we argue that transparency should be coupled with active learning </a:t>
            </a:r>
            <a:endParaRPr lang="en-US" sz="2000" dirty="0" smtClean="0"/>
          </a:p>
          <a:p>
            <a:pPr marL="0" indent="0">
              <a:buNone/>
            </a:pPr>
            <a:endParaRPr lang="en-US" sz="2000" dirty="0" smtClean="0"/>
          </a:p>
          <a:p>
            <a:r>
              <a:rPr lang="en-US" sz="2000" dirty="0"/>
              <a:t>Most of the instructors did not measure student performance as the in-class activities were ungraded. However, the group project was evaluated with a </a:t>
            </a:r>
            <a:r>
              <a:rPr lang="en-US" sz="2000" dirty="0" smtClean="0"/>
              <a:t>grade.</a:t>
            </a:r>
          </a:p>
          <a:p>
            <a:endParaRPr lang="en-US" sz="2000" dirty="0" smtClean="0"/>
          </a:p>
          <a:p>
            <a:r>
              <a:rPr lang="en-US" sz="2000" dirty="0" smtClean="0"/>
              <a:t>Transparency </a:t>
            </a:r>
            <a:r>
              <a:rPr lang="en-US" sz="2000" dirty="0"/>
              <a:t>helped </a:t>
            </a:r>
            <a:r>
              <a:rPr lang="en-US" sz="2000" dirty="0" smtClean="0"/>
              <a:t>students to “understand </a:t>
            </a:r>
            <a:r>
              <a:rPr lang="en-US" sz="2000" dirty="0"/>
              <a:t>the </a:t>
            </a:r>
            <a:r>
              <a:rPr lang="en-US" sz="2000" dirty="0" smtClean="0"/>
              <a:t>purpose” </a:t>
            </a:r>
            <a:r>
              <a:rPr lang="en-US" sz="2000" dirty="0"/>
              <a:t>which resulted in their motivation to “put in more effort” and work more “efficiently”</a:t>
            </a:r>
            <a:r>
              <a:rPr lang="en-US" sz="2000" dirty="0" smtClean="0"/>
              <a:t>.</a:t>
            </a:r>
          </a:p>
          <a:p>
            <a:pPr marL="0" indent="0">
              <a:buNone/>
            </a:pPr>
            <a:r>
              <a:rPr lang="en-US" sz="2000" dirty="0" smtClean="0"/>
              <a:t> </a:t>
            </a:r>
          </a:p>
          <a:p>
            <a:pPr marL="0" indent="0">
              <a:buNone/>
            </a:pPr>
            <a:endParaRPr lang="en-US" sz="2000" dirty="0" smtClean="0"/>
          </a:p>
        </p:txBody>
      </p:sp>
    </p:spTree>
    <p:extLst>
      <p:ext uri="{BB962C8B-B14F-4D97-AF65-F5344CB8AC3E}">
        <p14:creationId xmlns:p14="http://schemas.microsoft.com/office/powerpoint/2010/main" val="3015287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15926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learning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000" dirty="0"/>
              <a:t>Active learning is a broad concept that is used to describe teaching techniques that </a:t>
            </a:r>
            <a:r>
              <a:rPr lang="en-US" sz="2000" dirty="0" smtClean="0"/>
              <a:t>directly </a:t>
            </a:r>
            <a:r>
              <a:rPr lang="en-US" sz="2000" dirty="0"/>
              <a:t>engage students in the learning process. </a:t>
            </a:r>
            <a:endParaRPr lang="en-US" sz="2000" dirty="0" smtClean="0"/>
          </a:p>
          <a:p>
            <a:endParaRPr lang="en-US" sz="2000" dirty="0" smtClean="0"/>
          </a:p>
          <a:p>
            <a:r>
              <a:rPr lang="en-US" sz="2000" dirty="0"/>
              <a:t>It represents a shift from teacher-centered to student-centered learning techniques </a:t>
            </a:r>
            <a:endParaRPr lang="en-US" sz="2000" dirty="0" smtClean="0"/>
          </a:p>
          <a:p>
            <a:endParaRPr lang="en-US" sz="2000" dirty="0" smtClean="0"/>
          </a:p>
          <a:p>
            <a:r>
              <a:rPr lang="en-US" sz="2000" dirty="0"/>
              <a:t>Students are encouraged to learn through </a:t>
            </a:r>
            <a:r>
              <a:rPr lang="en-US" sz="2000" dirty="0" smtClean="0"/>
              <a:t>reading</a:t>
            </a:r>
            <a:r>
              <a:rPr lang="en-US" sz="2000" dirty="0"/>
              <a:t>, writing, discussion, and reflection. </a:t>
            </a:r>
            <a:endParaRPr lang="en-US" sz="2000" dirty="0" smtClean="0"/>
          </a:p>
          <a:p>
            <a:endParaRPr lang="en-US" sz="2000" dirty="0" smtClean="0"/>
          </a:p>
          <a:p>
            <a:endParaRPr lang="en-US" sz="2000" dirty="0" smtClean="0"/>
          </a:p>
          <a:p>
            <a:pPr marL="0" indent="0">
              <a:buNone/>
            </a:pPr>
            <a:endParaRPr lang="en-US" sz="2000" dirty="0"/>
          </a:p>
        </p:txBody>
      </p:sp>
    </p:spTree>
    <p:extLst>
      <p:ext uri="{BB962C8B-B14F-4D97-AF65-F5344CB8AC3E}">
        <p14:creationId xmlns:p14="http://schemas.microsoft.com/office/powerpoint/2010/main" val="36350667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Learning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While students often enjoy these activities, they may not necessarily understand the intent or purpose of the activity within the course context. One way of avoiding this problem is to be a more transparent teacher. </a:t>
            </a:r>
          </a:p>
          <a:p>
            <a:endParaRPr lang="en-US" sz="2400" dirty="0"/>
          </a:p>
        </p:txBody>
      </p:sp>
    </p:spTree>
    <p:extLst>
      <p:ext uri="{BB962C8B-B14F-4D97-AF65-F5344CB8AC3E}">
        <p14:creationId xmlns:p14="http://schemas.microsoft.com/office/powerpoint/2010/main" val="11314066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Transparency </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dirty="0"/>
              <a:t>teaching style that </a:t>
            </a:r>
            <a:r>
              <a:rPr lang="en-US" sz="2400" dirty="0" smtClean="0"/>
              <a:t>clarifies </a:t>
            </a:r>
            <a:r>
              <a:rPr lang="en-US" sz="2400" dirty="0"/>
              <a:t>to students the </a:t>
            </a:r>
            <a:r>
              <a:rPr lang="en-US" sz="2400" dirty="0" smtClean="0"/>
              <a:t>instructor’s </a:t>
            </a:r>
            <a:r>
              <a:rPr lang="en-US" sz="2400" dirty="0"/>
              <a:t>choices for lesson plans </a:t>
            </a:r>
            <a:endParaRPr lang="en-US" sz="2400" dirty="0" smtClean="0"/>
          </a:p>
          <a:p>
            <a:endParaRPr lang="en-US" sz="2400" dirty="0" smtClean="0"/>
          </a:p>
          <a:p>
            <a:r>
              <a:rPr lang="en-US" sz="2400" dirty="0"/>
              <a:t>S</a:t>
            </a:r>
            <a:r>
              <a:rPr lang="en-US" sz="2400" dirty="0" smtClean="0"/>
              <a:t>pecifies </a:t>
            </a:r>
            <a:r>
              <a:rPr lang="en-US" sz="2400" dirty="0"/>
              <a:t>how those choices relate to course goals. </a:t>
            </a:r>
            <a:endParaRPr lang="en-US" sz="2400" dirty="0" smtClean="0"/>
          </a:p>
          <a:p>
            <a:endParaRPr lang="en-US" sz="2400" dirty="0" smtClean="0"/>
          </a:p>
          <a:p>
            <a:r>
              <a:rPr lang="en-US" sz="2400" dirty="0" smtClean="0"/>
              <a:t>A</a:t>
            </a:r>
            <a:r>
              <a:rPr lang="en-US" sz="2400" dirty="0" smtClean="0"/>
              <a:t> way to help students understand </a:t>
            </a:r>
            <a:r>
              <a:rPr lang="en-US" sz="2400" i="1" dirty="0" smtClean="0"/>
              <a:t>how </a:t>
            </a:r>
            <a:r>
              <a:rPr lang="en-US" sz="2400" dirty="0" smtClean="0"/>
              <a:t>and </a:t>
            </a:r>
            <a:r>
              <a:rPr lang="en-US" sz="2400" i="1" dirty="0" smtClean="0"/>
              <a:t>why </a:t>
            </a:r>
            <a:r>
              <a:rPr lang="en-US" sz="2400" dirty="0" smtClean="0"/>
              <a:t>the are learning course content in particular ways </a:t>
            </a:r>
          </a:p>
          <a:p>
            <a:pPr marL="114300" indent="0">
              <a:buNone/>
            </a:pPr>
            <a:endParaRPr lang="en-US" sz="2400" dirty="0" smtClean="0"/>
          </a:p>
          <a:p>
            <a:r>
              <a:rPr lang="en-US" sz="2400" dirty="0"/>
              <a:t>I</a:t>
            </a:r>
            <a:r>
              <a:rPr lang="en-US" sz="2400" dirty="0" smtClean="0"/>
              <a:t>t helps instructors be more reflective in order to improve their teaching </a:t>
            </a:r>
          </a:p>
          <a:p>
            <a:endParaRPr lang="en-US" sz="2400" dirty="0" smtClean="0"/>
          </a:p>
          <a:p>
            <a:endParaRPr lang="en-US" sz="2400" dirty="0" smtClean="0"/>
          </a:p>
          <a:p>
            <a:endParaRPr lang="en-US" sz="2400" dirty="0" smtClean="0"/>
          </a:p>
          <a:p>
            <a:pPr marL="0" indent="0">
              <a:buNone/>
            </a:pPr>
            <a:endParaRPr lang="en-US" sz="2400" dirty="0"/>
          </a:p>
        </p:txBody>
      </p:sp>
    </p:spTree>
    <p:extLst>
      <p:ext uri="{BB962C8B-B14F-4D97-AF65-F5344CB8AC3E}">
        <p14:creationId xmlns:p14="http://schemas.microsoft.com/office/powerpoint/2010/main" val="24351958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Conceptualized Transparency</a:t>
            </a:r>
            <a:endParaRPr lang="en-US" sz="4000" dirty="0"/>
          </a:p>
        </p:txBody>
      </p:sp>
      <p:sp>
        <p:nvSpPr>
          <p:cNvPr id="3" name="Content Placeholder 2"/>
          <p:cNvSpPr>
            <a:spLocks noGrp="1"/>
          </p:cNvSpPr>
          <p:nvPr>
            <p:ph idx="1"/>
          </p:nvPr>
        </p:nvSpPr>
        <p:spPr>
          <a:xfrm>
            <a:off x="128493" y="1600200"/>
            <a:ext cx="8343153" cy="4525963"/>
          </a:xfrm>
        </p:spPr>
        <p:txBody>
          <a:bodyPr>
            <a:normAutofit/>
          </a:bodyPr>
          <a:lstStyle/>
          <a:p>
            <a:r>
              <a:rPr lang="en-US" sz="2400" dirty="0" smtClean="0"/>
              <a:t>A </a:t>
            </a:r>
            <a:r>
              <a:rPr lang="en-US" sz="2400" dirty="0"/>
              <a:t>way of organizing </a:t>
            </a:r>
            <a:r>
              <a:rPr lang="en-US" sz="2400" dirty="0" smtClean="0"/>
              <a:t>activities </a:t>
            </a:r>
            <a:r>
              <a:rPr lang="en-US" sz="2400" dirty="0"/>
              <a:t>that makes their meaning </a:t>
            </a:r>
            <a:r>
              <a:rPr lang="en-US" sz="2400" dirty="0" smtClean="0"/>
              <a:t>visible.</a:t>
            </a:r>
          </a:p>
          <a:p>
            <a:endParaRPr lang="en-US" sz="2400" dirty="0" smtClean="0"/>
          </a:p>
          <a:p>
            <a:r>
              <a:rPr lang="en-US" sz="2400" dirty="0" smtClean="0"/>
              <a:t>Suggests </a:t>
            </a:r>
            <a:r>
              <a:rPr lang="en-US" sz="2400" dirty="0"/>
              <a:t>that students need explicit </a:t>
            </a:r>
            <a:r>
              <a:rPr lang="en-US" sz="2400" dirty="0" smtClean="0"/>
              <a:t>knowledge </a:t>
            </a:r>
            <a:r>
              <a:rPr lang="en-US" sz="2400" dirty="0"/>
              <a:t>and resources to move from legitimate peripheral participation to full participation in the learning process. </a:t>
            </a:r>
            <a:endParaRPr lang="en-US" sz="2400" dirty="0" smtClean="0"/>
          </a:p>
          <a:p>
            <a:endParaRPr lang="en-US" sz="2400" dirty="0"/>
          </a:p>
        </p:txBody>
      </p:sp>
    </p:spTree>
    <p:extLst>
      <p:ext uri="{BB962C8B-B14F-4D97-AF65-F5344CB8AC3E}">
        <p14:creationId xmlns:p14="http://schemas.microsoft.com/office/powerpoint/2010/main" val="29390703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Elements of Transparency in classroom</a:t>
            </a:r>
            <a:endParaRPr lang="en-US" sz="4000" dirty="0"/>
          </a:p>
        </p:txBody>
      </p:sp>
      <p:sp>
        <p:nvSpPr>
          <p:cNvPr id="3" name="Content Placeholder 2"/>
          <p:cNvSpPr>
            <a:spLocks noGrp="1"/>
          </p:cNvSpPr>
          <p:nvPr>
            <p:ph idx="1"/>
          </p:nvPr>
        </p:nvSpPr>
        <p:spPr/>
        <p:txBody>
          <a:bodyPr>
            <a:normAutofit/>
          </a:bodyPr>
          <a:lstStyle/>
          <a:p>
            <a:r>
              <a:rPr lang="en-US" dirty="0" smtClean="0"/>
              <a:t>Student </a:t>
            </a:r>
            <a:r>
              <a:rPr lang="en-US" dirty="0"/>
              <a:t>learning outcomes. </a:t>
            </a:r>
            <a:endParaRPr lang="en-US" dirty="0" smtClean="0"/>
          </a:p>
          <a:p>
            <a:pPr lvl="1"/>
            <a:r>
              <a:rPr lang="en-US" dirty="0" smtClean="0"/>
              <a:t>student learning outcomes are a less abstract way to conceptualize the course objectives. </a:t>
            </a:r>
          </a:p>
          <a:p>
            <a:pPr lvl="1"/>
            <a:endParaRPr lang="en-US" dirty="0" smtClean="0"/>
          </a:p>
          <a:p>
            <a:r>
              <a:rPr lang="en-US" dirty="0" smtClean="0"/>
              <a:t>Course </a:t>
            </a:r>
            <a:r>
              <a:rPr lang="en-US" dirty="0"/>
              <a:t>goals and objectives </a:t>
            </a:r>
          </a:p>
          <a:p>
            <a:pPr lvl="1"/>
            <a:r>
              <a:rPr lang="en-US" dirty="0" smtClean="0"/>
              <a:t>general </a:t>
            </a:r>
            <a:r>
              <a:rPr lang="en-US" dirty="0"/>
              <a:t>competencies </a:t>
            </a:r>
            <a:r>
              <a:rPr lang="en-US" dirty="0" smtClean="0"/>
              <a:t>that students should </a:t>
            </a:r>
            <a:r>
              <a:rPr lang="en-US" dirty="0"/>
              <a:t>accomplish and </a:t>
            </a:r>
            <a:r>
              <a:rPr lang="en-US" dirty="0" smtClean="0"/>
              <a:t>demonstrate. </a:t>
            </a:r>
          </a:p>
          <a:p>
            <a:pPr marL="0" indent="0">
              <a:buNone/>
            </a:pPr>
            <a:endParaRPr lang="en-US" dirty="0"/>
          </a:p>
        </p:txBody>
      </p:sp>
    </p:spTree>
    <p:extLst>
      <p:ext uri="{BB962C8B-B14F-4D97-AF65-F5344CB8AC3E}">
        <p14:creationId xmlns:p14="http://schemas.microsoft.com/office/powerpoint/2010/main" val="8040883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Question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Can we improve </a:t>
            </a:r>
            <a:r>
              <a:rPr lang="en-US" sz="2400" dirty="0"/>
              <a:t>active learning </a:t>
            </a:r>
            <a:r>
              <a:rPr lang="en-US" sz="2400" dirty="0" smtClean="0"/>
              <a:t>techniques </a:t>
            </a:r>
            <a:r>
              <a:rPr lang="en-US" sz="2400" dirty="0"/>
              <a:t>by being more transparent in our </a:t>
            </a:r>
            <a:r>
              <a:rPr lang="en-US" sz="2400" dirty="0" smtClean="0"/>
              <a:t>teaching</a:t>
            </a:r>
            <a:r>
              <a:rPr lang="en-US" sz="2400" dirty="0"/>
              <a:t>?</a:t>
            </a:r>
            <a:endParaRPr lang="en-US" sz="2400" dirty="0" smtClean="0"/>
          </a:p>
          <a:p>
            <a:pPr marL="0" indent="0">
              <a:buNone/>
            </a:pPr>
            <a:endParaRPr lang="en-US" dirty="0" smtClean="0"/>
          </a:p>
        </p:txBody>
      </p:sp>
    </p:spTree>
    <p:extLst>
      <p:ext uri="{BB962C8B-B14F-4D97-AF65-F5344CB8AC3E}">
        <p14:creationId xmlns:p14="http://schemas.microsoft.com/office/powerpoint/2010/main" val="23697253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sz="2400" dirty="0"/>
              <a:t>F</a:t>
            </a:r>
            <a:r>
              <a:rPr lang="en-US" sz="2400" dirty="0" smtClean="0"/>
              <a:t>our </a:t>
            </a:r>
            <a:r>
              <a:rPr lang="en-US" sz="2400" dirty="0"/>
              <a:t>active learning </a:t>
            </a:r>
            <a:r>
              <a:rPr lang="en-US" sz="2400" dirty="0" smtClean="0"/>
              <a:t>activities were performed </a:t>
            </a:r>
            <a:r>
              <a:rPr lang="en-US" sz="2400" dirty="0"/>
              <a:t>in four separate sociology courses. </a:t>
            </a:r>
            <a:endParaRPr lang="en-US" sz="2400" dirty="0" smtClean="0"/>
          </a:p>
          <a:p>
            <a:endParaRPr lang="en-US" sz="2400" dirty="0" smtClean="0"/>
          </a:p>
          <a:p>
            <a:r>
              <a:rPr lang="en-US" sz="2400" dirty="0" smtClean="0"/>
              <a:t>Student feedback was collected </a:t>
            </a:r>
            <a:r>
              <a:rPr lang="en-US" sz="2400" dirty="0"/>
              <a:t>i</a:t>
            </a:r>
            <a:r>
              <a:rPr lang="en-US" sz="2400" dirty="0" smtClean="0"/>
              <a:t>n </a:t>
            </a:r>
            <a:r>
              <a:rPr lang="en-US" sz="2400" dirty="0"/>
              <a:t>each </a:t>
            </a:r>
            <a:r>
              <a:rPr lang="en-US" sz="2400" dirty="0" smtClean="0"/>
              <a:t>class. </a:t>
            </a:r>
          </a:p>
          <a:p>
            <a:endParaRPr lang="en-US" sz="2400" dirty="0"/>
          </a:p>
          <a:p>
            <a:r>
              <a:rPr lang="en-US" sz="2400" dirty="0" smtClean="0"/>
              <a:t>Transparency was integrated </a:t>
            </a:r>
            <a:r>
              <a:rPr lang="en-US" sz="2400" dirty="0"/>
              <a:t>into </a:t>
            </a:r>
            <a:r>
              <a:rPr lang="en-US" sz="2400" dirty="0" smtClean="0"/>
              <a:t>each active </a:t>
            </a:r>
            <a:r>
              <a:rPr lang="en-US" sz="2400" dirty="0"/>
              <a:t>learning </a:t>
            </a:r>
            <a:r>
              <a:rPr lang="en-US" sz="2400" dirty="0" smtClean="0"/>
              <a:t>exercise </a:t>
            </a:r>
            <a:r>
              <a:rPr lang="en-US" sz="2400" dirty="0"/>
              <a:t>by </a:t>
            </a:r>
            <a:r>
              <a:rPr lang="en-US" sz="2400" dirty="0" smtClean="0"/>
              <a:t>discussing </a:t>
            </a:r>
            <a:r>
              <a:rPr lang="en-US" sz="2400" dirty="0"/>
              <a:t>the rationale and the goals of the activities at their onset</a:t>
            </a:r>
            <a:r>
              <a:rPr lang="en-US" sz="2400" dirty="0" smtClean="0"/>
              <a:t>.</a:t>
            </a:r>
          </a:p>
          <a:p>
            <a:endParaRPr lang="en-US" sz="2400" dirty="0" smtClean="0"/>
          </a:p>
          <a:p>
            <a:r>
              <a:rPr lang="en-US" sz="2400" dirty="0" smtClean="0"/>
              <a:t>As part of the transparency, each instructor explained the value and logic behind using each activity. </a:t>
            </a:r>
          </a:p>
          <a:p>
            <a:endParaRPr lang="en-US" sz="2400" dirty="0" smtClean="0"/>
          </a:p>
          <a:p>
            <a:endParaRPr lang="en-US" sz="2400" dirty="0"/>
          </a:p>
        </p:txBody>
      </p:sp>
    </p:spTree>
    <p:extLst>
      <p:ext uri="{BB962C8B-B14F-4D97-AF65-F5344CB8AC3E}">
        <p14:creationId xmlns:p14="http://schemas.microsoft.com/office/powerpoint/2010/main" val="3190999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sz="2400" dirty="0" smtClean="0"/>
              <a:t>Data was collected from the students </a:t>
            </a:r>
            <a:r>
              <a:rPr lang="en-US" sz="2400" dirty="0"/>
              <a:t>voluntarily. </a:t>
            </a:r>
            <a:endParaRPr lang="en-US" sz="2400" dirty="0" smtClean="0"/>
          </a:p>
          <a:p>
            <a:pPr marL="114300" indent="0">
              <a:buNone/>
            </a:pPr>
            <a:endParaRPr lang="en-US" sz="2400" dirty="0" smtClean="0"/>
          </a:p>
          <a:p>
            <a:r>
              <a:rPr lang="en-US" sz="2400" dirty="0" smtClean="0"/>
              <a:t>Students filled </a:t>
            </a:r>
            <a:r>
              <a:rPr lang="en-US" sz="2400" dirty="0"/>
              <a:t>out forms with open-ended questions concerning their </a:t>
            </a:r>
            <a:r>
              <a:rPr lang="en-US" sz="2400" dirty="0" smtClean="0"/>
              <a:t>:</a:t>
            </a:r>
          </a:p>
          <a:p>
            <a:pPr lvl="1"/>
            <a:r>
              <a:rPr lang="en-US" dirty="0" smtClean="0"/>
              <a:t>Likes </a:t>
            </a:r>
            <a:endParaRPr lang="en-US" dirty="0"/>
          </a:p>
          <a:p>
            <a:pPr lvl="1"/>
            <a:r>
              <a:rPr lang="en-US" dirty="0"/>
              <a:t>p</a:t>
            </a:r>
            <a:r>
              <a:rPr lang="en-US" dirty="0" smtClean="0"/>
              <a:t>erceived strengths </a:t>
            </a:r>
          </a:p>
          <a:p>
            <a:pPr lvl="1"/>
            <a:r>
              <a:rPr lang="en-US" dirty="0" smtClean="0"/>
              <a:t>Dislikes </a:t>
            </a:r>
            <a:endParaRPr lang="en-US" dirty="0"/>
          </a:p>
          <a:p>
            <a:pPr lvl="1"/>
            <a:r>
              <a:rPr lang="en-US" dirty="0" smtClean="0"/>
              <a:t>perceived weaknesses </a:t>
            </a:r>
          </a:p>
          <a:p>
            <a:endParaRPr lang="en-US" sz="2400" dirty="0" smtClean="0"/>
          </a:p>
          <a:p>
            <a:r>
              <a:rPr lang="en-US" sz="2400" dirty="0" smtClean="0"/>
              <a:t>There were </a:t>
            </a:r>
            <a:r>
              <a:rPr lang="en-US" sz="2400" b="1" dirty="0" smtClean="0"/>
              <a:t>90</a:t>
            </a:r>
            <a:r>
              <a:rPr lang="en-US" sz="2400" dirty="0" smtClean="0"/>
              <a:t> students in the study with a </a:t>
            </a:r>
            <a:r>
              <a:rPr lang="en-US" sz="2400" b="1" dirty="0" smtClean="0"/>
              <a:t>71%</a:t>
            </a:r>
            <a:r>
              <a:rPr lang="en-US" sz="2400" dirty="0" smtClean="0"/>
              <a:t> response rate</a:t>
            </a:r>
          </a:p>
          <a:p>
            <a:endParaRPr lang="en-US" sz="2400" dirty="0"/>
          </a:p>
        </p:txBody>
      </p:sp>
    </p:spTree>
    <p:extLst>
      <p:ext uri="{BB962C8B-B14F-4D97-AF65-F5344CB8AC3E}">
        <p14:creationId xmlns:p14="http://schemas.microsoft.com/office/powerpoint/2010/main" val="90998082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5474</TotalTime>
  <Words>929</Words>
  <Application>Microsoft Macintosh PowerPoint</Application>
  <PresentationFormat>On-screen Show (4:3)</PresentationFormat>
  <Paragraphs>109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Student Perceptions of Teaching Transparency  </vt:lpstr>
      <vt:lpstr>Active learning  </vt:lpstr>
      <vt:lpstr>Active Learning</vt:lpstr>
      <vt:lpstr>Transparency  </vt:lpstr>
      <vt:lpstr>Conceptualized Transparency</vt:lpstr>
      <vt:lpstr>Elements of Transparency in classroom</vt:lpstr>
      <vt:lpstr>The Big Question</vt:lpstr>
      <vt:lpstr>Methods</vt:lpstr>
      <vt:lpstr>Methods</vt:lpstr>
      <vt:lpstr>Activity 1</vt:lpstr>
      <vt:lpstr>Activity 2</vt:lpstr>
      <vt:lpstr>Activity 3</vt:lpstr>
      <vt:lpstr>Activity 4</vt:lpstr>
      <vt:lpstr>Analysis and Results</vt:lpstr>
      <vt:lpstr>Student Responses Link between Transparency and Motivation</vt:lpstr>
      <vt:lpstr>Student Responses Not All Positive</vt:lpstr>
      <vt:lpstr>Discussion and Conclusion</vt:lpstr>
      <vt:lpstr>Discussion and Conclusion</vt:lpstr>
      <vt:lpstr>Questions</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Farrel</dc:creator>
  <cp:lastModifiedBy>Alvin Farrel</cp:lastModifiedBy>
  <cp:revision>33</cp:revision>
  <dcterms:created xsi:type="dcterms:W3CDTF">2014-09-28T21:11:42Z</dcterms:created>
  <dcterms:modified xsi:type="dcterms:W3CDTF">2014-10-02T16:26:17Z</dcterms:modified>
</cp:coreProperties>
</file>