
<file path=[Content_Types].xml><?xml version="1.0" encoding="utf-8"?>
<Types xmlns="http://schemas.openxmlformats.org/package/2006/content-types">
  <Default Extension="xml" ContentType="application/xml"/>
  <Default Extension="mp4" ContentType="video/unknown"/>
  <Default Extension="bin" ContentType="application/vnd.openxmlformats-officedocument.presentationml.printerSettings"/>
  <Default Extension="png" ContentType="image/png"/>
  <Default Extension="jpe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4" r:id="rId1"/>
  </p:sldMasterIdLst>
  <p:sldIdLst>
    <p:sldId id="256" r:id="rId2"/>
    <p:sldId id="257" r:id="rId3"/>
    <p:sldId id="258" r:id="rId4"/>
    <p:sldId id="291" r:id="rId5"/>
    <p:sldId id="259" r:id="rId6"/>
    <p:sldId id="260" r:id="rId7"/>
    <p:sldId id="273" r:id="rId8"/>
    <p:sldId id="274" r:id="rId9"/>
    <p:sldId id="275" r:id="rId10"/>
    <p:sldId id="276" r:id="rId11"/>
    <p:sldId id="277" r:id="rId12"/>
    <p:sldId id="278" r:id="rId13"/>
    <p:sldId id="261" r:id="rId14"/>
    <p:sldId id="279" r:id="rId15"/>
    <p:sldId id="280" r:id="rId16"/>
    <p:sldId id="281" r:id="rId17"/>
    <p:sldId id="262" r:id="rId18"/>
    <p:sldId id="284" r:id="rId19"/>
    <p:sldId id="263" r:id="rId20"/>
    <p:sldId id="287" r:id="rId21"/>
    <p:sldId id="286" r:id="rId22"/>
    <p:sldId id="285" r:id="rId23"/>
    <p:sldId id="264" r:id="rId24"/>
    <p:sldId id="265" r:id="rId25"/>
    <p:sldId id="288" r:id="rId26"/>
    <p:sldId id="290" r:id="rId27"/>
    <p:sldId id="282" r:id="rId28"/>
    <p:sldId id="289" r:id="rId29"/>
    <p:sldId id="266" r:id="rId30"/>
    <p:sldId id="267" r:id="rId31"/>
    <p:sldId id="269" r:id="rId32"/>
    <p:sldId id="283" r:id="rId33"/>
    <p:sldId id="270" r:id="rId34"/>
    <p:sldId id="271"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3" d="100"/>
          <a:sy n="83" d="100"/>
        </p:scale>
        <p:origin x="-183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8948F45-394A-2145-9EC4-224E584450AE}" type="datetimeFigureOut">
              <a:rPr lang="en-US" smtClean="0"/>
              <a:t>10/12/14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948F45-394A-2145-9EC4-224E584450AE}" type="datetimeFigureOut">
              <a:rPr lang="en-US" smtClean="0"/>
              <a:t>10/12/14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50F2C1-D472-FB46-8284-9AD2FE79ADCB}"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948F45-394A-2145-9EC4-224E584450AE}" type="datetimeFigureOut">
              <a:rPr lang="en-US" smtClean="0"/>
              <a:t>10/12/14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50F2C1-D472-FB46-8284-9AD2FE79ADCB}"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948F45-394A-2145-9EC4-224E584450AE}" type="datetimeFigureOut">
              <a:rPr lang="en-US" smtClean="0"/>
              <a:t>10/12/14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50F2C1-D472-FB46-8284-9AD2FE79ADCB}"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8948F45-394A-2145-9EC4-224E584450AE}" type="datetimeFigureOut">
              <a:rPr lang="en-US" smtClean="0"/>
              <a:t>10/12/14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50F2C1-D472-FB46-8284-9AD2FE79ADCB}"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8948F45-394A-2145-9EC4-224E584450AE}" type="datetimeFigureOut">
              <a:rPr lang="en-US" smtClean="0"/>
              <a:t>10/12/14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50F2C1-D472-FB46-8284-9AD2FE79ADCB}"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8948F45-394A-2145-9EC4-224E584450AE}" type="datetimeFigureOut">
              <a:rPr lang="en-US" smtClean="0"/>
              <a:t>10/12/14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50F2C1-D472-FB46-8284-9AD2FE79ADCB}"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8948F45-394A-2145-9EC4-224E584450AE}" type="datetimeFigureOut">
              <a:rPr lang="en-US" smtClean="0"/>
              <a:t>10/12/14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50F2C1-D472-FB46-8284-9AD2FE79ADCB}"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948F45-394A-2145-9EC4-224E584450AE}" type="datetimeFigureOut">
              <a:rPr lang="en-US" smtClean="0"/>
              <a:t>10/12/14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50F2C1-D472-FB46-8284-9AD2FE79ADCB}"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948F45-394A-2145-9EC4-224E584450AE}" type="datetimeFigureOut">
              <a:rPr lang="en-US" smtClean="0"/>
              <a:t>10/12/14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948F45-394A-2145-9EC4-224E584450AE}" type="datetimeFigureOut">
              <a:rPr lang="en-US" smtClean="0"/>
              <a:t>10/12/14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50F2C1-D472-FB46-8284-9AD2FE79ADCB}"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948F45-394A-2145-9EC4-224E584450AE}" type="datetimeFigureOut">
              <a:rPr lang="en-US" smtClean="0"/>
              <a:t>10/12/14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50F2C1-D472-FB46-8284-9AD2FE79ADCB}"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1.mp4"/><Relationship Id="rId2" Type="http://schemas.openxmlformats.org/officeDocument/2006/relationships/video" Target="../media/media1.mp4"/></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b="1" dirty="0"/>
              <a:t>Is Truthiness Enough? Classroom Activities for Encouraging Evidence-Based Critical Thinking </a:t>
            </a:r>
            <a:r>
              <a:rPr lang="en-US" dirty="0" smtClean="0"/>
              <a:t/>
            </a:r>
            <a:br>
              <a:rPr lang="en-US" dirty="0" smtClean="0"/>
            </a:br>
            <a:endParaRPr lang="en-US" dirty="0"/>
          </a:p>
        </p:txBody>
      </p:sp>
      <p:sp>
        <p:nvSpPr>
          <p:cNvPr id="3" name="Subtitle 2"/>
          <p:cNvSpPr>
            <a:spLocks noGrp="1"/>
          </p:cNvSpPr>
          <p:nvPr>
            <p:ph type="subTitle" idx="1"/>
          </p:nvPr>
        </p:nvSpPr>
        <p:spPr/>
        <p:txBody>
          <a:bodyPr>
            <a:normAutofit fontScale="92500" lnSpcReduction="20000"/>
          </a:bodyPr>
          <a:lstStyle/>
          <a:p>
            <a:r>
              <a:rPr lang="en-US" sz="2400" dirty="0"/>
              <a:t>Sue Kraus , Sharon R. Sears, and Brian L. Burke </a:t>
            </a:r>
            <a:endParaRPr lang="en-US" sz="2400" dirty="0" smtClean="0"/>
          </a:p>
          <a:p>
            <a:r>
              <a:rPr lang="en-US" sz="2400" i="1" dirty="0"/>
              <a:t>Fort Lewis College, Durango, CO 81301 </a:t>
            </a:r>
            <a:endParaRPr lang="en-US" sz="2400" dirty="0" smtClean="0"/>
          </a:p>
          <a:p>
            <a:endParaRPr lang="en-US" sz="2400" dirty="0" smtClean="0"/>
          </a:p>
          <a:p>
            <a:r>
              <a:rPr lang="en-US" sz="2000" dirty="0" smtClean="0"/>
              <a:t>Presented By:</a:t>
            </a:r>
          </a:p>
          <a:p>
            <a:r>
              <a:rPr lang="en-US" sz="2000" dirty="0" smtClean="0"/>
              <a:t>Alvin Farrel</a:t>
            </a:r>
            <a:endParaRPr lang="en-US" sz="2000" dirty="0"/>
          </a:p>
        </p:txBody>
      </p:sp>
    </p:spTree>
    <p:extLst>
      <p:ext uri="{BB962C8B-B14F-4D97-AF65-F5344CB8AC3E}">
        <p14:creationId xmlns:p14="http://schemas.microsoft.com/office/powerpoint/2010/main" val="27561387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Module 1</a:t>
            </a:r>
            <a:br>
              <a:rPr lang="en-US" dirty="0" smtClean="0"/>
            </a:br>
            <a:r>
              <a:rPr lang="en-US" b="1" dirty="0"/>
              <a:t>Star Wars Force Trainer </a:t>
            </a:r>
            <a:r>
              <a:rPr lang="en-US" dirty="0" smtClean="0"/>
              <a:t/>
            </a:r>
            <a:br>
              <a:rPr lang="en-US" dirty="0" smtClean="0"/>
            </a:b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Most students’ knees </a:t>
            </a:r>
            <a:r>
              <a:rPr lang="en-US" dirty="0" smtClean="0"/>
              <a:t>had </a:t>
            </a:r>
            <a:r>
              <a:rPr lang="en-US" dirty="0" smtClean="0"/>
              <a:t>the same to move the ball ‘with the force of theta waves’ as their heads. </a:t>
            </a:r>
          </a:p>
          <a:p>
            <a:endParaRPr lang="en-US" dirty="0"/>
          </a:p>
          <a:p>
            <a:r>
              <a:rPr lang="en-US" dirty="0" smtClean="0"/>
              <a:t>This is an obvious problem for the manufacturer’s claim (we are not aware of any brain waves in our legs) and a memorable lesson in critical thinking. Students learn that there might be multiple explanations for the evidence they see with their own eyes, and may start to think that critical thinking can be fun and valuable. </a:t>
            </a:r>
            <a:endParaRPr lang="en-US" dirty="0" smtClean="0"/>
          </a:p>
        </p:txBody>
      </p:sp>
    </p:spTree>
    <p:extLst>
      <p:ext uri="{BB962C8B-B14F-4D97-AF65-F5344CB8AC3E}">
        <p14:creationId xmlns:p14="http://schemas.microsoft.com/office/powerpoint/2010/main" val="24599988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Module 2</a:t>
            </a:r>
            <a:br>
              <a:rPr lang="en-US" dirty="0" smtClean="0"/>
            </a:br>
            <a:r>
              <a:rPr lang="en-US" b="1" dirty="0"/>
              <a:t>Photos of Ghosts </a:t>
            </a:r>
            <a:r>
              <a:rPr lang="en-US" dirty="0" smtClean="0"/>
              <a:t/>
            </a:r>
            <a:br>
              <a:rPr lang="en-US" dirty="0" smtClean="0"/>
            </a:br>
            <a:endParaRPr lang="en-US" dirty="0"/>
          </a:p>
        </p:txBody>
      </p:sp>
      <p:sp>
        <p:nvSpPr>
          <p:cNvPr id="3" name="Content Placeholder 2"/>
          <p:cNvSpPr>
            <a:spLocks noGrp="1"/>
          </p:cNvSpPr>
          <p:nvPr>
            <p:ph idx="1"/>
          </p:nvPr>
        </p:nvSpPr>
        <p:spPr/>
        <p:txBody>
          <a:bodyPr>
            <a:normAutofit/>
          </a:bodyPr>
          <a:lstStyle/>
          <a:p>
            <a:r>
              <a:rPr lang="en-US" dirty="0"/>
              <a:t>The second module also focuses mainly on identifying claims and thinking of alternative explanations for the existing evidence. </a:t>
            </a:r>
            <a:endParaRPr lang="en-US" dirty="0" smtClean="0"/>
          </a:p>
          <a:p>
            <a:endParaRPr lang="en-US" dirty="0"/>
          </a:p>
        </p:txBody>
      </p:sp>
    </p:spTree>
    <p:extLst>
      <p:ext uri="{BB962C8B-B14F-4D97-AF65-F5344CB8AC3E}">
        <p14:creationId xmlns:p14="http://schemas.microsoft.com/office/powerpoint/2010/main" val="22128869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Module 2</a:t>
            </a:r>
            <a:br>
              <a:rPr lang="en-US" dirty="0" smtClean="0"/>
            </a:br>
            <a:r>
              <a:rPr lang="en-US" b="1" dirty="0"/>
              <a:t>Photos of Ghosts </a:t>
            </a:r>
            <a:r>
              <a:rPr lang="en-US" dirty="0" smtClean="0"/>
              <a:t/>
            </a:r>
            <a:br>
              <a:rPr lang="en-US" dirty="0" smtClean="0"/>
            </a:br>
            <a:endParaRPr lang="en-US" dirty="0"/>
          </a:p>
        </p:txBody>
      </p:sp>
      <p:sp>
        <p:nvSpPr>
          <p:cNvPr id="3" name="Content Placeholder 2"/>
          <p:cNvSpPr>
            <a:spLocks noGrp="1"/>
          </p:cNvSpPr>
          <p:nvPr>
            <p:ph idx="1"/>
          </p:nvPr>
        </p:nvSpPr>
        <p:spPr/>
        <p:txBody>
          <a:bodyPr>
            <a:normAutofit/>
          </a:bodyPr>
          <a:lstStyle/>
          <a:p>
            <a:r>
              <a:rPr lang="en-US" sz="2400" dirty="0" smtClean="0"/>
              <a:t>Polls state 31</a:t>
            </a:r>
            <a:r>
              <a:rPr lang="en-US" sz="2400" dirty="0"/>
              <a:t>% of adults believe in </a:t>
            </a:r>
            <a:r>
              <a:rPr lang="en-US" sz="2400" dirty="0" smtClean="0"/>
              <a:t>ghosts. </a:t>
            </a:r>
          </a:p>
          <a:p>
            <a:r>
              <a:rPr lang="en-US" sz="2400" dirty="0" smtClean="0"/>
              <a:t>show </a:t>
            </a:r>
            <a:r>
              <a:rPr lang="en-US" sz="2400" dirty="0"/>
              <a:t>a PowerPoint slide show of supposed ghost </a:t>
            </a:r>
            <a:r>
              <a:rPr lang="en-US" sz="2400" dirty="0" smtClean="0"/>
              <a:t>pictures</a:t>
            </a:r>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r>
              <a:rPr lang="en-US" dirty="0" smtClean="0"/>
              <a:t>What are the claims?</a:t>
            </a:r>
          </a:p>
          <a:p>
            <a:endParaRPr lang="en-US" dirty="0"/>
          </a:p>
        </p:txBody>
      </p:sp>
      <p:pic>
        <p:nvPicPr>
          <p:cNvPr id="4" name="Picture 3"/>
          <p:cNvPicPr>
            <a:picLocks noChangeAspect="1"/>
          </p:cNvPicPr>
          <p:nvPr/>
        </p:nvPicPr>
        <p:blipFill>
          <a:blip r:embed="rId2"/>
          <a:stretch>
            <a:fillRect/>
          </a:stretch>
        </p:blipFill>
        <p:spPr>
          <a:xfrm>
            <a:off x="593319" y="2699086"/>
            <a:ext cx="3568700" cy="2273300"/>
          </a:xfrm>
          <a:prstGeom prst="rect">
            <a:avLst/>
          </a:prstGeom>
        </p:spPr>
      </p:pic>
      <p:pic>
        <p:nvPicPr>
          <p:cNvPr id="5" name="Picture 4"/>
          <p:cNvPicPr>
            <a:picLocks noChangeAspect="1"/>
          </p:cNvPicPr>
          <p:nvPr/>
        </p:nvPicPr>
        <p:blipFill>
          <a:blip r:embed="rId3"/>
          <a:stretch>
            <a:fillRect/>
          </a:stretch>
        </p:blipFill>
        <p:spPr>
          <a:xfrm>
            <a:off x="4831952" y="2712917"/>
            <a:ext cx="3400019" cy="2305323"/>
          </a:xfrm>
          <a:prstGeom prst="rect">
            <a:avLst/>
          </a:prstGeom>
        </p:spPr>
      </p:pic>
    </p:spTree>
    <p:extLst>
      <p:ext uri="{BB962C8B-B14F-4D97-AF65-F5344CB8AC3E}">
        <p14:creationId xmlns:p14="http://schemas.microsoft.com/office/powerpoint/2010/main" val="8139968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Module 2</a:t>
            </a:r>
            <a:br>
              <a:rPr lang="en-US" dirty="0" smtClean="0"/>
            </a:br>
            <a:r>
              <a:rPr lang="en-US" b="1" dirty="0"/>
              <a:t>Photos of Ghosts </a:t>
            </a:r>
            <a:r>
              <a:rPr lang="en-US" dirty="0" smtClean="0"/>
              <a:t/>
            </a:r>
            <a:br>
              <a:rPr lang="en-US" dirty="0" smtClean="0"/>
            </a:b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31</a:t>
            </a:r>
            <a:r>
              <a:rPr lang="en-US" dirty="0"/>
              <a:t>% of adults believe in </a:t>
            </a:r>
            <a:r>
              <a:rPr lang="en-US" dirty="0" smtClean="0"/>
              <a:t>ghosts. </a:t>
            </a:r>
          </a:p>
          <a:p>
            <a:r>
              <a:rPr lang="en-US" dirty="0" smtClean="0"/>
              <a:t>ghost </a:t>
            </a:r>
            <a:r>
              <a:rPr lang="en-US" dirty="0"/>
              <a:t>pictures and have students evaluate the claims and the evidence. </a:t>
            </a:r>
            <a:endParaRPr lang="en-US" dirty="0" smtClean="0"/>
          </a:p>
          <a:p>
            <a:pPr lvl="1"/>
            <a:r>
              <a:rPr lang="en-US" dirty="0" smtClean="0"/>
              <a:t>It </a:t>
            </a:r>
            <a:r>
              <a:rPr lang="en-US" dirty="0"/>
              <a:t>is important not to skip the first step of evaluating claims. </a:t>
            </a:r>
            <a:endParaRPr lang="en-US" dirty="0" smtClean="0"/>
          </a:p>
          <a:p>
            <a:pPr lvl="1"/>
            <a:r>
              <a:rPr lang="en-US" dirty="0" smtClean="0"/>
              <a:t>Many </a:t>
            </a:r>
            <a:r>
              <a:rPr lang="en-US" dirty="0"/>
              <a:t>students want to simplify the claim to state that ghosts </a:t>
            </a:r>
            <a:r>
              <a:rPr lang="en-US" dirty="0" smtClean="0"/>
              <a:t>exist</a:t>
            </a:r>
            <a:r>
              <a:rPr lang="en-US" dirty="0"/>
              <a:t>.</a:t>
            </a:r>
            <a:endParaRPr lang="en-US" dirty="0" smtClean="0"/>
          </a:p>
          <a:p>
            <a:pPr lvl="1"/>
            <a:r>
              <a:rPr lang="en-US" dirty="0"/>
              <a:t>T</a:t>
            </a:r>
            <a:r>
              <a:rPr lang="en-US" dirty="0" smtClean="0"/>
              <a:t>here </a:t>
            </a:r>
            <a:r>
              <a:rPr lang="en-US" dirty="0"/>
              <a:t>are more embedded </a:t>
            </a:r>
            <a:r>
              <a:rPr lang="en-US" dirty="0" smtClean="0"/>
              <a:t>claims.</a:t>
            </a:r>
            <a:endParaRPr lang="en-US" dirty="0"/>
          </a:p>
          <a:p>
            <a:pPr lvl="2"/>
            <a:r>
              <a:rPr lang="en-US" dirty="0" smtClean="0"/>
              <a:t>such </a:t>
            </a:r>
            <a:r>
              <a:rPr lang="en-US" dirty="0"/>
              <a:t>as that ghosts can be photographed with certain technology. </a:t>
            </a:r>
            <a:endParaRPr lang="en-US" dirty="0" smtClean="0"/>
          </a:p>
          <a:p>
            <a:endParaRPr lang="en-US" dirty="0" smtClean="0"/>
          </a:p>
          <a:p>
            <a:r>
              <a:rPr lang="en-US" dirty="0" smtClean="0"/>
              <a:t>Alternative hypotheses for photos</a:t>
            </a:r>
          </a:p>
          <a:p>
            <a:pPr lvl="1"/>
            <a:r>
              <a:rPr lang="en-US" dirty="0" smtClean="0"/>
              <a:t>Photoshop</a:t>
            </a:r>
            <a:r>
              <a:rPr lang="en-US" dirty="0"/>
              <a:t>. </a:t>
            </a:r>
          </a:p>
          <a:p>
            <a:pPr lvl="1"/>
            <a:r>
              <a:rPr lang="en-US" dirty="0" smtClean="0"/>
              <a:t>ghost </a:t>
            </a:r>
            <a:r>
              <a:rPr lang="en-US" dirty="0"/>
              <a:t>in question could be smoke from the photographer’s </a:t>
            </a:r>
            <a:r>
              <a:rPr lang="en-US" dirty="0" smtClean="0"/>
              <a:t>cigarette.</a:t>
            </a:r>
          </a:p>
          <a:p>
            <a:pPr lvl="1"/>
            <a:r>
              <a:rPr lang="en-US" dirty="0" smtClean="0"/>
              <a:t>optical illusions</a:t>
            </a:r>
          </a:p>
          <a:p>
            <a:pPr lvl="1"/>
            <a:r>
              <a:rPr lang="en-US" dirty="0" err="1" smtClean="0"/>
              <a:t>MullerLyer</a:t>
            </a:r>
            <a:r>
              <a:rPr lang="en-US" dirty="0" smtClean="0"/>
              <a:t> </a:t>
            </a:r>
            <a:r>
              <a:rPr lang="en-US" dirty="0"/>
              <a:t>illusion where you ‘see’ something that does not exist by filling in missing parts of a pattern you expect </a:t>
            </a:r>
            <a:r>
              <a:rPr lang="en-US" dirty="0" smtClean="0"/>
              <a:t>to</a:t>
            </a:r>
            <a:endParaRPr lang="en-US" dirty="0"/>
          </a:p>
        </p:txBody>
      </p:sp>
    </p:spTree>
    <p:extLst>
      <p:ext uri="{BB962C8B-B14F-4D97-AF65-F5344CB8AC3E}">
        <p14:creationId xmlns:p14="http://schemas.microsoft.com/office/powerpoint/2010/main" val="25073981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68305" y="2161496"/>
            <a:ext cx="9342907" cy="5255385"/>
          </a:xfrm>
          <a:prstGeom prst="rect">
            <a:avLst/>
          </a:prstGeom>
        </p:spPr>
      </p:pic>
      <p:sp>
        <p:nvSpPr>
          <p:cNvPr id="2" name="Title 1"/>
          <p:cNvSpPr>
            <a:spLocks noGrp="1"/>
          </p:cNvSpPr>
          <p:nvPr>
            <p:ph type="title"/>
          </p:nvPr>
        </p:nvSpPr>
        <p:spPr/>
        <p:txBody>
          <a:bodyPr>
            <a:normAutofit fontScale="90000"/>
          </a:bodyPr>
          <a:lstStyle/>
          <a:p>
            <a:r>
              <a:rPr lang="en-US" dirty="0" smtClean="0"/>
              <a:t>Module 2</a:t>
            </a:r>
            <a:br>
              <a:rPr lang="en-US" dirty="0" smtClean="0"/>
            </a:br>
            <a:r>
              <a:rPr lang="en-US" b="1" dirty="0"/>
              <a:t>Photos of Ghosts </a:t>
            </a:r>
            <a:r>
              <a:rPr lang="en-US" dirty="0" smtClean="0"/>
              <a:t/>
            </a:r>
            <a:br>
              <a:rPr lang="en-US" dirty="0" smtClean="0"/>
            </a:b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Do ghost’s Exist?</a:t>
            </a:r>
          </a:p>
          <a:p>
            <a:endParaRPr lang="en-US" dirty="0"/>
          </a:p>
        </p:txBody>
      </p:sp>
      <p:pic>
        <p:nvPicPr>
          <p:cNvPr id="4" name="Picture 3"/>
          <p:cNvPicPr>
            <a:picLocks noChangeAspect="1"/>
          </p:cNvPicPr>
          <p:nvPr/>
        </p:nvPicPr>
        <p:blipFill>
          <a:blip r:embed="rId3"/>
          <a:stretch>
            <a:fillRect/>
          </a:stretch>
        </p:blipFill>
        <p:spPr>
          <a:xfrm>
            <a:off x="5492903" y="4798087"/>
            <a:ext cx="3651097" cy="2044614"/>
          </a:xfrm>
          <a:prstGeom prst="rect">
            <a:avLst/>
          </a:prstGeom>
        </p:spPr>
      </p:pic>
    </p:spTree>
    <p:extLst>
      <p:ext uri="{BB962C8B-B14F-4D97-AF65-F5344CB8AC3E}">
        <p14:creationId xmlns:p14="http://schemas.microsoft.com/office/powerpoint/2010/main" val="29091371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Module 2</a:t>
            </a:r>
            <a:br>
              <a:rPr lang="en-US" dirty="0" smtClean="0"/>
            </a:br>
            <a:r>
              <a:rPr lang="en-US" b="1" dirty="0"/>
              <a:t>Photos of Ghosts </a:t>
            </a:r>
            <a:r>
              <a:rPr lang="en-US" dirty="0" smtClean="0"/>
              <a:t/>
            </a:r>
            <a:br>
              <a:rPr lang="en-US" dirty="0" smtClean="0"/>
            </a:br>
            <a:endParaRPr lang="en-US" dirty="0"/>
          </a:p>
        </p:txBody>
      </p:sp>
      <p:sp>
        <p:nvSpPr>
          <p:cNvPr id="3" name="Content Placeholder 2"/>
          <p:cNvSpPr>
            <a:spLocks noGrp="1"/>
          </p:cNvSpPr>
          <p:nvPr>
            <p:ph idx="1"/>
          </p:nvPr>
        </p:nvSpPr>
        <p:spPr/>
        <p:txBody>
          <a:bodyPr>
            <a:normAutofit/>
          </a:bodyPr>
          <a:lstStyle/>
          <a:p>
            <a:r>
              <a:rPr lang="en-US" sz="2200" dirty="0" smtClean="0"/>
              <a:t>Ask the students whether </a:t>
            </a:r>
            <a:r>
              <a:rPr lang="en-US" sz="2200" dirty="0"/>
              <a:t>the alternative explanations for the </a:t>
            </a:r>
            <a:r>
              <a:rPr lang="en-US" sz="2200" dirty="0" smtClean="0"/>
              <a:t>photographic </a:t>
            </a:r>
            <a:r>
              <a:rPr lang="en-US" sz="2200" dirty="0"/>
              <a:t>evidence actually mean that ghosts do not exist. </a:t>
            </a:r>
          </a:p>
          <a:p>
            <a:pPr lvl="1"/>
            <a:r>
              <a:rPr lang="en-US" sz="1800" dirty="0" smtClean="0"/>
              <a:t>First students </a:t>
            </a:r>
            <a:r>
              <a:rPr lang="en-US" sz="1800" dirty="0"/>
              <a:t>jump directly to ‘ghosts do not exist’ </a:t>
            </a:r>
            <a:r>
              <a:rPr lang="en-US" sz="1800" dirty="0" smtClean="0"/>
              <a:t>but. </a:t>
            </a:r>
          </a:p>
          <a:p>
            <a:pPr lvl="1"/>
            <a:r>
              <a:rPr lang="en-US" sz="1800" dirty="0" smtClean="0"/>
              <a:t>If </a:t>
            </a:r>
            <a:r>
              <a:rPr lang="en-US" sz="1800" dirty="0"/>
              <a:t>questioned, they conclude that ghosts may or may not </a:t>
            </a:r>
            <a:r>
              <a:rPr lang="en-US" sz="1800" dirty="0" smtClean="0"/>
              <a:t>exist. </a:t>
            </a:r>
          </a:p>
          <a:p>
            <a:pPr lvl="1"/>
            <a:r>
              <a:rPr lang="en-US" sz="1800" dirty="0"/>
              <a:t>B</a:t>
            </a:r>
            <a:r>
              <a:rPr lang="en-US" sz="1800" dirty="0" smtClean="0"/>
              <a:t>ut </a:t>
            </a:r>
            <a:r>
              <a:rPr lang="en-US" sz="1800" dirty="0"/>
              <a:t>they cannot be photographed. </a:t>
            </a:r>
            <a:endParaRPr lang="en-US" sz="1800" dirty="0" smtClean="0"/>
          </a:p>
          <a:p>
            <a:pPr lvl="1"/>
            <a:r>
              <a:rPr lang="en-US" sz="1800" dirty="0" smtClean="0"/>
              <a:t>Astute students </a:t>
            </a:r>
            <a:r>
              <a:rPr lang="en-US" sz="1800" dirty="0"/>
              <a:t>will point out that we have not </a:t>
            </a:r>
            <a:r>
              <a:rPr lang="en-US" sz="1800" dirty="0" smtClean="0"/>
              <a:t>supported </a:t>
            </a:r>
            <a:r>
              <a:rPr lang="en-US" sz="1800" dirty="0"/>
              <a:t>that claim either, and that we simply think that </a:t>
            </a:r>
            <a:r>
              <a:rPr lang="en-US" sz="1800" i="1" dirty="0"/>
              <a:t>these </a:t>
            </a:r>
            <a:r>
              <a:rPr lang="en-US" sz="1800" dirty="0"/>
              <a:t>photos are probably not of ghosts. </a:t>
            </a:r>
            <a:endParaRPr lang="en-US" sz="1800" dirty="0" smtClean="0"/>
          </a:p>
          <a:p>
            <a:endParaRPr lang="en-US" dirty="0" smtClean="0"/>
          </a:p>
          <a:p>
            <a:pPr marL="0" indent="0">
              <a:buNone/>
            </a:pPr>
            <a:endParaRPr lang="en-US" dirty="0"/>
          </a:p>
        </p:txBody>
      </p:sp>
    </p:spTree>
    <p:extLst>
      <p:ext uri="{BB962C8B-B14F-4D97-AF65-F5344CB8AC3E}">
        <p14:creationId xmlns:p14="http://schemas.microsoft.com/office/powerpoint/2010/main" val="6187070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Module 2</a:t>
            </a:r>
            <a:br>
              <a:rPr lang="en-US" dirty="0" smtClean="0"/>
            </a:br>
            <a:r>
              <a:rPr lang="en-US" b="1" dirty="0"/>
              <a:t>Photos of Ghosts </a:t>
            </a:r>
            <a:r>
              <a:rPr lang="en-US" dirty="0" smtClean="0"/>
              <a:t/>
            </a:r>
            <a:br>
              <a:rPr lang="en-US" dirty="0" smtClean="0"/>
            </a:br>
            <a:endParaRPr lang="en-US" dirty="0"/>
          </a:p>
        </p:txBody>
      </p:sp>
      <p:sp>
        <p:nvSpPr>
          <p:cNvPr id="3" name="Content Placeholder 2"/>
          <p:cNvSpPr>
            <a:spLocks noGrp="1"/>
          </p:cNvSpPr>
          <p:nvPr>
            <p:ph idx="1"/>
          </p:nvPr>
        </p:nvSpPr>
        <p:spPr/>
        <p:txBody>
          <a:bodyPr>
            <a:normAutofit/>
          </a:bodyPr>
          <a:lstStyle/>
          <a:p>
            <a:pPr marL="0" indent="0">
              <a:buNone/>
            </a:pPr>
            <a:endParaRPr lang="en-US" dirty="0" smtClean="0"/>
          </a:p>
          <a:p>
            <a:r>
              <a:rPr lang="en-US" sz="2200" dirty="0" smtClean="0"/>
              <a:t>This </a:t>
            </a:r>
            <a:r>
              <a:rPr lang="en-US" sz="2200" dirty="0"/>
              <a:t>final discussion is most useful in evaluating claims, evidence, and </a:t>
            </a:r>
            <a:r>
              <a:rPr lang="en-US" sz="2200" dirty="0" smtClean="0"/>
              <a:t>alternatives</a:t>
            </a:r>
            <a:endParaRPr lang="en-US" sz="2200" dirty="0"/>
          </a:p>
          <a:p>
            <a:endParaRPr lang="en-US" sz="2200" dirty="0" smtClean="0"/>
          </a:p>
          <a:p>
            <a:r>
              <a:rPr lang="en-US" sz="2200" dirty="0" smtClean="0"/>
              <a:t>critical thinking does not necessarily mean you cannot believe in paranormal phenomenon</a:t>
            </a:r>
          </a:p>
          <a:p>
            <a:pPr lvl="1"/>
            <a:r>
              <a:rPr lang="en-US" sz="1800" dirty="0" smtClean="0"/>
              <a:t>rather</a:t>
            </a:r>
            <a:r>
              <a:rPr lang="en-US" sz="1800" dirty="0"/>
              <a:t>, it simply requires you to examine the evidence for your </a:t>
            </a:r>
            <a:r>
              <a:rPr lang="en-US" sz="1800" dirty="0" smtClean="0"/>
              <a:t>beliefs</a:t>
            </a:r>
          </a:p>
          <a:p>
            <a:pPr lvl="1"/>
            <a:endParaRPr lang="en-US" sz="1800" dirty="0" smtClean="0"/>
          </a:p>
          <a:p>
            <a:r>
              <a:rPr lang="en-US" sz="2200" dirty="0" smtClean="0"/>
              <a:t>As </a:t>
            </a:r>
            <a:r>
              <a:rPr lang="en-US" sz="2200" dirty="0"/>
              <a:t>an instructor and scientist, maintaining this openness to possibility is </a:t>
            </a:r>
            <a:r>
              <a:rPr lang="en-US" sz="2200" dirty="0" smtClean="0"/>
              <a:t>important</a:t>
            </a:r>
            <a:endParaRPr lang="en-US" sz="2200" dirty="0"/>
          </a:p>
          <a:p>
            <a:pPr lvl="1"/>
            <a:r>
              <a:rPr lang="en-US" sz="1800" dirty="0" smtClean="0"/>
              <a:t>especially </a:t>
            </a:r>
            <a:r>
              <a:rPr lang="en-US" sz="1800" dirty="0"/>
              <a:t>early in the modules so as not to </a:t>
            </a:r>
            <a:r>
              <a:rPr lang="en-US" sz="1800" dirty="0" smtClean="0"/>
              <a:t>alienate </a:t>
            </a:r>
            <a:r>
              <a:rPr lang="en-US" sz="1800" dirty="0"/>
              <a:t>students. </a:t>
            </a:r>
            <a:endParaRPr lang="en-US" sz="1800" dirty="0" smtClean="0"/>
          </a:p>
          <a:p>
            <a:endParaRPr lang="en-US" dirty="0"/>
          </a:p>
        </p:txBody>
      </p:sp>
    </p:spTree>
    <p:extLst>
      <p:ext uri="{BB962C8B-B14F-4D97-AF65-F5344CB8AC3E}">
        <p14:creationId xmlns:p14="http://schemas.microsoft.com/office/powerpoint/2010/main" val="12833811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841018" y="2356123"/>
            <a:ext cx="4302982" cy="4302982"/>
          </a:xfrm>
          <a:prstGeom prst="rect">
            <a:avLst/>
          </a:prstGeom>
        </p:spPr>
      </p:pic>
      <p:sp>
        <p:nvSpPr>
          <p:cNvPr id="2" name="Title 1"/>
          <p:cNvSpPr>
            <a:spLocks noGrp="1"/>
          </p:cNvSpPr>
          <p:nvPr>
            <p:ph type="title"/>
          </p:nvPr>
        </p:nvSpPr>
        <p:spPr/>
        <p:txBody>
          <a:bodyPr>
            <a:normAutofit fontScale="90000"/>
          </a:bodyPr>
          <a:lstStyle/>
          <a:p>
            <a:r>
              <a:rPr lang="en-US" dirty="0" smtClean="0"/>
              <a:t>Module 3</a:t>
            </a:r>
            <a:br>
              <a:rPr lang="en-US" dirty="0" smtClean="0"/>
            </a:br>
            <a:r>
              <a:rPr lang="en-US" b="1" dirty="0"/>
              <a:t>Astrology activity </a:t>
            </a:r>
            <a:r>
              <a:rPr lang="en-US" dirty="0" smtClean="0"/>
              <a:t/>
            </a:r>
            <a:br>
              <a:rPr lang="en-US" dirty="0" smtClean="0"/>
            </a:br>
            <a:endParaRPr lang="en-US" dirty="0"/>
          </a:p>
        </p:txBody>
      </p:sp>
      <p:sp>
        <p:nvSpPr>
          <p:cNvPr id="4" name="Content Placeholder 3"/>
          <p:cNvSpPr>
            <a:spLocks noGrp="1"/>
          </p:cNvSpPr>
          <p:nvPr>
            <p:ph idx="1"/>
          </p:nvPr>
        </p:nvSpPr>
        <p:spPr/>
        <p:txBody>
          <a:bodyPr/>
          <a:lstStyle/>
          <a:p>
            <a:r>
              <a:rPr lang="en-US" dirty="0" smtClean="0"/>
              <a:t>Do you believe in Astrology?</a:t>
            </a:r>
          </a:p>
        </p:txBody>
      </p:sp>
      <p:sp>
        <p:nvSpPr>
          <p:cNvPr id="9" name="TextBox 8"/>
          <p:cNvSpPr txBox="1"/>
          <p:nvPr/>
        </p:nvSpPr>
        <p:spPr>
          <a:xfrm>
            <a:off x="321312" y="4406254"/>
            <a:ext cx="4136173" cy="1569660"/>
          </a:xfrm>
          <a:prstGeom prst="rect">
            <a:avLst/>
          </a:prstGeom>
          <a:noFill/>
        </p:spPr>
        <p:txBody>
          <a:bodyPr wrap="square" rtlCol="0">
            <a:spAutoFit/>
          </a:bodyPr>
          <a:lstStyle/>
          <a:p>
            <a:pPr marL="457200" indent="-457200">
              <a:buFont typeface="Arial"/>
              <a:buChar char="•"/>
            </a:pPr>
            <a:r>
              <a:rPr lang="en-US" sz="3200" dirty="0" smtClean="0"/>
              <a:t>If you do, what are the claims that astrology present?</a:t>
            </a:r>
            <a:endParaRPr lang="en-US" sz="3200" dirty="0"/>
          </a:p>
        </p:txBody>
      </p:sp>
    </p:spTree>
    <p:extLst>
      <p:ext uri="{BB962C8B-B14F-4D97-AF65-F5344CB8AC3E}">
        <p14:creationId xmlns:p14="http://schemas.microsoft.com/office/powerpoint/2010/main" val="8747257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Module 3</a:t>
            </a:r>
            <a:br>
              <a:rPr lang="en-US" dirty="0" smtClean="0"/>
            </a:br>
            <a:r>
              <a:rPr lang="en-US" b="1" dirty="0"/>
              <a:t>Astrology activity </a:t>
            </a:r>
            <a:r>
              <a:rPr lang="en-US" dirty="0" smtClean="0"/>
              <a:t/>
            </a:r>
            <a:br>
              <a:rPr lang="en-US" dirty="0" smtClean="0"/>
            </a:br>
            <a:endParaRPr lang="en-US" dirty="0"/>
          </a:p>
        </p:txBody>
      </p:sp>
      <p:sp>
        <p:nvSpPr>
          <p:cNvPr id="3" name="Content Placeholder 2"/>
          <p:cNvSpPr>
            <a:spLocks noGrp="1"/>
          </p:cNvSpPr>
          <p:nvPr>
            <p:ph idx="1"/>
          </p:nvPr>
        </p:nvSpPr>
        <p:spPr/>
        <p:txBody>
          <a:bodyPr>
            <a:normAutofit fontScale="47500" lnSpcReduction="20000"/>
          </a:bodyPr>
          <a:lstStyle/>
          <a:p>
            <a:r>
              <a:rPr lang="en-US" dirty="0"/>
              <a:t>Many students read their horoscope regularly, with some degree of belief in those </a:t>
            </a:r>
            <a:r>
              <a:rPr lang="en-US" dirty="0" smtClean="0"/>
              <a:t>predictions</a:t>
            </a:r>
          </a:p>
          <a:p>
            <a:pPr lvl="1"/>
            <a:r>
              <a:rPr lang="en-US" dirty="0" smtClean="0"/>
              <a:t>we </a:t>
            </a:r>
            <a:r>
              <a:rPr lang="en-US" dirty="0"/>
              <a:t>ask students to brainstorm about the basic claim of astrology (step 1)</a:t>
            </a:r>
            <a:r>
              <a:rPr lang="en-US" dirty="0" smtClean="0"/>
              <a:t>.</a:t>
            </a:r>
          </a:p>
          <a:p>
            <a:pPr lvl="1"/>
            <a:r>
              <a:rPr lang="en-US" dirty="0" smtClean="0"/>
              <a:t> </a:t>
            </a:r>
            <a:r>
              <a:rPr lang="en-US" dirty="0"/>
              <a:t>One simple claim is that </a:t>
            </a:r>
            <a:r>
              <a:rPr lang="en-US" dirty="0" smtClean="0"/>
              <a:t>personality </a:t>
            </a:r>
            <a:r>
              <a:rPr lang="en-US" dirty="0"/>
              <a:t>types are associated with particular Zodiac </a:t>
            </a:r>
            <a:r>
              <a:rPr lang="en-US" dirty="0" err="1" smtClean="0"/>
              <a:t>signsthere</a:t>
            </a:r>
            <a:r>
              <a:rPr lang="en-US" dirty="0" smtClean="0"/>
              <a:t> </a:t>
            </a:r>
            <a:r>
              <a:rPr lang="en-US" dirty="0"/>
              <a:t>is to support this claim </a:t>
            </a:r>
            <a:endParaRPr lang="en-US" dirty="0" smtClean="0"/>
          </a:p>
          <a:p>
            <a:r>
              <a:rPr lang="en-US" dirty="0" smtClean="0"/>
              <a:t>(</a:t>
            </a:r>
            <a:r>
              <a:rPr lang="en-US" dirty="0"/>
              <a:t>step 2)</a:t>
            </a:r>
            <a:r>
              <a:rPr lang="en-US" dirty="0" smtClean="0"/>
              <a:t>.</a:t>
            </a:r>
            <a:r>
              <a:rPr lang="en-US" dirty="0" smtClean="0"/>
              <a:t> We ask students to tell us what evidence .</a:t>
            </a:r>
            <a:r>
              <a:rPr lang="en-US" dirty="0" smtClean="0"/>
              <a:t> </a:t>
            </a:r>
            <a:r>
              <a:rPr lang="en-US" dirty="0"/>
              <a:t>They generally offer personal anecdotes or stories in which their horoscope was correct or where the description given based on their birth Zodiac sign has been accurate. </a:t>
            </a:r>
            <a:endParaRPr lang="en-US" dirty="0" smtClean="0"/>
          </a:p>
          <a:p>
            <a:r>
              <a:rPr lang="en-US" dirty="0" smtClean="0"/>
              <a:t>step </a:t>
            </a:r>
            <a:r>
              <a:rPr lang="en-US" dirty="0"/>
              <a:t>5, </a:t>
            </a:r>
            <a:r>
              <a:rPr lang="en-US" dirty="0" smtClean="0"/>
              <a:t>biases </a:t>
            </a:r>
            <a:r>
              <a:rPr lang="en-US" dirty="0"/>
              <a:t>and assumptions</a:t>
            </a:r>
            <a:r>
              <a:rPr lang="en-US" dirty="0" smtClean="0"/>
              <a:t>.</a:t>
            </a:r>
          </a:p>
          <a:p>
            <a:pPr lvl="1"/>
            <a:r>
              <a:rPr lang="en-US" dirty="0" smtClean="0"/>
              <a:t>Discuss </a:t>
            </a:r>
            <a:r>
              <a:rPr lang="en-US" dirty="0"/>
              <a:t>cognitive biases such as illusory </a:t>
            </a:r>
            <a:r>
              <a:rPr lang="en-US" dirty="0" smtClean="0"/>
              <a:t>and confirmation. </a:t>
            </a:r>
          </a:p>
          <a:p>
            <a:r>
              <a:rPr lang="en-US" dirty="0" smtClean="0"/>
              <a:t>We then ask students to brainstorm how they could use the scientific method to test the claim (step 6). </a:t>
            </a:r>
            <a:endParaRPr lang="en-US" dirty="0"/>
          </a:p>
          <a:p>
            <a:r>
              <a:rPr lang="en-US" dirty="0" smtClean="0"/>
              <a:t>Student exercise</a:t>
            </a:r>
          </a:p>
          <a:p>
            <a:pPr lvl="1"/>
            <a:r>
              <a:rPr lang="en-US" dirty="0" smtClean="0"/>
              <a:t>Give handout with 12 personality descriptions</a:t>
            </a:r>
          </a:p>
          <a:p>
            <a:pPr lvl="1"/>
            <a:r>
              <a:rPr lang="en-US" dirty="0" smtClean="0"/>
              <a:t>Students circled the description that best matches them</a:t>
            </a:r>
          </a:p>
          <a:p>
            <a:pPr lvl="1"/>
            <a:r>
              <a:rPr lang="en-US" dirty="0" smtClean="0"/>
              <a:t>Revealed the personality types that matches birthdates and see how the answers matched up</a:t>
            </a:r>
          </a:p>
          <a:p>
            <a:pPr lvl="1"/>
            <a:endParaRPr lang="en-US" dirty="0" smtClean="0"/>
          </a:p>
          <a:p>
            <a:r>
              <a:rPr lang="en-US" dirty="0" smtClean="0"/>
              <a:t>End with a brief review of the scientific literature that shows no empirical support for predicting personality using birth dates. </a:t>
            </a:r>
          </a:p>
          <a:p>
            <a:endParaRPr lang="en-US" dirty="0" smtClean="0"/>
          </a:p>
          <a:p>
            <a:endParaRPr lang="en-US" dirty="0"/>
          </a:p>
        </p:txBody>
      </p:sp>
    </p:spTree>
    <p:extLst>
      <p:ext uri="{BB962C8B-B14F-4D97-AF65-F5344CB8AC3E}">
        <p14:creationId xmlns:p14="http://schemas.microsoft.com/office/powerpoint/2010/main" val="29545103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Module 4</a:t>
            </a:r>
            <a:br>
              <a:rPr lang="en-US" dirty="0" smtClean="0"/>
            </a:br>
            <a:r>
              <a:rPr lang="en-US" b="1" dirty="0"/>
              <a:t>Psychic abilities </a:t>
            </a:r>
            <a:r>
              <a:rPr lang="en-US" dirty="0" smtClean="0"/>
              <a:t/>
            </a:r>
            <a:br>
              <a:rPr lang="en-US" dirty="0" smtClean="0"/>
            </a:br>
            <a:endParaRPr lang="en-US" dirty="0"/>
          </a:p>
        </p:txBody>
      </p:sp>
      <p:sp>
        <p:nvSpPr>
          <p:cNvPr id="3" name="Content Placeholder 2"/>
          <p:cNvSpPr>
            <a:spLocks noGrp="1"/>
          </p:cNvSpPr>
          <p:nvPr>
            <p:ph idx="1"/>
          </p:nvPr>
        </p:nvSpPr>
        <p:spPr/>
        <p:txBody>
          <a:bodyPr>
            <a:normAutofit/>
          </a:bodyPr>
          <a:lstStyle/>
          <a:p>
            <a:r>
              <a:rPr lang="en-US" sz="2100" dirty="0" smtClean="0"/>
              <a:t>Do you believe in psychic ability?</a:t>
            </a:r>
          </a:p>
          <a:p>
            <a:r>
              <a:rPr lang="en-US" sz="2100" dirty="0" smtClean="0"/>
              <a:t>What are the claims of psychic ability?</a:t>
            </a:r>
          </a:p>
          <a:p>
            <a:r>
              <a:rPr lang="en-US" sz="2100" dirty="0" smtClean="0"/>
              <a:t>How could you test those claims?</a:t>
            </a:r>
            <a:endParaRPr lang="en-US" sz="2100" dirty="0"/>
          </a:p>
        </p:txBody>
      </p:sp>
      <p:pic>
        <p:nvPicPr>
          <p:cNvPr id="5" name="Picture 4"/>
          <p:cNvPicPr>
            <a:picLocks noChangeAspect="1"/>
          </p:cNvPicPr>
          <p:nvPr/>
        </p:nvPicPr>
        <p:blipFill>
          <a:blip r:embed="rId2"/>
          <a:stretch>
            <a:fillRect/>
          </a:stretch>
        </p:blipFill>
        <p:spPr>
          <a:xfrm>
            <a:off x="3883368" y="3002103"/>
            <a:ext cx="5080000" cy="3810000"/>
          </a:xfrm>
          <a:prstGeom prst="rect">
            <a:avLst/>
          </a:prstGeom>
        </p:spPr>
      </p:pic>
    </p:spTree>
    <p:extLst>
      <p:ext uri="{BB962C8B-B14F-4D97-AF65-F5344CB8AC3E}">
        <p14:creationId xmlns:p14="http://schemas.microsoft.com/office/powerpoint/2010/main" val="35919333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Truthiness </a:t>
            </a:r>
            <a:endParaRPr lang="en-US" dirty="0"/>
          </a:p>
        </p:txBody>
      </p:sp>
      <p:sp>
        <p:nvSpPr>
          <p:cNvPr id="3" name="Content Placeholder 2"/>
          <p:cNvSpPr>
            <a:spLocks noGrp="1"/>
          </p:cNvSpPr>
          <p:nvPr>
            <p:ph idx="1"/>
          </p:nvPr>
        </p:nvSpPr>
        <p:spPr/>
        <p:txBody>
          <a:bodyPr/>
          <a:lstStyle/>
          <a:p>
            <a:pPr marL="0" indent="0">
              <a:buNone/>
            </a:pPr>
            <a:r>
              <a:rPr lang="en-US" dirty="0"/>
              <a:t>Truthiness is also defined as "the quality of preferring concepts or facts one wishes to be true, rather than concepts or facts known to be true" </a:t>
            </a:r>
            <a:endParaRPr lang="en-US" dirty="0" smtClean="0"/>
          </a:p>
          <a:p>
            <a:endParaRPr lang="en-US" dirty="0"/>
          </a:p>
        </p:txBody>
      </p:sp>
    </p:spTree>
    <p:extLst>
      <p:ext uri="{BB962C8B-B14F-4D97-AF65-F5344CB8AC3E}">
        <p14:creationId xmlns:p14="http://schemas.microsoft.com/office/powerpoint/2010/main" val="24636325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860765" y="3356564"/>
            <a:ext cx="2187511" cy="3287243"/>
          </a:xfrm>
          <a:prstGeom prst="rect">
            <a:avLst/>
          </a:prstGeom>
        </p:spPr>
      </p:pic>
      <p:sp>
        <p:nvSpPr>
          <p:cNvPr id="2" name="Title 1"/>
          <p:cNvSpPr>
            <a:spLocks noGrp="1"/>
          </p:cNvSpPr>
          <p:nvPr>
            <p:ph type="title"/>
          </p:nvPr>
        </p:nvSpPr>
        <p:spPr/>
        <p:txBody>
          <a:bodyPr>
            <a:normAutofit fontScale="90000"/>
          </a:bodyPr>
          <a:lstStyle/>
          <a:p>
            <a:r>
              <a:rPr lang="en-US" dirty="0" smtClean="0"/>
              <a:t>Module 4</a:t>
            </a:r>
            <a:br>
              <a:rPr lang="en-US" dirty="0" smtClean="0"/>
            </a:br>
            <a:r>
              <a:rPr lang="en-US" b="1" dirty="0"/>
              <a:t>Psychic abilities </a:t>
            </a:r>
            <a:r>
              <a:rPr lang="en-US" dirty="0" smtClean="0"/>
              <a:t/>
            </a:r>
            <a:br>
              <a:rPr lang="en-US" dirty="0" smtClean="0"/>
            </a:br>
            <a:endParaRPr lang="en-US" dirty="0"/>
          </a:p>
        </p:txBody>
      </p:sp>
      <p:sp>
        <p:nvSpPr>
          <p:cNvPr id="3" name="Content Placeholder 2"/>
          <p:cNvSpPr>
            <a:spLocks noGrp="1"/>
          </p:cNvSpPr>
          <p:nvPr>
            <p:ph idx="1"/>
          </p:nvPr>
        </p:nvSpPr>
        <p:spPr/>
        <p:txBody>
          <a:bodyPr>
            <a:normAutofit/>
          </a:bodyPr>
          <a:lstStyle/>
          <a:p>
            <a:r>
              <a:rPr lang="en-US" sz="2100" dirty="0" smtClean="0"/>
              <a:t>Showed a video  of Uri </a:t>
            </a:r>
            <a:r>
              <a:rPr lang="en-US" sz="2100" dirty="0"/>
              <a:t>Geller to introduce the claims of his psychic abilities </a:t>
            </a:r>
            <a:endParaRPr lang="en-US" sz="2100" dirty="0" smtClean="0"/>
          </a:p>
          <a:p>
            <a:r>
              <a:rPr lang="en-US" sz="2100" dirty="0" smtClean="0"/>
              <a:t>13 minute Video was split into 2 segments</a:t>
            </a:r>
          </a:p>
          <a:p>
            <a:r>
              <a:rPr lang="en-US" sz="2100" dirty="0" smtClean="0"/>
              <a:t>First 6 minutes was showed, then a break for the activity</a:t>
            </a:r>
            <a:endParaRPr lang="en-US" sz="2100" dirty="0"/>
          </a:p>
        </p:txBody>
      </p:sp>
    </p:spTree>
    <p:extLst>
      <p:ext uri="{BB962C8B-B14F-4D97-AF65-F5344CB8AC3E}">
        <p14:creationId xmlns:p14="http://schemas.microsoft.com/office/powerpoint/2010/main" val="3339465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160664" y="3877577"/>
            <a:ext cx="1983336" cy="2980423"/>
          </a:xfrm>
          <a:prstGeom prst="rect">
            <a:avLst/>
          </a:prstGeom>
        </p:spPr>
      </p:pic>
      <p:sp>
        <p:nvSpPr>
          <p:cNvPr id="2" name="Title 1"/>
          <p:cNvSpPr>
            <a:spLocks noGrp="1"/>
          </p:cNvSpPr>
          <p:nvPr>
            <p:ph type="title"/>
          </p:nvPr>
        </p:nvSpPr>
        <p:spPr/>
        <p:txBody>
          <a:bodyPr>
            <a:normAutofit fontScale="90000"/>
          </a:bodyPr>
          <a:lstStyle/>
          <a:p>
            <a:r>
              <a:rPr lang="en-US" dirty="0" smtClean="0"/>
              <a:t>Module 4</a:t>
            </a:r>
            <a:br>
              <a:rPr lang="en-US" dirty="0" smtClean="0"/>
            </a:br>
            <a:r>
              <a:rPr lang="en-US" b="1" dirty="0"/>
              <a:t>Psychic abilities </a:t>
            </a:r>
            <a:r>
              <a:rPr lang="en-US" dirty="0" smtClean="0"/>
              <a:t/>
            </a:r>
            <a:br>
              <a:rPr lang="en-US" dirty="0" smtClean="0"/>
            </a:br>
            <a:endParaRPr lang="en-US" dirty="0"/>
          </a:p>
        </p:txBody>
      </p:sp>
      <p:sp>
        <p:nvSpPr>
          <p:cNvPr id="3" name="Content Placeholder 2"/>
          <p:cNvSpPr>
            <a:spLocks noGrp="1"/>
          </p:cNvSpPr>
          <p:nvPr>
            <p:ph idx="1"/>
          </p:nvPr>
        </p:nvSpPr>
        <p:spPr/>
        <p:txBody>
          <a:bodyPr>
            <a:normAutofit/>
          </a:bodyPr>
          <a:lstStyle/>
          <a:p>
            <a:r>
              <a:rPr lang="en-US" sz="2100" dirty="0" smtClean="0"/>
              <a:t>Showed a video  of Uri </a:t>
            </a:r>
            <a:r>
              <a:rPr lang="en-US" sz="2100" dirty="0"/>
              <a:t>Geller to introduce the claims of his psychic abilities </a:t>
            </a:r>
            <a:endParaRPr lang="en-US" sz="2100" dirty="0" smtClean="0"/>
          </a:p>
          <a:p>
            <a:r>
              <a:rPr lang="en-US" sz="2100" dirty="0" smtClean="0"/>
              <a:t>Ask </a:t>
            </a:r>
            <a:r>
              <a:rPr lang="en-US" sz="2100" dirty="0"/>
              <a:t>students to individually write down what </a:t>
            </a:r>
            <a:r>
              <a:rPr lang="en-US" sz="2100" dirty="0" smtClean="0"/>
              <a:t>the </a:t>
            </a:r>
            <a:r>
              <a:rPr lang="en-US" sz="2100" dirty="0"/>
              <a:t>claim (step 1</a:t>
            </a:r>
            <a:r>
              <a:rPr lang="en-US" sz="2100" dirty="0" smtClean="0"/>
              <a:t>), </a:t>
            </a:r>
          </a:p>
          <a:p>
            <a:r>
              <a:rPr lang="en-US" sz="2100" dirty="0" smtClean="0"/>
              <a:t>The evidence </a:t>
            </a:r>
            <a:r>
              <a:rPr lang="en-US" sz="2100" dirty="0"/>
              <a:t>that supports the claim (step 2</a:t>
            </a:r>
            <a:r>
              <a:rPr lang="en-US" sz="2100" dirty="0" smtClean="0"/>
              <a:t>), </a:t>
            </a:r>
          </a:p>
          <a:p>
            <a:r>
              <a:rPr lang="en-US" sz="2100" dirty="0"/>
              <a:t>A</a:t>
            </a:r>
            <a:r>
              <a:rPr lang="en-US" sz="2100" dirty="0" smtClean="0"/>
              <a:t>lternative </a:t>
            </a:r>
            <a:r>
              <a:rPr lang="en-US" sz="2100" dirty="0"/>
              <a:t>explanations for the evidence (step 3), </a:t>
            </a:r>
            <a:endParaRPr lang="en-US" sz="2100" dirty="0" smtClean="0"/>
          </a:p>
          <a:p>
            <a:r>
              <a:rPr lang="en-US" sz="2100" dirty="0" smtClean="0"/>
              <a:t>Create </a:t>
            </a:r>
            <a:r>
              <a:rPr lang="en-US" sz="2100" dirty="0"/>
              <a:t>a study design that would fairly evaluate the claim (step 6). </a:t>
            </a:r>
            <a:endParaRPr lang="en-US" sz="2100" dirty="0" smtClean="0"/>
          </a:p>
          <a:p>
            <a:endParaRPr lang="en-US" sz="2100" dirty="0" smtClean="0"/>
          </a:p>
          <a:p>
            <a:pPr marL="0" indent="0">
              <a:buNone/>
            </a:pPr>
            <a:endParaRPr lang="en-US" dirty="0"/>
          </a:p>
        </p:txBody>
      </p:sp>
    </p:spTree>
    <p:extLst>
      <p:ext uri="{BB962C8B-B14F-4D97-AF65-F5344CB8AC3E}">
        <p14:creationId xmlns:p14="http://schemas.microsoft.com/office/powerpoint/2010/main" val="28028121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237167" y="3992541"/>
            <a:ext cx="1906833" cy="2865459"/>
          </a:xfrm>
          <a:prstGeom prst="rect">
            <a:avLst/>
          </a:prstGeom>
        </p:spPr>
      </p:pic>
      <p:sp>
        <p:nvSpPr>
          <p:cNvPr id="2" name="Title 1"/>
          <p:cNvSpPr>
            <a:spLocks noGrp="1"/>
          </p:cNvSpPr>
          <p:nvPr>
            <p:ph type="title"/>
          </p:nvPr>
        </p:nvSpPr>
        <p:spPr/>
        <p:txBody>
          <a:bodyPr>
            <a:normAutofit fontScale="90000"/>
          </a:bodyPr>
          <a:lstStyle/>
          <a:p>
            <a:r>
              <a:rPr lang="en-US" dirty="0" smtClean="0"/>
              <a:t>Module 4</a:t>
            </a:r>
            <a:br>
              <a:rPr lang="en-US" dirty="0" smtClean="0"/>
            </a:br>
            <a:r>
              <a:rPr lang="en-US" b="1" dirty="0"/>
              <a:t>Psychic abilities </a:t>
            </a:r>
            <a:r>
              <a:rPr lang="en-US" dirty="0" smtClean="0"/>
              <a:t/>
            </a:r>
            <a:br>
              <a:rPr lang="en-US" dirty="0" smtClean="0"/>
            </a:br>
            <a:endParaRPr lang="en-US" dirty="0"/>
          </a:p>
        </p:txBody>
      </p:sp>
      <p:sp>
        <p:nvSpPr>
          <p:cNvPr id="3" name="Content Placeholder 2"/>
          <p:cNvSpPr>
            <a:spLocks noGrp="1"/>
          </p:cNvSpPr>
          <p:nvPr>
            <p:ph idx="1"/>
          </p:nvPr>
        </p:nvSpPr>
        <p:spPr/>
        <p:txBody>
          <a:bodyPr>
            <a:normAutofit/>
          </a:bodyPr>
          <a:lstStyle/>
          <a:p>
            <a:pPr marL="0" indent="0">
              <a:buNone/>
            </a:pPr>
            <a:endParaRPr lang="en-US" sz="2100" dirty="0" smtClean="0"/>
          </a:p>
          <a:p>
            <a:r>
              <a:rPr lang="en-US" sz="2100" dirty="0" smtClean="0"/>
              <a:t>Show </a:t>
            </a:r>
            <a:r>
              <a:rPr lang="en-US" sz="2100" dirty="0"/>
              <a:t>the students the next 7-minutes from the same video </a:t>
            </a:r>
            <a:r>
              <a:rPr lang="en-US" sz="2100" dirty="0" smtClean="0"/>
              <a:t>that </a:t>
            </a:r>
            <a:r>
              <a:rPr lang="en-US" sz="2100" dirty="0"/>
              <a:t>shows Uri Geller failing to produce results on the Tonight Show</a:t>
            </a:r>
            <a:r>
              <a:rPr lang="en-US" sz="2100" dirty="0" smtClean="0"/>
              <a:t>.</a:t>
            </a:r>
          </a:p>
          <a:p>
            <a:r>
              <a:rPr lang="en-US" sz="2100" dirty="0" smtClean="0"/>
              <a:t>Discuss </a:t>
            </a:r>
            <a:r>
              <a:rPr lang="en-US" sz="2100" dirty="0"/>
              <a:t>the ironic finding that after the show aired, belief in psychic ability actually </a:t>
            </a:r>
            <a:r>
              <a:rPr lang="en-US" sz="2100" dirty="0" smtClean="0"/>
              <a:t>increased</a:t>
            </a:r>
          </a:p>
          <a:p>
            <a:r>
              <a:rPr lang="en-US" sz="2100" dirty="0" smtClean="0"/>
              <a:t>To </a:t>
            </a:r>
            <a:r>
              <a:rPr lang="en-US" sz="2100" dirty="0"/>
              <a:t>date, not one single person has been able to prove their psychic abilities in a scientific test. </a:t>
            </a:r>
            <a:endParaRPr lang="en-US" sz="2100" dirty="0" smtClean="0"/>
          </a:p>
          <a:p>
            <a:pPr marL="0" indent="0">
              <a:buNone/>
            </a:pPr>
            <a:endParaRPr lang="en-US" dirty="0"/>
          </a:p>
        </p:txBody>
      </p:sp>
    </p:spTree>
    <p:extLst>
      <p:ext uri="{BB962C8B-B14F-4D97-AF65-F5344CB8AC3E}">
        <p14:creationId xmlns:p14="http://schemas.microsoft.com/office/powerpoint/2010/main" val="19643403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Module 5</a:t>
            </a:r>
            <a:br>
              <a:rPr lang="en-US" dirty="0" smtClean="0"/>
            </a:br>
            <a:r>
              <a:rPr lang="en-US" b="1" dirty="0"/>
              <a:t>Pit bull Ban </a:t>
            </a:r>
            <a:r>
              <a:rPr lang="en-US" dirty="0" smtClean="0"/>
              <a:t/>
            </a:r>
            <a:br>
              <a:rPr lang="en-US" dirty="0" smtClean="0"/>
            </a:br>
            <a:endParaRPr lang="en-US" dirty="0"/>
          </a:p>
        </p:txBody>
      </p:sp>
      <p:sp>
        <p:nvSpPr>
          <p:cNvPr id="3" name="Content Placeholder 2"/>
          <p:cNvSpPr>
            <a:spLocks noGrp="1"/>
          </p:cNvSpPr>
          <p:nvPr>
            <p:ph idx="1"/>
          </p:nvPr>
        </p:nvSpPr>
        <p:spPr/>
        <p:txBody>
          <a:bodyPr>
            <a:normAutofit fontScale="77500" lnSpcReduction="20000"/>
          </a:bodyPr>
          <a:lstStyle/>
          <a:p>
            <a:r>
              <a:rPr lang="en-US" dirty="0"/>
              <a:t>In module 5, we start with a newspaper article about banning pit bull dog breeds in Denver, CO </a:t>
            </a:r>
            <a:r>
              <a:rPr lang="en-US" dirty="0" smtClean="0"/>
              <a:t>.</a:t>
            </a:r>
          </a:p>
          <a:p>
            <a:endParaRPr lang="en-US" dirty="0" smtClean="0"/>
          </a:p>
          <a:p>
            <a:r>
              <a:rPr lang="en-US" dirty="0" smtClean="0"/>
              <a:t>As </a:t>
            </a:r>
            <a:r>
              <a:rPr lang="en-US" dirty="0"/>
              <a:t>in the previous module, we have </a:t>
            </a:r>
            <a:r>
              <a:rPr lang="en-US" dirty="0" smtClean="0"/>
              <a:t>students </a:t>
            </a:r>
            <a:r>
              <a:rPr lang="en-US" dirty="0"/>
              <a:t>write individual answers for step 1, the claim, and step 2, the evidence provided</a:t>
            </a:r>
            <a:r>
              <a:rPr lang="en-US" dirty="0" smtClean="0"/>
              <a:t>.</a:t>
            </a:r>
          </a:p>
          <a:p>
            <a:endParaRPr lang="en-US" dirty="0" smtClean="0"/>
          </a:p>
          <a:p>
            <a:r>
              <a:rPr lang="en-US" dirty="0"/>
              <a:t>T</a:t>
            </a:r>
            <a:r>
              <a:rPr lang="en-US" dirty="0" smtClean="0"/>
              <a:t>hen </a:t>
            </a:r>
            <a:r>
              <a:rPr lang="en-US" dirty="0"/>
              <a:t>focus squarely on step 4, evaluating the existing evidence</a:t>
            </a:r>
            <a:r>
              <a:rPr lang="en-US" dirty="0" smtClean="0"/>
              <a:t>.</a:t>
            </a:r>
          </a:p>
          <a:p>
            <a:endParaRPr lang="en-US" dirty="0" smtClean="0"/>
          </a:p>
          <a:p>
            <a:r>
              <a:rPr lang="en-US" dirty="0" smtClean="0"/>
              <a:t>The </a:t>
            </a:r>
            <a:r>
              <a:rPr lang="en-US" dirty="0"/>
              <a:t>goal for this module is not to come to a conclusion about the pit bull ban, but rather to recognize that we do not yet have enough information to make a decision. </a:t>
            </a:r>
            <a:endParaRPr lang="en-US" dirty="0" smtClean="0"/>
          </a:p>
          <a:p>
            <a:endParaRPr lang="en-US" dirty="0"/>
          </a:p>
        </p:txBody>
      </p:sp>
    </p:spTree>
    <p:extLst>
      <p:ext uri="{BB962C8B-B14F-4D97-AF65-F5344CB8AC3E}">
        <p14:creationId xmlns:p14="http://schemas.microsoft.com/office/powerpoint/2010/main" val="35914962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Module 6</a:t>
            </a:r>
            <a:br>
              <a:rPr lang="en-US" dirty="0" smtClean="0"/>
            </a:br>
            <a:r>
              <a:rPr lang="en-US" b="1" dirty="0"/>
              <a:t>Deal or No Deal </a:t>
            </a:r>
            <a:r>
              <a:rPr lang="en-US" dirty="0" smtClean="0"/>
              <a:t/>
            </a:r>
            <a:br>
              <a:rPr lang="en-US" dirty="0" smtClean="0"/>
            </a:br>
            <a:endParaRPr lang="en-US" dirty="0"/>
          </a:p>
        </p:txBody>
      </p:sp>
      <p:sp>
        <p:nvSpPr>
          <p:cNvPr id="8" name="Content Placeholder 2"/>
          <p:cNvSpPr>
            <a:spLocks noGrp="1"/>
          </p:cNvSpPr>
          <p:nvPr>
            <p:ph idx="1"/>
          </p:nvPr>
        </p:nvSpPr>
        <p:spPr/>
        <p:txBody>
          <a:bodyPr>
            <a:normAutofit/>
          </a:bodyPr>
          <a:lstStyle/>
          <a:p>
            <a:r>
              <a:rPr lang="en-US" sz="2100" dirty="0" smtClean="0"/>
              <a:t>In </a:t>
            </a:r>
            <a:r>
              <a:rPr lang="en-US" sz="2100" dirty="0"/>
              <a:t>this module, we focus primarily on step 5, the biases that come </a:t>
            </a:r>
            <a:r>
              <a:rPr lang="en-US" sz="2100" dirty="0" smtClean="0"/>
              <a:t>onto play when making decisions. </a:t>
            </a:r>
          </a:p>
        </p:txBody>
      </p:sp>
      <p:pic>
        <p:nvPicPr>
          <p:cNvPr id="5" name="Picture 4"/>
          <p:cNvPicPr>
            <a:picLocks noChangeAspect="1"/>
          </p:cNvPicPr>
          <p:nvPr/>
        </p:nvPicPr>
        <p:blipFill>
          <a:blip r:embed="rId2"/>
          <a:stretch>
            <a:fillRect/>
          </a:stretch>
        </p:blipFill>
        <p:spPr>
          <a:xfrm>
            <a:off x="0" y="2335182"/>
            <a:ext cx="3495807" cy="2621855"/>
          </a:xfrm>
          <a:prstGeom prst="rect">
            <a:avLst/>
          </a:prstGeom>
        </p:spPr>
      </p:pic>
      <p:pic>
        <p:nvPicPr>
          <p:cNvPr id="6" name="Picture 5"/>
          <p:cNvPicPr>
            <a:picLocks noChangeAspect="1"/>
          </p:cNvPicPr>
          <p:nvPr/>
        </p:nvPicPr>
        <p:blipFill>
          <a:blip r:embed="rId3"/>
          <a:stretch>
            <a:fillRect/>
          </a:stretch>
        </p:blipFill>
        <p:spPr>
          <a:xfrm>
            <a:off x="3488524" y="2357982"/>
            <a:ext cx="3896681" cy="2599056"/>
          </a:xfrm>
          <a:prstGeom prst="rect">
            <a:avLst/>
          </a:prstGeom>
        </p:spPr>
      </p:pic>
      <p:pic>
        <p:nvPicPr>
          <p:cNvPr id="7" name="Picture 6"/>
          <p:cNvPicPr>
            <a:picLocks noChangeAspect="1"/>
          </p:cNvPicPr>
          <p:nvPr/>
        </p:nvPicPr>
        <p:blipFill>
          <a:blip r:embed="rId4"/>
          <a:stretch>
            <a:fillRect/>
          </a:stretch>
        </p:blipFill>
        <p:spPr>
          <a:xfrm>
            <a:off x="7443865" y="2442275"/>
            <a:ext cx="1627600" cy="2373583"/>
          </a:xfrm>
          <a:prstGeom prst="rect">
            <a:avLst/>
          </a:prstGeom>
        </p:spPr>
      </p:pic>
    </p:spTree>
    <p:extLst>
      <p:ext uri="{BB962C8B-B14F-4D97-AF65-F5344CB8AC3E}">
        <p14:creationId xmlns:p14="http://schemas.microsoft.com/office/powerpoint/2010/main" val="28293775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Module 6</a:t>
            </a:r>
            <a:br>
              <a:rPr lang="en-US" dirty="0" smtClean="0"/>
            </a:br>
            <a:r>
              <a:rPr lang="en-US" b="1" dirty="0"/>
              <a:t>Deal or No Deal </a:t>
            </a:r>
            <a:r>
              <a:rPr lang="en-US" dirty="0" smtClean="0"/>
              <a:t/>
            </a:r>
            <a:br>
              <a:rPr lang="en-US" dirty="0" smtClean="0"/>
            </a:br>
            <a:endParaRPr lang="en-US" dirty="0"/>
          </a:p>
        </p:txBody>
      </p:sp>
      <p:sp>
        <p:nvSpPr>
          <p:cNvPr id="3" name="Content Placeholder 2"/>
          <p:cNvSpPr>
            <a:spLocks noGrp="1"/>
          </p:cNvSpPr>
          <p:nvPr>
            <p:ph idx="1"/>
          </p:nvPr>
        </p:nvSpPr>
        <p:spPr/>
        <p:txBody>
          <a:bodyPr>
            <a:normAutofit/>
          </a:bodyPr>
          <a:lstStyle/>
          <a:p>
            <a:r>
              <a:rPr lang="en-US" sz="2100" dirty="0" smtClean="0"/>
              <a:t>In </a:t>
            </a:r>
            <a:r>
              <a:rPr lang="en-US" sz="2100" dirty="0"/>
              <a:t>this module, we focus primarily on step 5, the biases that come onto play when making decisions. </a:t>
            </a:r>
            <a:endParaRPr lang="en-US" sz="2100" dirty="0" smtClean="0"/>
          </a:p>
          <a:p>
            <a:r>
              <a:rPr lang="en-US" sz="2100" dirty="0" smtClean="0"/>
              <a:t>Show </a:t>
            </a:r>
            <a:r>
              <a:rPr lang="en-US" sz="2100" dirty="0"/>
              <a:t>a clip of a contestant who was offered $603,000.00 and ended up with $1.00 </a:t>
            </a:r>
            <a:endParaRPr lang="en-US" sz="2100" dirty="0" smtClean="0"/>
          </a:p>
          <a:p>
            <a:r>
              <a:rPr lang="en-US" sz="2100" dirty="0" smtClean="0"/>
              <a:t>directing students </a:t>
            </a:r>
            <a:r>
              <a:rPr lang="en-US" sz="2100" dirty="0"/>
              <a:t>to pay particular attention to the biases in the advice given to the contestant. </a:t>
            </a:r>
            <a:endParaRPr lang="en-US" sz="2100" dirty="0" smtClean="0"/>
          </a:p>
          <a:p>
            <a:r>
              <a:rPr lang="en-US" sz="2100" dirty="0" smtClean="0"/>
              <a:t>We </a:t>
            </a:r>
            <a:r>
              <a:rPr lang="en-US" sz="2100" dirty="0"/>
              <a:t>then have students make a plan for how they would make decisions in this game, and ask a volunteer to play the game while other students give </a:t>
            </a:r>
            <a:r>
              <a:rPr lang="en-US" sz="2100" dirty="0" smtClean="0"/>
              <a:t>them solid advice</a:t>
            </a:r>
          </a:p>
          <a:p>
            <a:r>
              <a:rPr lang="en-US" sz="2100" dirty="0" smtClean="0"/>
              <a:t>This </a:t>
            </a:r>
            <a:r>
              <a:rPr lang="en-US" sz="2100" dirty="0"/>
              <a:t>is an excellent exercise to show how difficult it is to stick to a rational plan in the face of high emotions and peer pressure. </a:t>
            </a:r>
            <a:endParaRPr lang="en-US" sz="2100" dirty="0" smtClean="0"/>
          </a:p>
          <a:p>
            <a:endParaRPr lang="en-US" sz="2100" dirty="0"/>
          </a:p>
        </p:txBody>
      </p:sp>
    </p:spTree>
    <p:extLst>
      <p:ext uri="{BB962C8B-B14F-4D97-AF65-F5344CB8AC3E}">
        <p14:creationId xmlns:p14="http://schemas.microsoft.com/office/powerpoint/2010/main" val="3564209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Module 6</a:t>
            </a:r>
            <a:br>
              <a:rPr lang="en-US" dirty="0" smtClean="0"/>
            </a:br>
            <a:r>
              <a:rPr lang="en-US" b="1" dirty="0"/>
              <a:t>Deal or No Deal </a:t>
            </a:r>
            <a:r>
              <a:rPr lang="en-US" dirty="0" smtClean="0"/>
              <a:t/>
            </a:r>
            <a:br>
              <a:rPr lang="en-US" dirty="0" smtClean="0"/>
            </a:br>
            <a:endParaRPr lang="en-US" dirty="0"/>
          </a:p>
        </p:txBody>
      </p:sp>
      <p:sp>
        <p:nvSpPr>
          <p:cNvPr id="3" name="Content Placeholder 2"/>
          <p:cNvSpPr>
            <a:spLocks noGrp="1"/>
          </p:cNvSpPr>
          <p:nvPr>
            <p:ph idx="1"/>
          </p:nvPr>
        </p:nvSpPr>
        <p:spPr/>
        <p:txBody>
          <a:bodyPr>
            <a:normAutofit/>
          </a:bodyPr>
          <a:lstStyle/>
          <a:p>
            <a:r>
              <a:rPr lang="en-US" sz="2100" dirty="0" smtClean="0"/>
              <a:t>In </a:t>
            </a:r>
            <a:r>
              <a:rPr lang="en-US" sz="2100" dirty="0"/>
              <a:t>this module, we focus primarily on step 5, the biases that come onto play when making decisions. </a:t>
            </a:r>
            <a:endParaRPr lang="en-US" sz="2100" dirty="0" smtClean="0"/>
          </a:p>
          <a:p>
            <a:r>
              <a:rPr lang="en-US" sz="2100" dirty="0" smtClean="0"/>
              <a:t>Show </a:t>
            </a:r>
            <a:r>
              <a:rPr lang="en-US" sz="2100" dirty="0"/>
              <a:t>a clip of a contestant who was offered $603,000.00 and ended up with $1.00 </a:t>
            </a:r>
            <a:endParaRPr lang="en-US" sz="2100" dirty="0" smtClean="0"/>
          </a:p>
          <a:p>
            <a:r>
              <a:rPr lang="en-US" sz="2100" dirty="0" smtClean="0"/>
              <a:t>direct students </a:t>
            </a:r>
            <a:r>
              <a:rPr lang="en-US" sz="2100" dirty="0"/>
              <a:t>to pay </a:t>
            </a:r>
            <a:r>
              <a:rPr lang="en-US" sz="2100" dirty="0" smtClean="0"/>
              <a:t>attention </a:t>
            </a:r>
            <a:r>
              <a:rPr lang="en-US" sz="2100" dirty="0"/>
              <a:t>to the biases in the advice given to the contestant. </a:t>
            </a:r>
            <a:endParaRPr lang="en-US" sz="2100" dirty="0" smtClean="0"/>
          </a:p>
          <a:p>
            <a:r>
              <a:rPr lang="en-US" sz="2100" dirty="0" smtClean="0"/>
              <a:t>Have </a:t>
            </a:r>
            <a:r>
              <a:rPr lang="en-US" sz="2100" dirty="0"/>
              <a:t>students make a plan for how they would make decisions in this </a:t>
            </a:r>
            <a:r>
              <a:rPr lang="en-US" sz="2100" dirty="0" smtClean="0"/>
              <a:t>game.</a:t>
            </a:r>
          </a:p>
          <a:p>
            <a:pPr lvl="1"/>
            <a:r>
              <a:rPr lang="en-US" sz="1700" dirty="0" smtClean="0"/>
              <a:t>ask </a:t>
            </a:r>
            <a:r>
              <a:rPr lang="en-US" sz="1700" dirty="0"/>
              <a:t>a volunteer to play the game while other students give </a:t>
            </a:r>
            <a:r>
              <a:rPr lang="en-US" sz="1700" dirty="0" smtClean="0"/>
              <a:t>them solid advice</a:t>
            </a:r>
          </a:p>
          <a:p>
            <a:pPr lvl="1"/>
            <a:endParaRPr lang="en-US" sz="1700" dirty="0" smtClean="0"/>
          </a:p>
          <a:p>
            <a:r>
              <a:rPr lang="en-US" sz="2100" dirty="0" smtClean="0"/>
              <a:t>This </a:t>
            </a:r>
            <a:r>
              <a:rPr lang="en-US" sz="2100" dirty="0"/>
              <a:t>is an excellent exercise to show how difficult it is to stick to a rational plan in the face of high emotions and peer pressure. </a:t>
            </a:r>
            <a:endParaRPr lang="en-US" sz="2100" dirty="0" smtClean="0"/>
          </a:p>
          <a:p>
            <a:endParaRPr lang="en-US" sz="2100" dirty="0"/>
          </a:p>
        </p:txBody>
      </p:sp>
    </p:spTree>
    <p:extLst>
      <p:ext uri="{BB962C8B-B14F-4D97-AF65-F5344CB8AC3E}">
        <p14:creationId xmlns:p14="http://schemas.microsoft.com/office/powerpoint/2010/main" val="28929752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Module 6</a:t>
            </a:r>
            <a:br>
              <a:rPr lang="en-US" dirty="0" smtClean="0"/>
            </a:br>
            <a:r>
              <a:rPr lang="en-US" b="1" dirty="0"/>
              <a:t>Deal or No Deal </a:t>
            </a:r>
            <a:r>
              <a:rPr lang="en-US" dirty="0" smtClean="0"/>
              <a:t/>
            </a:r>
            <a:br>
              <a:rPr lang="en-US" dirty="0" smtClean="0"/>
            </a:br>
            <a:endParaRPr lang="en-US" dirty="0"/>
          </a:p>
        </p:txBody>
      </p:sp>
      <p:sp>
        <p:nvSpPr>
          <p:cNvPr id="3" name="Content Placeholder 2"/>
          <p:cNvSpPr>
            <a:spLocks noGrp="1"/>
          </p:cNvSpPr>
          <p:nvPr>
            <p:ph idx="1"/>
          </p:nvPr>
        </p:nvSpPr>
        <p:spPr/>
        <p:txBody>
          <a:bodyPr>
            <a:normAutofit/>
          </a:bodyPr>
          <a:lstStyle/>
          <a:p>
            <a:r>
              <a:rPr lang="en-US" sz="2100" dirty="0" smtClean="0"/>
              <a:t>If you are playing this game would you make risky decisions or rational decisions? Why? </a:t>
            </a:r>
          </a:p>
          <a:p>
            <a:endParaRPr lang="en-US" sz="2100" dirty="0"/>
          </a:p>
          <a:p>
            <a:r>
              <a:rPr lang="en-US" sz="2100" dirty="0" smtClean="0"/>
              <a:t>How can social pressure on decision making be applied to life outside of Deal or No deal?</a:t>
            </a:r>
          </a:p>
          <a:p>
            <a:endParaRPr lang="en-US" sz="2100" dirty="0"/>
          </a:p>
        </p:txBody>
      </p:sp>
      <p:pic>
        <p:nvPicPr>
          <p:cNvPr id="4" name="Picture 3"/>
          <p:cNvPicPr>
            <a:picLocks noChangeAspect="1"/>
          </p:cNvPicPr>
          <p:nvPr/>
        </p:nvPicPr>
        <p:blipFill>
          <a:blip r:embed="rId2"/>
          <a:stretch>
            <a:fillRect/>
          </a:stretch>
        </p:blipFill>
        <p:spPr>
          <a:xfrm>
            <a:off x="333638" y="3422650"/>
            <a:ext cx="5080000" cy="3340100"/>
          </a:xfrm>
          <a:prstGeom prst="rect">
            <a:avLst/>
          </a:prstGeom>
        </p:spPr>
      </p:pic>
    </p:spTree>
    <p:extLst>
      <p:ext uri="{BB962C8B-B14F-4D97-AF65-F5344CB8AC3E}">
        <p14:creationId xmlns:p14="http://schemas.microsoft.com/office/powerpoint/2010/main" val="23411698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Module 6</a:t>
            </a:r>
            <a:br>
              <a:rPr lang="en-US" dirty="0" smtClean="0"/>
            </a:br>
            <a:r>
              <a:rPr lang="en-US" b="1" dirty="0"/>
              <a:t>Deal or No Deal </a:t>
            </a:r>
            <a:r>
              <a:rPr lang="en-US" dirty="0" smtClean="0"/>
              <a:t/>
            </a:r>
            <a:br>
              <a:rPr lang="en-US" dirty="0" smtClean="0"/>
            </a:br>
            <a:endParaRPr lang="en-US" dirty="0"/>
          </a:p>
        </p:txBody>
      </p:sp>
      <p:sp>
        <p:nvSpPr>
          <p:cNvPr id="3" name="Content Placeholder 2"/>
          <p:cNvSpPr>
            <a:spLocks noGrp="1"/>
          </p:cNvSpPr>
          <p:nvPr>
            <p:ph idx="1"/>
          </p:nvPr>
        </p:nvSpPr>
        <p:spPr/>
        <p:txBody>
          <a:bodyPr>
            <a:normAutofit fontScale="92500" lnSpcReduction="10000"/>
          </a:bodyPr>
          <a:lstStyle/>
          <a:p>
            <a:r>
              <a:rPr lang="en-US" sz="2100" dirty="0" smtClean="0"/>
              <a:t>Ironically</a:t>
            </a:r>
            <a:r>
              <a:rPr lang="en-US" sz="2100" dirty="0"/>
              <a:t>, risky decisions in this instance lead to both the biggest losses AND the biggest </a:t>
            </a:r>
            <a:r>
              <a:rPr lang="en-US" sz="2100" dirty="0" smtClean="0"/>
              <a:t>winnings</a:t>
            </a:r>
          </a:p>
          <a:p>
            <a:endParaRPr lang="en-US" sz="2100" dirty="0" smtClean="0"/>
          </a:p>
          <a:p>
            <a:r>
              <a:rPr lang="en-US" sz="2100" dirty="0" smtClean="0"/>
              <a:t>Rational </a:t>
            </a:r>
            <a:r>
              <a:rPr lang="en-US" sz="2100" dirty="0"/>
              <a:t>strategies typically yield more moderate amounts of prize money</a:t>
            </a:r>
            <a:r>
              <a:rPr lang="en-US" sz="2100" dirty="0" smtClean="0"/>
              <a:t>.</a:t>
            </a:r>
          </a:p>
          <a:p>
            <a:endParaRPr lang="en-US" sz="2100" dirty="0" smtClean="0"/>
          </a:p>
          <a:p>
            <a:r>
              <a:rPr lang="en-US" sz="2100" dirty="0" smtClean="0"/>
              <a:t>This </a:t>
            </a:r>
            <a:r>
              <a:rPr lang="en-US" sz="2100" dirty="0"/>
              <a:t>interactive experience in decision</a:t>
            </a:r>
            <a:r>
              <a:rPr lang="en-US" sz="2100" dirty="0" smtClean="0"/>
              <a:t>-making </a:t>
            </a:r>
            <a:r>
              <a:rPr lang="en-US" sz="2100" dirty="0"/>
              <a:t>may help students identify the pressures that could lead to poor choices in other life situations</a:t>
            </a:r>
            <a:r>
              <a:rPr lang="en-US" sz="2100" dirty="0" smtClean="0"/>
              <a:t>.</a:t>
            </a:r>
          </a:p>
          <a:p>
            <a:endParaRPr lang="en-US" sz="2100" dirty="0" smtClean="0"/>
          </a:p>
          <a:p>
            <a:r>
              <a:rPr lang="en-US" sz="2100" dirty="0" smtClean="0"/>
              <a:t>Social </a:t>
            </a:r>
            <a:r>
              <a:rPr lang="en-US" sz="2100" dirty="0"/>
              <a:t>pressure to stay at a party and </a:t>
            </a:r>
            <a:r>
              <a:rPr lang="en-US" sz="2100" dirty="0" smtClean="0"/>
              <a:t>drink, </a:t>
            </a:r>
            <a:r>
              <a:rPr lang="en-US" sz="2100" dirty="0"/>
              <a:t>for example, often sways </a:t>
            </a:r>
            <a:r>
              <a:rPr lang="en-US" sz="2100" dirty="0" smtClean="0"/>
              <a:t>students </a:t>
            </a:r>
            <a:r>
              <a:rPr lang="en-US" sz="2100" dirty="0"/>
              <a:t>who have rational plans to get a good night’s sleep or study. </a:t>
            </a:r>
            <a:endParaRPr lang="en-US" sz="2100" dirty="0" smtClean="0"/>
          </a:p>
          <a:p>
            <a:endParaRPr lang="en-US" sz="2100" dirty="0" smtClean="0"/>
          </a:p>
          <a:p>
            <a:r>
              <a:rPr lang="en-US" sz="2100" dirty="0" smtClean="0"/>
              <a:t>Students </a:t>
            </a:r>
            <a:r>
              <a:rPr lang="en-US" sz="2100" dirty="0"/>
              <a:t>can generate their own examples of situations in which </a:t>
            </a:r>
            <a:endParaRPr lang="en-US" sz="2100" dirty="0" smtClean="0"/>
          </a:p>
          <a:p>
            <a:endParaRPr lang="en-US" sz="2100" dirty="0"/>
          </a:p>
          <a:p>
            <a:r>
              <a:rPr lang="en-US" sz="2100" dirty="0" smtClean="0"/>
              <a:t>critical </a:t>
            </a:r>
            <a:r>
              <a:rPr lang="en-US" sz="2100" dirty="0"/>
              <a:t>decision-making would be valuable. </a:t>
            </a:r>
            <a:endParaRPr lang="en-US" sz="2100" dirty="0" smtClean="0"/>
          </a:p>
          <a:p>
            <a:endParaRPr lang="en-US" sz="2100" dirty="0"/>
          </a:p>
        </p:txBody>
      </p:sp>
    </p:spTree>
    <p:extLst>
      <p:ext uri="{BB962C8B-B14F-4D97-AF65-F5344CB8AC3E}">
        <p14:creationId xmlns:p14="http://schemas.microsoft.com/office/powerpoint/2010/main" val="13934611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Module 7</a:t>
            </a:r>
            <a:br>
              <a:rPr lang="en-US" dirty="0" smtClean="0"/>
            </a:br>
            <a:r>
              <a:rPr lang="en-US" b="1" dirty="0"/>
              <a:t>Autism and Vaccines </a:t>
            </a:r>
            <a:r>
              <a:rPr lang="en-US" dirty="0" smtClean="0"/>
              <a:t/>
            </a:r>
            <a:br>
              <a:rPr lang="en-US" dirty="0" smtClean="0"/>
            </a:br>
            <a:endParaRPr lang="en-US" dirty="0"/>
          </a:p>
        </p:txBody>
      </p:sp>
      <p:sp>
        <p:nvSpPr>
          <p:cNvPr id="3" name="Content Placeholder 2"/>
          <p:cNvSpPr>
            <a:spLocks noGrp="1"/>
          </p:cNvSpPr>
          <p:nvPr>
            <p:ph idx="1"/>
          </p:nvPr>
        </p:nvSpPr>
        <p:spPr>
          <a:xfrm>
            <a:off x="457200" y="1600200"/>
            <a:ext cx="8229600" cy="4733791"/>
          </a:xfrm>
        </p:spPr>
        <p:txBody>
          <a:bodyPr>
            <a:noAutofit/>
          </a:bodyPr>
          <a:lstStyle/>
          <a:p>
            <a:r>
              <a:rPr lang="en-US" sz="1800" dirty="0" smtClean="0"/>
              <a:t>Show </a:t>
            </a:r>
            <a:r>
              <a:rPr lang="en-US" sz="1800" dirty="0"/>
              <a:t>a CBS news segment about a court case in which Michael and Theresa </a:t>
            </a:r>
            <a:r>
              <a:rPr lang="en-US" sz="1800" dirty="0" err="1"/>
              <a:t>Cedillo</a:t>
            </a:r>
            <a:r>
              <a:rPr lang="en-US" sz="1800" dirty="0"/>
              <a:t> tried (and failed) to prove that vaccines were responsible for their child’s severe </a:t>
            </a:r>
            <a:r>
              <a:rPr lang="en-US" sz="1800" dirty="0" smtClean="0"/>
              <a:t>autism. </a:t>
            </a:r>
          </a:p>
          <a:p>
            <a:pPr lvl="1"/>
            <a:r>
              <a:rPr lang="en-US" sz="1600" dirty="0" smtClean="0"/>
              <a:t>The video provides a forum for both sides to present their evidence. </a:t>
            </a:r>
          </a:p>
          <a:p>
            <a:pPr lvl="1"/>
            <a:endParaRPr lang="en-US" sz="1600" dirty="0" smtClean="0"/>
          </a:p>
          <a:p>
            <a:r>
              <a:rPr lang="en-US" sz="1800" dirty="0" smtClean="0"/>
              <a:t>Students were asked </a:t>
            </a:r>
            <a:r>
              <a:rPr lang="en-US" sz="1800" dirty="0"/>
              <a:t>to pay close attention to the types of evidence presented by each side, and weigh strengths and weaknesses of these </a:t>
            </a:r>
            <a:r>
              <a:rPr lang="en-US" sz="1800" dirty="0" smtClean="0"/>
              <a:t>arguments </a:t>
            </a:r>
            <a:r>
              <a:rPr lang="en-US" sz="1800" dirty="0"/>
              <a:t>(step 4</a:t>
            </a:r>
            <a:r>
              <a:rPr lang="en-US" sz="1800" dirty="0" smtClean="0"/>
              <a:t>). </a:t>
            </a:r>
          </a:p>
          <a:p>
            <a:endParaRPr lang="en-US" sz="1800" dirty="0" smtClean="0"/>
          </a:p>
          <a:p>
            <a:r>
              <a:rPr lang="en-US" sz="1800" dirty="0" smtClean="0"/>
              <a:t>Students </a:t>
            </a:r>
            <a:r>
              <a:rPr lang="en-US" sz="1800" dirty="0"/>
              <a:t>then draw conclusions and explain what evidence they used to reach those conclusions (step 7)</a:t>
            </a:r>
            <a:r>
              <a:rPr lang="en-US" sz="1800" dirty="0" smtClean="0"/>
              <a:t>.</a:t>
            </a:r>
          </a:p>
          <a:p>
            <a:endParaRPr lang="en-US" sz="1800" dirty="0" smtClean="0"/>
          </a:p>
          <a:p>
            <a:r>
              <a:rPr lang="en-US" sz="1800" dirty="0" smtClean="0"/>
              <a:t>Invite students </a:t>
            </a:r>
            <a:r>
              <a:rPr lang="en-US" sz="1800" dirty="0"/>
              <a:t>to think about what information they would need to make a sound decision about vaccination for their own families, and, finally</a:t>
            </a:r>
            <a:r>
              <a:rPr lang="en-US" sz="1800" dirty="0" smtClean="0"/>
              <a:t>, </a:t>
            </a:r>
            <a:r>
              <a:rPr lang="en-US" sz="1800" dirty="0"/>
              <a:t>present scientific evidence that </a:t>
            </a:r>
            <a:r>
              <a:rPr lang="en-US" sz="1800" dirty="0" smtClean="0"/>
              <a:t>children </a:t>
            </a:r>
            <a:r>
              <a:rPr lang="en-US" sz="1800" dirty="0"/>
              <a:t>who are vaccinated tend to have </a:t>
            </a:r>
            <a:r>
              <a:rPr lang="en-US" sz="1800" i="1" dirty="0"/>
              <a:t>lower </a:t>
            </a:r>
            <a:r>
              <a:rPr lang="en-US" sz="1800" dirty="0"/>
              <a:t>rates of developmental disorders, including autism (Andrews et al., 2004). </a:t>
            </a:r>
            <a:endParaRPr lang="en-US" sz="1800" dirty="0" smtClean="0"/>
          </a:p>
          <a:p>
            <a:endParaRPr lang="en-US" sz="1800" dirty="0" smtClean="0"/>
          </a:p>
          <a:p>
            <a:endParaRPr lang="en-US" sz="1800" dirty="0"/>
          </a:p>
        </p:txBody>
      </p:sp>
    </p:spTree>
    <p:extLst>
      <p:ext uri="{BB962C8B-B14F-4D97-AF65-F5344CB8AC3E}">
        <p14:creationId xmlns:p14="http://schemas.microsoft.com/office/powerpoint/2010/main" val="8225798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Critical Thinking: Seven Steps </a:t>
            </a:r>
            <a:r>
              <a:rPr lang="en-US" dirty="0" smtClean="0"/>
              <a:t/>
            </a:r>
            <a:br>
              <a:rPr lang="en-US" dirty="0" smtClean="0"/>
            </a:br>
            <a:endParaRPr lang="en-US" dirty="0"/>
          </a:p>
        </p:txBody>
      </p:sp>
      <p:sp>
        <p:nvSpPr>
          <p:cNvPr id="3" name="Content Placeholder 2"/>
          <p:cNvSpPr>
            <a:spLocks noGrp="1"/>
          </p:cNvSpPr>
          <p:nvPr>
            <p:ph idx="1"/>
          </p:nvPr>
        </p:nvSpPr>
        <p:spPr/>
        <p:txBody>
          <a:bodyPr>
            <a:normAutofit/>
          </a:bodyPr>
          <a:lstStyle/>
          <a:p>
            <a:r>
              <a:rPr lang="en-US" sz="2200" dirty="0"/>
              <a:t>1)  What am I being asked to believe or accept? </a:t>
            </a:r>
            <a:endParaRPr lang="en-US" sz="2200" dirty="0" smtClean="0">
              <a:effectLst/>
            </a:endParaRPr>
          </a:p>
          <a:p>
            <a:r>
              <a:rPr lang="en-US" sz="2200" dirty="0"/>
              <a:t>2)  What evidence is available to support the claim? </a:t>
            </a:r>
            <a:endParaRPr lang="en-US" sz="2200" dirty="0" smtClean="0">
              <a:effectLst/>
            </a:endParaRPr>
          </a:p>
          <a:p>
            <a:r>
              <a:rPr lang="en-US" sz="2200" dirty="0"/>
              <a:t>3)  What alternative ways are there to interpret the evidence? </a:t>
            </a:r>
            <a:endParaRPr lang="en-US" sz="2200" dirty="0" smtClean="0">
              <a:effectLst/>
            </a:endParaRPr>
          </a:p>
          <a:p>
            <a:r>
              <a:rPr lang="en-US" sz="2200" dirty="0"/>
              <a:t>4)  Rate the evidence/alternatives on 0-10 scale based on validity/strength </a:t>
            </a:r>
            <a:endParaRPr lang="en-US" sz="2200" dirty="0" smtClean="0">
              <a:effectLst/>
            </a:endParaRPr>
          </a:p>
          <a:p>
            <a:r>
              <a:rPr lang="en-US" sz="2200" dirty="0"/>
              <a:t>5)  What assumptions or biases came up when doing the above steps? </a:t>
            </a:r>
            <a:endParaRPr lang="en-US" sz="2200" dirty="0" smtClean="0">
              <a:effectLst/>
            </a:endParaRPr>
          </a:p>
          <a:p>
            <a:r>
              <a:rPr lang="en-US" sz="2200" dirty="0" smtClean="0"/>
              <a:t>6</a:t>
            </a:r>
            <a:r>
              <a:rPr lang="en-US" sz="2200" dirty="0"/>
              <a:t>)  What additional evidence would help us evaluate the alternatives? </a:t>
            </a:r>
            <a:endParaRPr lang="en-US" sz="2200" dirty="0" smtClean="0">
              <a:effectLst/>
            </a:endParaRPr>
          </a:p>
          <a:p>
            <a:r>
              <a:rPr lang="en-US" sz="2200" dirty="0"/>
              <a:t>7)  What conclusions are most reasonable or likely? </a:t>
            </a:r>
            <a:endParaRPr lang="en-US" sz="2200" dirty="0" smtClean="0">
              <a:effectLst/>
            </a:endParaRPr>
          </a:p>
          <a:p>
            <a:pPr marL="0" indent="0">
              <a:buNone/>
            </a:pPr>
            <a:endParaRPr lang="en-US" sz="2000" dirty="0" smtClean="0"/>
          </a:p>
          <a:p>
            <a:pPr marL="0" indent="0">
              <a:buNone/>
            </a:pPr>
            <a:endParaRPr lang="en-US" sz="2000" dirty="0"/>
          </a:p>
        </p:txBody>
      </p:sp>
    </p:spTree>
    <p:extLst>
      <p:ext uri="{BB962C8B-B14F-4D97-AF65-F5344CB8AC3E}">
        <p14:creationId xmlns:p14="http://schemas.microsoft.com/office/powerpoint/2010/main" val="14389181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Module 8 and 9</a:t>
            </a:r>
            <a:br>
              <a:rPr lang="en-US" dirty="0" smtClean="0"/>
            </a:br>
            <a:r>
              <a:rPr lang="en-US" dirty="0" smtClean="0"/>
              <a:t> </a:t>
            </a:r>
            <a:r>
              <a:rPr lang="en-US" b="1" dirty="0" smtClean="0"/>
              <a:t>medical </a:t>
            </a:r>
            <a:r>
              <a:rPr lang="en-US" b="1" dirty="0"/>
              <a:t>marijuana and profiling </a:t>
            </a:r>
            <a:r>
              <a:rPr lang="en-US" dirty="0" smtClean="0"/>
              <a:t/>
            </a:r>
            <a:br>
              <a:rPr lang="en-US" dirty="0" smtClean="0"/>
            </a:br>
            <a:endParaRPr lang="en-US" dirty="0"/>
          </a:p>
        </p:txBody>
      </p:sp>
      <p:sp>
        <p:nvSpPr>
          <p:cNvPr id="3" name="Content Placeholder 2"/>
          <p:cNvSpPr>
            <a:spLocks noGrp="1"/>
          </p:cNvSpPr>
          <p:nvPr>
            <p:ph idx="1"/>
          </p:nvPr>
        </p:nvSpPr>
        <p:spPr/>
        <p:txBody>
          <a:bodyPr>
            <a:normAutofit fontScale="47500" lnSpcReduction="20000"/>
          </a:bodyPr>
          <a:lstStyle/>
          <a:p>
            <a:r>
              <a:rPr lang="en-US" dirty="0" smtClean="0"/>
              <a:t>The </a:t>
            </a:r>
            <a:r>
              <a:rPr lang="en-US" dirty="0"/>
              <a:t>medical marijuana issue is an examination of a recent decision by our college campus to ban the use of medical marijuana, which is legal in our state. </a:t>
            </a:r>
            <a:endParaRPr lang="en-US" dirty="0" smtClean="0"/>
          </a:p>
          <a:p>
            <a:r>
              <a:rPr lang="en-US" dirty="0"/>
              <a:t>D</a:t>
            </a:r>
            <a:r>
              <a:rPr lang="en-US" dirty="0" smtClean="0"/>
              <a:t>ivide </a:t>
            </a:r>
            <a:r>
              <a:rPr lang="en-US" dirty="0"/>
              <a:t>the students into two groups based on their initial leaning for or against the ban</a:t>
            </a:r>
            <a:r>
              <a:rPr lang="en-US" dirty="0" smtClean="0"/>
              <a:t>.</a:t>
            </a:r>
          </a:p>
          <a:p>
            <a:r>
              <a:rPr lang="en-US" dirty="0" smtClean="0"/>
              <a:t> </a:t>
            </a:r>
            <a:r>
              <a:rPr lang="en-US" dirty="0"/>
              <a:t>Students are assigned to argue the alternate point of view from their own initial </a:t>
            </a:r>
            <a:r>
              <a:rPr lang="en-US" dirty="0" smtClean="0"/>
              <a:t>reaction</a:t>
            </a:r>
            <a:r>
              <a:rPr lang="en-US" dirty="0"/>
              <a:t>. </a:t>
            </a:r>
            <a:endParaRPr lang="en-US" dirty="0" smtClean="0"/>
          </a:p>
          <a:p>
            <a:r>
              <a:rPr lang="en-US" dirty="0" smtClean="0"/>
              <a:t>Those </a:t>
            </a:r>
            <a:r>
              <a:rPr lang="en-US" dirty="0"/>
              <a:t>who do not have strong feelings pro or con are divided in such a way as to balance group size. </a:t>
            </a:r>
          </a:p>
          <a:p>
            <a:r>
              <a:rPr lang="en-US" dirty="0" smtClean="0"/>
              <a:t>The </a:t>
            </a:r>
            <a:r>
              <a:rPr lang="en-US" dirty="0"/>
              <a:t>homework is for all students to bring in at least three pieces of evidence for their assigned side of the debate (step 2). </a:t>
            </a:r>
            <a:endParaRPr lang="en-US" dirty="0" smtClean="0"/>
          </a:p>
          <a:p>
            <a:r>
              <a:rPr lang="en-US" dirty="0" smtClean="0"/>
              <a:t>Have </a:t>
            </a:r>
            <a:r>
              <a:rPr lang="en-US" dirty="0"/>
              <a:t>an in-class debate in which each side presents its case, uninterrupted, using their best evidence. </a:t>
            </a:r>
            <a:endParaRPr lang="en-US" dirty="0" smtClean="0"/>
          </a:p>
          <a:p>
            <a:r>
              <a:rPr lang="en-US" dirty="0" smtClean="0"/>
              <a:t>After </a:t>
            </a:r>
            <a:r>
              <a:rPr lang="en-US" dirty="0"/>
              <a:t>each group has presented their case, they may directly question each other. </a:t>
            </a:r>
            <a:endParaRPr lang="en-US" dirty="0" smtClean="0"/>
          </a:p>
          <a:p>
            <a:r>
              <a:rPr lang="en-US" dirty="0" smtClean="0"/>
              <a:t>Following </a:t>
            </a:r>
            <a:r>
              <a:rPr lang="en-US" dirty="0"/>
              <a:t>the </a:t>
            </a:r>
            <a:r>
              <a:rPr lang="en-US" dirty="0" smtClean="0"/>
              <a:t>de </a:t>
            </a:r>
            <a:r>
              <a:rPr lang="en-US" dirty="0"/>
              <a:t>bate, students are then asked to write an individual essay on their own beliefs, and </a:t>
            </a:r>
            <a:r>
              <a:rPr lang="en-US" dirty="0" smtClean="0"/>
              <a:t>sup </a:t>
            </a:r>
            <a:r>
              <a:rPr lang="en-US" dirty="0"/>
              <a:t>port their view with evidence (steps 4 and 7). </a:t>
            </a:r>
            <a:endParaRPr lang="en-US" dirty="0" smtClean="0"/>
          </a:p>
          <a:p>
            <a:r>
              <a:rPr lang="en-US" dirty="0" smtClean="0"/>
              <a:t>Many </a:t>
            </a:r>
            <a:r>
              <a:rPr lang="en-US" dirty="0"/>
              <a:t>mention that arguing a point they did not originally believe caused them to look more closely at the evidence, and many either changed their view, or became more open to the other side’s argument. </a:t>
            </a:r>
            <a:endParaRPr lang="en-US" dirty="0" smtClean="0"/>
          </a:p>
          <a:p>
            <a:r>
              <a:rPr lang="en-US" dirty="0" smtClean="0"/>
              <a:t>The </a:t>
            </a:r>
            <a:r>
              <a:rPr lang="en-US" dirty="0"/>
              <a:t>goal was clearly to formulate an informed decision for themselves while being mindful of the </a:t>
            </a:r>
            <a:r>
              <a:rPr lang="en-US" dirty="0" smtClean="0"/>
              <a:t>evidence </a:t>
            </a:r>
            <a:r>
              <a:rPr lang="en-US" dirty="0"/>
              <a:t>used to form this opinion. </a:t>
            </a:r>
            <a:endParaRPr lang="en-US" dirty="0" smtClean="0"/>
          </a:p>
          <a:p>
            <a:endParaRPr lang="en-US" dirty="0"/>
          </a:p>
        </p:txBody>
      </p:sp>
    </p:spTree>
    <p:extLst>
      <p:ext uri="{BB962C8B-B14F-4D97-AF65-F5344CB8AC3E}">
        <p14:creationId xmlns:p14="http://schemas.microsoft.com/office/powerpoint/2010/main" val="37656704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Analysis</a:t>
            </a:r>
            <a:endParaRPr lang="en-US" dirty="0"/>
          </a:p>
        </p:txBody>
      </p:sp>
      <p:sp>
        <p:nvSpPr>
          <p:cNvPr id="3" name="Content Placeholder 2"/>
          <p:cNvSpPr>
            <a:spLocks noGrp="1"/>
          </p:cNvSpPr>
          <p:nvPr>
            <p:ph idx="1"/>
          </p:nvPr>
        </p:nvSpPr>
        <p:spPr/>
        <p:txBody>
          <a:bodyPr>
            <a:normAutofit/>
          </a:bodyPr>
          <a:lstStyle/>
          <a:p>
            <a:r>
              <a:rPr lang="en-US" dirty="0" smtClean="0"/>
              <a:t>The </a:t>
            </a:r>
            <a:r>
              <a:rPr lang="en-US" dirty="0"/>
              <a:t>effectiveness of these modules </a:t>
            </a:r>
            <a:r>
              <a:rPr lang="en-US" dirty="0" smtClean="0"/>
              <a:t>were examined with </a:t>
            </a:r>
            <a:r>
              <a:rPr lang="en-US" dirty="0"/>
              <a:t>128 college students and found that they encourage students to use critical thinking more in their daily lives and to critically evaluate their own beliefs, particularly about paranormal </a:t>
            </a:r>
            <a:r>
              <a:rPr lang="en-US" dirty="0" smtClean="0"/>
              <a:t>phenomena. </a:t>
            </a:r>
          </a:p>
        </p:txBody>
      </p:sp>
    </p:spTree>
    <p:extLst>
      <p:ext uri="{BB962C8B-B14F-4D97-AF65-F5344CB8AC3E}">
        <p14:creationId xmlns:p14="http://schemas.microsoft.com/office/powerpoint/2010/main" val="21548619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Analysis</a:t>
            </a:r>
            <a:endParaRPr lang="en-US" dirty="0"/>
          </a:p>
        </p:txBody>
      </p:sp>
      <p:sp>
        <p:nvSpPr>
          <p:cNvPr id="3" name="Content Placeholder 2"/>
          <p:cNvSpPr>
            <a:spLocks noGrp="1"/>
          </p:cNvSpPr>
          <p:nvPr>
            <p:ph idx="1"/>
          </p:nvPr>
        </p:nvSpPr>
        <p:spPr/>
        <p:txBody>
          <a:bodyPr>
            <a:normAutofit fontScale="92500" lnSpcReduction="20000"/>
          </a:bodyPr>
          <a:lstStyle/>
          <a:p>
            <a:r>
              <a:rPr lang="en-US" dirty="0"/>
              <a:t>In this current study, we compared the CT </a:t>
            </a:r>
            <a:r>
              <a:rPr lang="en-US" dirty="0" smtClean="0"/>
              <a:t>class </a:t>
            </a:r>
            <a:r>
              <a:rPr lang="en-US" dirty="0"/>
              <a:t>results to those of an introductory math class, which was used as a control </a:t>
            </a:r>
            <a:r>
              <a:rPr lang="en-US" dirty="0" smtClean="0"/>
              <a:t>group.</a:t>
            </a:r>
          </a:p>
          <a:p>
            <a:endParaRPr lang="en-US" dirty="0"/>
          </a:p>
          <a:p>
            <a:r>
              <a:rPr lang="en-US" dirty="0" smtClean="0"/>
              <a:t>Students who took part in this study increased their scores in the CT assessments in their other classes</a:t>
            </a:r>
          </a:p>
          <a:p>
            <a:endParaRPr lang="en-US" dirty="0" smtClean="0"/>
          </a:p>
          <a:p>
            <a:r>
              <a:rPr lang="en-US" dirty="0" smtClean="0"/>
              <a:t>Students </a:t>
            </a:r>
            <a:r>
              <a:rPr lang="en-US" dirty="0"/>
              <a:t>who had the </a:t>
            </a:r>
            <a:r>
              <a:rPr lang="en-US" dirty="0" smtClean="0"/>
              <a:t>deductive </a:t>
            </a:r>
            <a:r>
              <a:rPr lang="en-US" dirty="0"/>
              <a:t>reasoning with the modules increased their CT scores by an average of 17</a:t>
            </a:r>
            <a:r>
              <a:rPr lang="en-US" dirty="0" smtClean="0"/>
              <a:t>%.</a:t>
            </a:r>
          </a:p>
          <a:p>
            <a:endParaRPr lang="en-US" dirty="0"/>
          </a:p>
        </p:txBody>
      </p:sp>
    </p:spTree>
    <p:extLst>
      <p:ext uri="{BB962C8B-B14F-4D97-AF65-F5344CB8AC3E}">
        <p14:creationId xmlns:p14="http://schemas.microsoft.com/office/powerpoint/2010/main" val="30073290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 and Conclusion</a:t>
            </a:r>
            <a:endParaRPr lang="en-US" dirty="0"/>
          </a:p>
        </p:txBody>
      </p:sp>
      <p:sp>
        <p:nvSpPr>
          <p:cNvPr id="3" name="Content Placeholder 2"/>
          <p:cNvSpPr>
            <a:spLocks noGrp="1"/>
          </p:cNvSpPr>
          <p:nvPr>
            <p:ph idx="1"/>
          </p:nvPr>
        </p:nvSpPr>
        <p:spPr/>
        <p:txBody>
          <a:bodyPr>
            <a:normAutofit/>
          </a:bodyPr>
          <a:lstStyle/>
          <a:p>
            <a:r>
              <a:rPr lang="en-US" sz="2000" dirty="0"/>
              <a:t>These modules are suggestions for how to get students to exercise their critical thinking muscles. </a:t>
            </a:r>
            <a:endParaRPr lang="en-US" sz="2000" dirty="0" smtClean="0"/>
          </a:p>
          <a:p>
            <a:r>
              <a:rPr lang="en-US" sz="2000" dirty="0" smtClean="0"/>
              <a:t>They </a:t>
            </a:r>
            <a:r>
              <a:rPr lang="en-US" sz="2000" dirty="0"/>
              <a:t>can be used individually or as a series of building modules in almost any class—psychology or beyond—that has critical thinking as one of its goals. </a:t>
            </a:r>
            <a:endParaRPr lang="en-US" sz="2000" dirty="0" smtClean="0"/>
          </a:p>
          <a:p>
            <a:r>
              <a:rPr lang="en-US" sz="2000" dirty="0" smtClean="0"/>
              <a:t>Each </a:t>
            </a:r>
            <a:r>
              <a:rPr lang="en-US" sz="2000" dirty="0"/>
              <a:t>could be adapted to fit the interests of your students and hot topics of the </a:t>
            </a:r>
            <a:r>
              <a:rPr lang="en-US" sz="2000" dirty="0" smtClean="0"/>
              <a:t>day.</a:t>
            </a:r>
            <a:endParaRPr lang="en-US" sz="2000" dirty="0"/>
          </a:p>
        </p:txBody>
      </p:sp>
      <p:pic>
        <p:nvPicPr>
          <p:cNvPr id="4" name="Picture 3"/>
          <p:cNvPicPr>
            <a:picLocks noChangeAspect="1"/>
          </p:cNvPicPr>
          <p:nvPr/>
        </p:nvPicPr>
        <p:blipFill>
          <a:blip r:embed="rId2"/>
          <a:stretch>
            <a:fillRect/>
          </a:stretch>
        </p:blipFill>
        <p:spPr>
          <a:xfrm>
            <a:off x="1714500" y="4147935"/>
            <a:ext cx="5715000" cy="2540000"/>
          </a:xfrm>
          <a:prstGeom prst="rect">
            <a:avLst/>
          </a:prstGeom>
        </p:spPr>
      </p:pic>
    </p:spTree>
    <p:extLst>
      <p:ext uri="{BB962C8B-B14F-4D97-AF65-F5344CB8AC3E}">
        <p14:creationId xmlns:p14="http://schemas.microsoft.com/office/powerpoint/2010/main" val="39896256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0556762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96900" y="0"/>
            <a:ext cx="7930578" cy="6858000"/>
          </a:xfrm>
          <a:prstGeom prst="rect">
            <a:avLst/>
          </a:prstGeom>
        </p:spPr>
      </p:pic>
    </p:spTree>
    <p:extLst>
      <p:ext uri="{BB962C8B-B14F-4D97-AF65-F5344CB8AC3E}">
        <p14:creationId xmlns:p14="http://schemas.microsoft.com/office/powerpoint/2010/main" val="8801959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Study</a:t>
            </a:r>
            <a:endParaRPr lang="en-US" dirty="0"/>
          </a:p>
        </p:txBody>
      </p:sp>
      <p:sp>
        <p:nvSpPr>
          <p:cNvPr id="3" name="Content Placeholder 2"/>
          <p:cNvSpPr>
            <a:spLocks noGrp="1"/>
          </p:cNvSpPr>
          <p:nvPr>
            <p:ph idx="1"/>
          </p:nvPr>
        </p:nvSpPr>
        <p:spPr/>
        <p:txBody>
          <a:bodyPr>
            <a:normAutofit/>
          </a:bodyPr>
          <a:lstStyle/>
          <a:p>
            <a:r>
              <a:rPr lang="en-US" sz="2400" dirty="0" smtClean="0"/>
              <a:t>There were 9 brief </a:t>
            </a:r>
            <a:r>
              <a:rPr lang="en-US" sz="2400" dirty="0"/>
              <a:t>critical thinking (CT) modules for use about once per week throughout the semester. </a:t>
            </a:r>
            <a:endParaRPr lang="en-US" sz="2400" dirty="0" smtClean="0"/>
          </a:p>
          <a:p>
            <a:endParaRPr lang="en-US" sz="2400" dirty="0" smtClean="0"/>
          </a:p>
          <a:p>
            <a:r>
              <a:rPr lang="en-US" sz="2400" dirty="0" smtClean="0"/>
              <a:t>Tested the modules </a:t>
            </a:r>
            <a:r>
              <a:rPr lang="en-US" sz="2400" dirty="0"/>
              <a:t>in a wide variety of </a:t>
            </a:r>
            <a:r>
              <a:rPr lang="en-US" sz="2400" dirty="0" smtClean="0"/>
              <a:t>college </a:t>
            </a:r>
            <a:r>
              <a:rPr lang="en-US" sz="2400" dirty="0"/>
              <a:t>psychology classrooms, ranging from introductory </a:t>
            </a:r>
            <a:r>
              <a:rPr lang="en-US" sz="2400" dirty="0" smtClean="0"/>
              <a:t>to advance classes</a:t>
            </a:r>
          </a:p>
          <a:p>
            <a:endParaRPr lang="en-US" sz="2400" dirty="0" smtClean="0"/>
          </a:p>
          <a:p>
            <a:r>
              <a:rPr lang="en-US" sz="2400" dirty="0" smtClean="0"/>
              <a:t>Each week built </a:t>
            </a:r>
            <a:r>
              <a:rPr lang="en-US" sz="2400" dirty="0"/>
              <a:t>upon the steps that had been the focus of the previous week’s module. </a:t>
            </a:r>
            <a:endParaRPr lang="en-US" sz="2400" dirty="0" smtClean="0"/>
          </a:p>
          <a:p>
            <a:endParaRPr lang="en-US" dirty="0"/>
          </a:p>
        </p:txBody>
      </p:sp>
    </p:spTree>
    <p:extLst>
      <p:ext uri="{BB962C8B-B14F-4D97-AF65-F5344CB8AC3E}">
        <p14:creationId xmlns:p14="http://schemas.microsoft.com/office/powerpoint/2010/main" val="41631687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Module 1</a:t>
            </a:r>
            <a:br>
              <a:rPr lang="en-US" dirty="0" smtClean="0"/>
            </a:br>
            <a:r>
              <a:rPr lang="en-US" b="1" dirty="0"/>
              <a:t>Star Wars Force Trainer </a:t>
            </a:r>
            <a:r>
              <a:rPr lang="en-US" dirty="0" smtClean="0"/>
              <a:t/>
            </a:r>
            <a:br>
              <a:rPr lang="en-US" dirty="0" smtClean="0"/>
            </a:br>
            <a:endParaRPr lang="en-US" dirty="0"/>
          </a:p>
        </p:txBody>
      </p:sp>
      <p:sp>
        <p:nvSpPr>
          <p:cNvPr id="3" name="Content Placeholder 2"/>
          <p:cNvSpPr>
            <a:spLocks noGrp="1"/>
          </p:cNvSpPr>
          <p:nvPr>
            <p:ph idx="1"/>
          </p:nvPr>
        </p:nvSpPr>
        <p:spPr/>
        <p:txBody>
          <a:bodyPr>
            <a:normAutofit fontScale="62500" lnSpcReduction="20000"/>
          </a:bodyPr>
          <a:lstStyle/>
          <a:p>
            <a:r>
              <a:rPr lang="en-US" dirty="0" smtClean="0"/>
              <a:t>There </a:t>
            </a:r>
            <a:r>
              <a:rPr lang="en-US" dirty="0"/>
              <a:t>is an educational toy that claims that by “utilizing dry neural sensor technology, the headset reads and interprets your brainwaves</a:t>
            </a:r>
            <a:r>
              <a:rPr lang="en-US" dirty="0" smtClean="0"/>
              <a:t>”. </a:t>
            </a:r>
          </a:p>
          <a:p>
            <a:endParaRPr lang="en-US" dirty="0"/>
          </a:p>
          <a:p>
            <a:r>
              <a:rPr lang="en-US" dirty="0" smtClean="0"/>
              <a:t>The </a:t>
            </a:r>
            <a:r>
              <a:rPr lang="en-US" dirty="0"/>
              <a:t>learning guide that accompanies the toy discusses </a:t>
            </a:r>
            <a:endParaRPr lang="en-US" dirty="0" smtClean="0"/>
          </a:p>
          <a:p>
            <a:pPr lvl="1"/>
            <a:r>
              <a:rPr lang="en-US" dirty="0" smtClean="0"/>
              <a:t>various </a:t>
            </a:r>
            <a:r>
              <a:rPr lang="en-US" dirty="0"/>
              <a:t>types and functions of brain waves </a:t>
            </a:r>
            <a:endParaRPr lang="en-US" dirty="0" smtClean="0"/>
          </a:p>
          <a:p>
            <a:pPr lvl="1"/>
            <a:r>
              <a:rPr lang="en-US" dirty="0" smtClean="0"/>
              <a:t>Compares </a:t>
            </a:r>
            <a:r>
              <a:rPr lang="en-US" dirty="0"/>
              <a:t>the toy to EEG machines that develop relaxed concentration </a:t>
            </a:r>
            <a:endParaRPr lang="en-US" dirty="0" smtClean="0"/>
          </a:p>
          <a:p>
            <a:pPr lvl="1"/>
            <a:r>
              <a:rPr lang="en-US" dirty="0"/>
              <a:t>C</a:t>
            </a:r>
            <a:r>
              <a:rPr lang="en-US" dirty="0" smtClean="0"/>
              <a:t>laims </a:t>
            </a:r>
            <a:r>
              <a:rPr lang="en-US" dirty="0"/>
              <a:t>that the user’s relaxed brain waves cause a small ball to move up a tube attached to the sensor. </a:t>
            </a:r>
            <a:endParaRPr lang="en-US" dirty="0" smtClean="0"/>
          </a:p>
          <a:p>
            <a:endParaRPr lang="en-US" dirty="0"/>
          </a:p>
          <a:p>
            <a:r>
              <a:rPr lang="en-US" dirty="0" smtClean="0"/>
              <a:t>Students </a:t>
            </a:r>
            <a:r>
              <a:rPr lang="en-US" dirty="0"/>
              <a:t>read the material that comes with the toy, along with an article on the future of brain-controlled devices that hypothesizes that the future holds help for Alzheimer’s patients and kids with ADHD through these devices that use electrodes to monitor </a:t>
            </a:r>
            <a:r>
              <a:rPr lang="en-US" dirty="0" smtClean="0"/>
              <a:t>The </a:t>
            </a:r>
            <a:r>
              <a:rPr lang="en-US" dirty="0"/>
              <a:t>students then watch a short clip on YouTube to illustrate how the toy work </a:t>
            </a:r>
            <a:endParaRPr lang="en-US" dirty="0" smtClean="0"/>
          </a:p>
          <a:p>
            <a:endParaRPr lang="en-US" dirty="0"/>
          </a:p>
        </p:txBody>
      </p:sp>
    </p:spTree>
    <p:extLst>
      <p:ext uri="{BB962C8B-B14F-4D97-AF65-F5344CB8AC3E}">
        <p14:creationId xmlns:p14="http://schemas.microsoft.com/office/powerpoint/2010/main" val="20164715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fontScale="90000"/>
          </a:bodyPr>
          <a:lstStyle/>
          <a:p>
            <a:r>
              <a:rPr lang="en-US" dirty="0" smtClean="0"/>
              <a:t>Module 1</a:t>
            </a:r>
            <a:br>
              <a:rPr lang="en-US" dirty="0" smtClean="0"/>
            </a:br>
            <a:r>
              <a:rPr lang="en-US" b="1" dirty="0"/>
              <a:t>Star Wars Force Trainer </a:t>
            </a:r>
            <a:r>
              <a:rPr lang="en-US" dirty="0" smtClean="0"/>
              <a:t/>
            </a:r>
            <a:br>
              <a:rPr lang="en-US" dirty="0" smtClean="0"/>
            </a:br>
            <a:endParaRPr lang="en-US" dirty="0"/>
          </a:p>
        </p:txBody>
      </p:sp>
      <p:pic>
        <p:nvPicPr>
          <p:cNvPr id="5" name="MyAtomic.com Inside Look_ Star Wars Force Trainer.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rcRect t="1115" b="1115"/>
          <a:stretch>
            <a:fillRect/>
          </a:stretch>
        </p:blipFill>
        <p:spPr>
          <a:xfrm>
            <a:off x="549275" y="1600200"/>
            <a:ext cx="8045450" cy="4525963"/>
          </a:xfrm>
        </p:spPr>
      </p:pic>
    </p:spTree>
    <p:extLst>
      <p:ext uri="{BB962C8B-B14F-4D97-AF65-F5344CB8AC3E}">
        <p14:creationId xmlns:p14="http://schemas.microsoft.com/office/powerpoint/2010/main" val="234991710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Module 1</a:t>
            </a:r>
            <a:br>
              <a:rPr lang="en-US" dirty="0" smtClean="0"/>
            </a:br>
            <a:r>
              <a:rPr lang="en-US" b="1" dirty="0"/>
              <a:t>Star Wars Force Trainer </a:t>
            </a:r>
            <a:r>
              <a:rPr lang="en-US" dirty="0" smtClean="0"/>
              <a:t/>
            </a:r>
            <a:br>
              <a:rPr lang="en-US" dirty="0" smtClean="0"/>
            </a:br>
            <a:endParaRPr lang="en-US" dirty="0"/>
          </a:p>
        </p:txBody>
      </p:sp>
      <p:sp>
        <p:nvSpPr>
          <p:cNvPr id="3" name="Content Placeholder 2"/>
          <p:cNvSpPr>
            <a:spLocks noGrp="1"/>
          </p:cNvSpPr>
          <p:nvPr>
            <p:ph idx="1"/>
          </p:nvPr>
        </p:nvSpPr>
        <p:spPr/>
        <p:txBody>
          <a:bodyPr/>
          <a:lstStyle/>
          <a:p>
            <a:pPr marL="0" indent="0">
              <a:buNone/>
            </a:pPr>
            <a:r>
              <a:rPr lang="en-US" dirty="0" smtClean="0"/>
              <a:t>What are the claims the manufacturer is making about  Force trainer?</a:t>
            </a:r>
          </a:p>
          <a:p>
            <a:pPr marL="0" indent="0">
              <a:buNone/>
            </a:pPr>
            <a:endParaRPr lang="en-US" dirty="0"/>
          </a:p>
          <a:p>
            <a:pPr marL="0" indent="0">
              <a:buNone/>
            </a:pPr>
            <a:r>
              <a:rPr lang="en-US" dirty="0" smtClean="0"/>
              <a:t>Are there any alternative hypothesis of how the force trainer works?</a:t>
            </a:r>
          </a:p>
          <a:p>
            <a:pPr marL="0" indent="0">
              <a:buNone/>
            </a:pPr>
            <a:endParaRPr lang="en-US" dirty="0"/>
          </a:p>
          <a:p>
            <a:pPr marL="0" indent="0">
              <a:buNone/>
            </a:pPr>
            <a:r>
              <a:rPr lang="en-US" dirty="0" smtClean="0"/>
              <a:t>If yes, How can they be tested?</a:t>
            </a:r>
            <a:endParaRPr lang="en-US" dirty="0"/>
          </a:p>
        </p:txBody>
      </p:sp>
    </p:spTree>
    <p:extLst>
      <p:ext uri="{BB962C8B-B14F-4D97-AF65-F5344CB8AC3E}">
        <p14:creationId xmlns:p14="http://schemas.microsoft.com/office/powerpoint/2010/main" val="7446842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Module 1</a:t>
            </a:r>
            <a:br>
              <a:rPr lang="en-US" dirty="0" smtClean="0"/>
            </a:br>
            <a:r>
              <a:rPr lang="en-US" b="1" dirty="0"/>
              <a:t>Star Wars Force Trainer </a:t>
            </a:r>
            <a:r>
              <a:rPr lang="en-US" dirty="0" smtClean="0"/>
              <a:t/>
            </a:r>
            <a:br>
              <a:rPr lang="en-US" dirty="0" smtClean="0"/>
            </a:br>
            <a:endParaRPr lang="en-US" dirty="0"/>
          </a:p>
        </p:txBody>
      </p:sp>
      <p:sp>
        <p:nvSpPr>
          <p:cNvPr id="3" name="Content Placeholder 2"/>
          <p:cNvSpPr>
            <a:spLocks noGrp="1"/>
          </p:cNvSpPr>
          <p:nvPr>
            <p:ph idx="1"/>
          </p:nvPr>
        </p:nvSpPr>
        <p:spPr/>
        <p:txBody>
          <a:bodyPr>
            <a:normAutofit fontScale="47500" lnSpcReduction="20000"/>
          </a:bodyPr>
          <a:lstStyle/>
          <a:p>
            <a:r>
              <a:rPr lang="en-US" dirty="0" smtClean="0"/>
              <a:t>Encouraging </a:t>
            </a:r>
            <a:r>
              <a:rPr lang="en-US" dirty="0"/>
              <a:t>brainstorming of claims before looking at evidence is </a:t>
            </a:r>
            <a:endParaRPr lang="en-US" dirty="0" smtClean="0"/>
          </a:p>
          <a:p>
            <a:pPr lvl="1"/>
            <a:r>
              <a:rPr lang="en-US" dirty="0" smtClean="0"/>
              <a:t>An </a:t>
            </a:r>
            <a:r>
              <a:rPr lang="en-US" dirty="0"/>
              <a:t>important first step to critical </a:t>
            </a:r>
            <a:r>
              <a:rPr lang="en-US" dirty="0" smtClean="0"/>
              <a:t>thinking. </a:t>
            </a:r>
          </a:p>
          <a:p>
            <a:pPr lvl="1"/>
            <a:r>
              <a:rPr lang="en-US" dirty="0" smtClean="0"/>
              <a:t>A step </a:t>
            </a:r>
            <a:r>
              <a:rPr lang="en-US" dirty="0"/>
              <a:t>that is often overlooked in the rush to </a:t>
            </a:r>
            <a:r>
              <a:rPr lang="en-US" dirty="0" smtClean="0"/>
              <a:t>judgment.</a:t>
            </a:r>
          </a:p>
          <a:p>
            <a:pPr marL="0" indent="0">
              <a:buNone/>
            </a:pPr>
            <a:endParaRPr lang="en-US" dirty="0" smtClean="0"/>
          </a:p>
          <a:p>
            <a:pPr marL="0" indent="0">
              <a:buNone/>
            </a:pPr>
            <a:r>
              <a:rPr lang="en-US" dirty="0" smtClean="0"/>
              <a:t>(Claims the students came up with: The machine </a:t>
            </a:r>
            <a:r>
              <a:rPr lang="en-US" dirty="0"/>
              <a:t>is accurately reading and interpreting brain waves, and objects can be moved by developing certain brain waves</a:t>
            </a:r>
            <a:r>
              <a:rPr lang="en-US" dirty="0" smtClean="0"/>
              <a:t>).</a:t>
            </a:r>
          </a:p>
          <a:p>
            <a:endParaRPr lang="en-US" dirty="0" smtClean="0"/>
          </a:p>
          <a:p>
            <a:r>
              <a:rPr lang="en-US" dirty="0" smtClean="0"/>
              <a:t>Gather evidence to support the claims</a:t>
            </a:r>
          </a:p>
          <a:p>
            <a:pPr lvl="1"/>
            <a:r>
              <a:rPr lang="en-US" dirty="0" smtClean="0"/>
              <a:t>Students </a:t>
            </a:r>
            <a:r>
              <a:rPr lang="en-US" dirty="0"/>
              <a:t>to </a:t>
            </a:r>
            <a:r>
              <a:rPr lang="en-US" dirty="0" smtClean="0"/>
              <a:t>tested </a:t>
            </a:r>
            <a:r>
              <a:rPr lang="en-US" dirty="0"/>
              <a:t>the device</a:t>
            </a:r>
            <a:r>
              <a:rPr lang="en-US" dirty="0" smtClean="0"/>
              <a:t>.</a:t>
            </a:r>
          </a:p>
          <a:p>
            <a:pPr lvl="1"/>
            <a:r>
              <a:rPr lang="en-US" dirty="0" smtClean="0"/>
              <a:t> Many </a:t>
            </a:r>
            <a:r>
              <a:rPr lang="en-US" dirty="0"/>
              <a:t>students do think that when they </a:t>
            </a:r>
            <a:r>
              <a:rPr lang="en-US" dirty="0" smtClean="0"/>
              <a:t>concentrate </a:t>
            </a:r>
            <a:r>
              <a:rPr lang="en-US" dirty="0"/>
              <a:t>carefully the ball is moved </a:t>
            </a:r>
            <a:r>
              <a:rPr lang="en-US" dirty="0" smtClean="0"/>
              <a:t>farther</a:t>
            </a:r>
          </a:p>
          <a:p>
            <a:pPr lvl="1"/>
            <a:r>
              <a:rPr lang="en-US" dirty="0" smtClean="0"/>
              <a:t>Testimonials </a:t>
            </a:r>
            <a:r>
              <a:rPr lang="en-US" dirty="0"/>
              <a:t>from parents of autistic children who claim the force trainer helped their child learn to relate better with </a:t>
            </a:r>
            <a:r>
              <a:rPr lang="en-US" dirty="0" smtClean="0"/>
              <a:t>others</a:t>
            </a:r>
          </a:p>
          <a:p>
            <a:pPr lvl="1"/>
            <a:r>
              <a:rPr lang="en-US" dirty="0" smtClean="0"/>
              <a:t>YouTube </a:t>
            </a:r>
            <a:r>
              <a:rPr lang="en-US" dirty="0"/>
              <a:t>evidence also exist to support these claims. </a:t>
            </a:r>
            <a:endParaRPr lang="en-US" dirty="0" smtClean="0"/>
          </a:p>
          <a:p>
            <a:pPr lvl="1"/>
            <a:endParaRPr lang="en-US" dirty="0" smtClean="0"/>
          </a:p>
          <a:p>
            <a:r>
              <a:rPr lang="en-US" dirty="0" smtClean="0"/>
              <a:t>Consider alternative hypotheses that the evidence supports (steps 3 and 6)</a:t>
            </a:r>
          </a:p>
          <a:p>
            <a:pPr lvl="1"/>
            <a:r>
              <a:rPr lang="en-US" dirty="0" smtClean="0"/>
              <a:t>Gather </a:t>
            </a:r>
            <a:r>
              <a:rPr lang="en-US" dirty="0"/>
              <a:t>o</a:t>
            </a:r>
            <a:r>
              <a:rPr lang="en-US" dirty="0" smtClean="0"/>
              <a:t>ther </a:t>
            </a:r>
            <a:r>
              <a:rPr lang="en-US" dirty="0"/>
              <a:t>ways to interpret the </a:t>
            </a:r>
            <a:r>
              <a:rPr lang="en-US" dirty="0" smtClean="0"/>
              <a:t>evidence and </a:t>
            </a:r>
            <a:r>
              <a:rPr lang="en-US" dirty="0"/>
              <a:t>ideas for testing alternative hypotheses for how the Force Trainer </a:t>
            </a:r>
            <a:r>
              <a:rPr lang="en-US" dirty="0" smtClean="0"/>
              <a:t>works</a:t>
            </a:r>
          </a:p>
          <a:p>
            <a:pPr lvl="2"/>
            <a:r>
              <a:rPr lang="en-US" dirty="0" smtClean="0"/>
              <a:t>These </a:t>
            </a:r>
            <a:r>
              <a:rPr lang="en-US" dirty="0"/>
              <a:t>range from trying the Force Trainer on non-animate </a:t>
            </a:r>
            <a:r>
              <a:rPr lang="en-US" dirty="0" smtClean="0"/>
              <a:t>trying </a:t>
            </a:r>
            <a:r>
              <a:rPr lang="en-US" dirty="0"/>
              <a:t>it on </a:t>
            </a:r>
            <a:endParaRPr lang="en-US" dirty="0" smtClean="0"/>
          </a:p>
          <a:p>
            <a:pPr lvl="2"/>
            <a:r>
              <a:rPr lang="en-US" dirty="0" smtClean="0"/>
              <a:t> </a:t>
            </a:r>
            <a:r>
              <a:rPr lang="en-US" dirty="0"/>
              <a:t>to trying it on things that conduct electricity but do not have brain waves, like root vegetables</a:t>
            </a:r>
            <a:r>
              <a:rPr lang="en-US" dirty="0" smtClean="0"/>
              <a:t>.</a:t>
            </a:r>
          </a:p>
          <a:p>
            <a:pPr lvl="2"/>
            <a:r>
              <a:rPr lang="en-US" dirty="0" smtClean="0"/>
              <a:t>try </a:t>
            </a:r>
            <a:r>
              <a:rPr lang="en-US" dirty="0"/>
              <a:t>the force trainer on other parts of their own bodies</a:t>
            </a:r>
            <a:r>
              <a:rPr lang="en-US" dirty="0" smtClean="0"/>
              <a:t>.</a:t>
            </a:r>
          </a:p>
        </p:txBody>
      </p:sp>
    </p:spTree>
    <p:extLst>
      <p:ext uri="{BB962C8B-B14F-4D97-AF65-F5344CB8AC3E}">
        <p14:creationId xmlns:p14="http://schemas.microsoft.com/office/powerpoint/2010/main" val="858464893"/>
      </p:ext>
    </p:extLst>
  </p:cSld>
  <p:clrMapOvr>
    <a:masterClrMapping/>
  </p:clrMapOvr>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5140</TotalTime>
  <Words>2341</Words>
  <Application>Microsoft Macintosh PowerPoint</Application>
  <PresentationFormat>On-screen Show (4:3)</PresentationFormat>
  <Paragraphs>210</Paragraphs>
  <Slides>34</Slides>
  <Notes>0</Notes>
  <HiddenSlides>0</HiddenSlides>
  <MMClips>1</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Black</vt:lpstr>
      <vt:lpstr>Is Truthiness Enough? Classroom Activities for Encouraging Evidence-Based Critical Thinking  </vt:lpstr>
      <vt:lpstr>Truthiness </vt:lpstr>
      <vt:lpstr>Critical Thinking: Seven Steps  </vt:lpstr>
      <vt:lpstr>PowerPoint Presentation</vt:lpstr>
      <vt:lpstr>The Study</vt:lpstr>
      <vt:lpstr>Module 1 Star Wars Force Trainer  </vt:lpstr>
      <vt:lpstr>Module 1 Star Wars Force Trainer  </vt:lpstr>
      <vt:lpstr>Module 1 Star Wars Force Trainer  </vt:lpstr>
      <vt:lpstr>Module 1 Star Wars Force Trainer  </vt:lpstr>
      <vt:lpstr>Module 1 Star Wars Force Trainer  </vt:lpstr>
      <vt:lpstr>Module 2 Photos of Ghosts  </vt:lpstr>
      <vt:lpstr>Module 2 Photos of Ghosts  </vt:lpstr>
      <vt:lpstr>Module 2 Photos of Ghosts  </vt:lpstr>
      <vt:lpstr>Module 2 Photos of Ghosts  </vt:lpstr>
      <vt:lpstr>Module 2 Photos of Ghosts  </vt:lpstr>
      <vt:lpstr>Module 2 Photos of Ghosts  </vt:lpstr>
      <vt:lpstr>Module 3 Astrology activity  </vt:lpstr>
      <vt:lpstr>Module 3 Astrology activity  </vt:lpstr>
      <vt:lpstr>Module 4 Psychic abilities  </vt:lpstr>
      <vt:lpstr>Module 4 Psychic abilities  </vt:lpstr>
      <vt:lpstr>Module 4 Psychic abilities  </vt:lpstr>
      <vt:lpstr>Module 4 Psychic abilities  </vt:lpstr>
      <vt:lpstr>Module 5 Pit bull Ban  </vt:lpstr>
      <vt:lpstr>Module 6 Deal or No Deal  </vt:lpstr>
      <vt:lpstr>Module 6 Deal or No Deal  </vt:lpstr>
      <vt:lpstr>Module 6 Deal or No Deal  </vt:lpstr>
      <vt:lpstr>Module 6 Deal or No Deal  </vt:lpstr>
      <vt:lpstr>Module 6 Deal or No Deal  </vt:lpstr>
      <vt:lpstr>Module 7 Autism and Vaccines  </vt:lpstr>
      <vt:lpstr>Module 8 and 9  medical marijuana and profiling  </vt:lpstr>
      <vt:lpstr>Analysis</vt:lpstr>
      <vt:lpstr>Analysis</vt:lpstr>
      <vt:lpstr>Discussion and Conclusion</vt:lpstr>
      <vt:lpstr>Questions</vt:lpstr>
    </vt:vector>
  </TitlesOfParts>
  <Company>UNC Charlotte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Alvin Farrel</dc:creator>
  <cp:lastModifiedBy>Alvin Farrel</cp:lastModifiedBy>
  <cp:revision>24</cp:revision>
  <dcterms:created xsi:type="dcterms:W3CDTF">2014-10-13T03:24:35Z</dcterms:created>
  <dcterms:modified xsi:type="dcterms:W3CDTF">2014-10-16T17:04:42Z</dcterms:modified>
</cp:coreProperties>
</file>