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/>
            </a:pPr>
            <a:r>
              <a:rPr sz="6480"/>
              <a:t>Applying Social Constructivism in Education Through Social Media 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62204">
              <a:defRPr sz="1800"/>
            </a:pPr>
            <a:r>
              <a:rPr sz="1984"/>
              <a:t>- “Friending Vygotsky: A Social Constructivist Pedagogy of Knowledge Building Through Classroom Social Media Use” - Kalen M. A. Churcher, Edward Downs and Doug Tewksbury</a:t>
            </a:r>
            <a:endParaRPr sz="1984"/>
          </a:p>
          <a:p>
            <a:pPr lvl="0" defTabSz="362204">
              <a:defRPr sz="1800"/>
            </a:pPr>
            <a:r>
              <a:rPr sz="1984"/>
              <a:t>Presentation by Brianna Chen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#1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Facebook as a facilitator to online discourse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 1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Freshman-Level Communication Studies Course: Media Literacy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36 Students - numerous majors at varying levels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Students learn to critically analyze media and deconstruct media messages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Students typically interested in material but become disengaged when discussions become paused to explain major-specific material or kept at an elementary level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Time constraints only permit a small percentage of students to contribute to course discussions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 1 - Terms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Professor created a Facebook(FB) page. In addition to regular class activities and homework, students were required to:</a:t>
            </a:r>
            <a:endParaRPr sz="3600"/>
          </a:p>
          <a:p>
            <a:pPr lvl="1">
              <a:defRPr sz="1800"/>
            </a:pPr>
            <a:r>
              <a:rPr sz="3600"/>
              <a:t>Respond to specific questions via FB that were posed during the class period</a:t>
            </a:r>
            <a:endParaRPr sz="3600"/>
          </a:p>
          <a:p>
            <a:pPr lvl="1">
              <a:defRPr sz="1800"/>
            </a:pPr>
            <a:r>
              <a:rPr sz="3600"/>
              <a:t>Engage in virtual discussions </a:t>
            </a:r>
            <a:endParaRPr sz="3600"/>
          </a:p>
          <a:p>
            <a:pPr lvl="1">
              <a:defRPr sz="1800"/>
            </a:pPr>
            <a:r>
              <a:rPr sz="3600"/>
              <a:t>Periodically post examples that best represented key topics and terms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#1 - Goals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G1. Increased Participation among students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G2. Ownership in not only course content, but also course design and structure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G3. A shared learning experience where students were encouraged to learn from one another and about one another, the latter serving to increase the diversity of view-points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* These goals were not shared with students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Facebook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500 million active users</a:t>
            </a:r>
            <a:endParaRPr sz="3600"/>
          </a:p>
          <a:p>
            <a:pPr lvl="0">
              <a:defRPr sz="1800"/>
            </a:pPr>
            <a:r>
              <a:rPr sz="3600"/>
              <a:t>Approximately half logging in daily</a:t>
            </a:r>
            <a:endParaRPr sz="3600"/>
          </a:p>
          <a:p>
            <a:pPr lvl="0">
              <a:defRPr sz="1800"/>
            </a:pPr>
            <a:r>
              <a:rPr sz="3600"/>
              <a:t>Professor chose this outlet under the assumption most if not all would be familiar with the platform and able to navigate with ease</a:t>
            </a:r>
            <a:endParaRPr sz="3600"/>
          </a:p>
          <a:p>
            <a:pPr lvl="0">
              <a:defRPr sz="1800"/>
            </a:pPr>
            <a:r>
              <a:rPr sz="3600"/>
              <a:t>All students had active Facebook accounts prior to entering the classroom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Student’s Reactions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Crossing social/educational boundaries?</a:t>
            </a:r>
            <a:endParaRPr sz="3600"/>
          </a:p>
          <a:p>
            <a:pPr lvl="0">
              <a:defRPr sz="1800"/>
            </a:pPr>
            <a:r>
              <a:rPr sz="3600"/>
              <a:t>How will this help my education?</a:t>
            </a:r>
            <a:endParaRPr sz="3600"/>
          </a:p>
          <a:p>
            <a:pPr lvl="0">
              <a:defRPr sz="1800"/>
            </a:pPr>
            <a:r>
              <a:rPr sz="3600"/>
              <a:t>Professor responded by allowing students to create the rules applicable to their work on the Facebook page while he/she acted as the facilitator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1270000" y="2806700"/>
            <a:ext cx="10464800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“While abbreviations, emoticons, etc. are OK to use on the Facebook page, they are NOT OK to use in class assignments, papers and exams. In anything other than Facebook, I (the professor) expect good grammar, spelling, word use and punctuation” </a:t>
            </a:r>
          </a:p>
        </p:txBody>
      </p:sp>
      <p:sp>
        <p:nvSpPr>
          <p:cNvPr id="81" name="Shape 8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Survey Results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30 out of 36 students completed a survey after the semester was over</a:t>
            </a:r>
            <a:endParaRPr sz="3348"/>
          </a:p>
          <a:p>
            <a:pPr lvl="1" marL="826769" indent="-413384" defTabSz="543305">
              <a:spcBef>
                <a:spcPts val="3900"/>
              </a:spcBef>
              <a:defRPr sz="1800"/>
            </a:pPr>
            <a:r>
              <a:rPr sz="3348"/>
              <a:t>14 believed that had learned more from the class because of the participation on FB. 10 were unsure.</a:t>
            </a:r>
            <a:endParaRPr sz="3348"/>
          </a:p>
          <a:p>
            <a:pPr lvl="1" marL="826769" indent="-413384" defTabSz="543305">
              <a:spcBef>
                <a:spcPts val="3900"/>
              </a:spcBef>
              <a:defRPr sz="1800"/>
            </a:pPr>
            <a:r>
              <a:rPr sz="3348"/>
              <a:t>27 believed they learned more about other’s opinions. 3 of those did not believe that knowledge increased because of FB.</a:t>
            </a:r>
            <a:endParaRPr sz="3348"/>
          </a:p>
          <a:p>
            <a:pPr lvl="1" marL="826769" indent="-413384" defTabSz="543305">
              <a:spcBef>
                <a:spcPts val="3900"/>
              </a:spcBef>
              <a:defRPr sz="1800"/>
            </a:pPr>
            <a:r>
              <a:rPr sz="3348"/>
              <a:t>14 believed they participated more in the class overall. 11 unsure. 5 felt they did not.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Survey Results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26 admitted to “lurking” on the page. Looking at what others had posted but not posting themselves</a:t>
            </a:r>
            <a:endParaRPr sz="2772"/>
          </a:p>
          <a:p>
            <a:pPr lvl="1" marL="684529" indent="-342264" defTabSz="449833">
              <a:spcBef>
                <a:spcPts val="3200"/>
              </a:spcBef>
              <a:defRPr sz="1800"/>
            </a:pPr>
            <a:r>
              <a:rPr sz="2772"/>
              <a:t>When asked how comfortable they were with sharing ideas in the classroom: </a:t>
            </a:r>
            <a:endParaRPr sz="2772"/>
          </a:p>
          <a:p>
            <a:pPr lvl="2" marL="1026794" indent="-342264" defTabSz="449833">
              <a:spcBef>
                <a:spcPts val="3200"/>
              </a:spcBef>
              <a:defRPr sz="1800"/>
            </a:pPr>
            <a:r>
              <a:rPr sz="2772"/>
              <a:t>20 very comfortable</a:t>
            </a:r>
            <a:endParaRPr sz="2772"/>
          </a:p>
          <a:p>
            <a:pPr lvl="2" marL="1026794" indent="-342264" defTabSz="449833">
              <a:spcBef>
                <a:spcPts val="3200"/>
              </a:spcBef>
              <a:defRPr sz="1800"/>
            </a:pPr>
            <a:r>
              <a:rPr sz="2772"/>
              <a:t> 3 nervous</a:t>
            </a:r>
            <a:endParaRPr sz="2772"/>
          </a:p>
          <a:p>
            <a:pPr lvl="2" marL="1026794" indent="-342264" defTabSz="449833">
              <a:spcBef>
                <a:spcPts val="3200"/>
              </a:spcBef>
              <a:defRPr sz="1800"/>
            </a:pPr>
            <a:r>
              <a:rPr sz="2772"/>
              <a:t> 2 did not feel intelligent enough or felt others would react negatively to them</a:t>
            </a:r>
            <a:endParaRPr sz="2772"/>
          </a:p>
          <a:p>
            <a:pPr lvl="2" marL="1026794" indent="-342264" defTabSz="449833">
              <a:spcBef>
                <a:spcPts val="3200"/>
              </a:spcBef>
              <a:defRPr sz="1800"/>
            </a:pPr>
            <a:r>
              <a:rPr sz="2772"/>
              <a:t> 5 did not participate because they felt others would react angrily to their responses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29939" y="1739899"/>
            <a:ext cx="11744922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“It was quick and made me think about certain media. I saw how different people interpreted messages” </a:t>
            </a:r>
            <a:endParaRPr sz="3800"/>
          </a:p>
          <a:p>
            <a:pPr lvl="0">
              <a:defRPr sz="1800"/>
            </a:pPr>
            <a:endParaRPr sz="3800"/>
          </a:p>
          <a:p>
            <a:pPr lvl="0">
              <a:defRPr sz="1800"/>
            </a:pPr>
            <a:r>
              <a:rPr sz="3800"/>
              <a:t>“It helps me to see other’s opinions…a lot of people in class do not interact with one another (in class)</a:t>
            </a:r>
            <a:endParaRPr sz="3800"/>
          </a:p>
          <a:p>
            <a:pPr lvl="0">
              <a:defRPr sz="1800"/>
            </a:pPr>
            <a:endParaRPr sz="3800"/>
          </a:p>
          <a:p>
            <a:pPr lvl="0">
              <a:defRPr sz="1800"/>
            </a:pPr>
            <a:r>
              <a:rPr sz="3800"/>
              <a:t>“Didn’t like it. Seemed like a waste of time”</a:t>
            </a:r>
            <a:endParaRPr sz="3800"/>
          </a:p>
          <a:p>
            <a:pPr lvl="0">
              <a:defRPr sz="1800"/>
            </a:pPr>
            <a:endParaRPr sz="3800"/>
          </a:p>
        </p:txBody>
      </p:sp>
      <p:sp>
        <p:nvSpPr>
          <p:cNvPr id="90" name="Shape 9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Vygotsky - Social Constructivism </a:t>
            </a:r>
          </a:p>
        </p:txBody>
      </p:sp>
      <p:pic>
        <p:nvPicPr>
          <p:cNvPr id="36" name="Vygotsky's Social Development Theory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155633" y="3036371"/>
            <a:ext cx="8693534" cy="5433458"/>
          </a:xfrm>
          <a:prstGeom prst="rect">
            <a:avLst/>
          </a:prstGeom>
        </p:spPr>
      </p:pic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270000" y="2222499"/>
            <a:ext cx="10464800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“I read some of what people wrote, but I usually became distracted by looking at other things”</a:t>
            </a:r>
            <a:endParaRPr sz="3800"/>
          </a:p>
          <a:p>
            <a:pPr lvl="0">
              <a:defRPr sz="1800"/>
            </a:pPr>
            <a:endParaRPr sz="3800"/>
          </a:p>
          <a:p>
            <a:pPr lvl="0">
              <a:defRPr sz="1800"/>
            </a:pPr>
            <a:r>
              <a:rPr sz="3800"/>
              <a:t>“I feel it was a good way to gain participation for those students that find it difficult to participate in class. I like to express myself in writing better than verbally, so I felt more confident in my Facebook responses ” </a:t>
            </a:r>
          </a:p>
        </p:txBody>
      </p:sp>
      <p:sp>
        <p:nvSpPr>
          <p:cNvPr id="93" name="Shape 9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Was Achieved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 shared learning environment - Not only as a discursive space, but as a mechanism to allow students to operate within their own zones of proximal development</a:t>
            </a:r>
            <a:endParaRPr sz="3600"/>
          </a:p>
          <a:p>
            <a:pPr lvl="0">
              <a:defRPr sz="1800"/>
            </a:pPr>
            <a:r>
              <a:rPr sz="3600"/>
              <a:t>Applied understandings</a:t>
            </a:r>
            <a:endParaRPr sz="3600"/>
          </a:p>
          <a:p>
            <a:pPr lvl="0">
              <a:defRPr sz="1800"/>
            </a:pPr>
            <a:r>
              <a:rPr sz="3600"/>
              <a:t>Deeper conversation then the initial text</a:t>
            </a:r>
            <a:endParaRPr sz="3600"/>
          </a:p>
          <a:p>
            <a:pPr lvl="0">
              <a:defRPr sz="1800"/>
            </a:pPr>
            <a:r>
              <a:rPr sz="3600"/>
              <a:t>Incorrect statements/examples were able to be corrected by more advance students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 lvl="0">
              <a:defRPr sz="1800"/>
            </a:pPr>
            <a:r>
              <a:rPr sz="5200"/>
              <a:t>Would you feel comfortable using a Facebook page as a participation requirement to your course?</a:t>
            </a:r>
          </a:p>
        </p:txBody>
      </p:sp>
      <p:sp>
        <p:nvSpPr>
          <p:cNvPr id="99" name="Shape 99"/>
          <p:cNvSpPr/>
          <p:nvPr>
            <p:ph type="body" idx="4294967295"/>
          </p:nvPr>
        </p:nvSpPr>
        <p:spPr>
          <a:xfrm>
            <a:off x="1270000" y="5638800"/>
            <a:ext cx="10464800" cy="1130300"/>
          </a:xfrm>
          <a:prstGeom prst="rect">
            <a:avLst/>
          </a:prstGeom>
        </p:spPr>
        <p:txBody>
          <a:bodyPr anchor="t"/>
          <a:lstStyle/>
          <a:p>
            <a:pPr lvl="0" marL="0" indent="0" algn="ctr">
              <a:spcBef>
                <a:spcPts val="0"/>
              </a:spcBef>
              <a:buSzTx/>
              <a:buNone/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Wiki-based Collaborative Knowledge Building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 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Course: Communicating for Social Justice.</a:t>
            </a:r>
            <a:endParaRPr sz="3600"/>
          </a:p>
          <a:p>
            <a:pPr lvl="1">
              <a:defRPr sz="1800"/>
            </a:pPr>
            <a:r>
              <a:rPr sz="3600"/>
              <a:t>Required Introductory course for Communication majors at a small, liberal arts school</a:t>
            </a:r>
            <a:endParaRPr sz="3600"/>
          </a:p>
          <a:p>
            <a:pPr lvl="1">
              <a:defRPr sz="1800"/>
            </a:pPr>
            <a:r>
              <a:rPr sz="3600"/>
              <a:t>Mostly first and second year students</a:t>
            </a:r>
            <a:endParaRPr sz="3600"/>
          </a:p>
          <a:p>
            <a:pPr lvl="1">
              <a:defRPr sz="1800"/>
            </a:pPr>
            <a:r>
              <a:rPr sz="3600"/>
              <a:t>Evaluative Strategies: synchronous and asynchronous testing, writing activities, journaling, etc.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Wiki - a simplified, web-based architecture that creates a networked discursive community</a:t>
            </a:r>
            <a:endParaRPr sz="3600"/>
          </a:p>
          <a:p>
            <a:pPr lvl="0">
              <a:defRPr sz="1800"/>
            </a:pPr>
            <a:r>
              <a:rPr sz="3600"/>
              <a:t>Students controlled the information posted on the site, with an open-format of management guideline set forth by the instructor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 variety of applications and course direction can be derived by a Wiki-based platform</a:t>
            </a:r>
            <a:endParaRPr sz="3600"/>
          </a:p>
          <a:p>
            <a:pPr lvl="0">
              <a:defRPr sz="1800"/>
            </a:pPr>
            <a:r>
              <a:rPr sz="3600"/>
              <a:t>Professor experimented with many types of applications</a:t>
            </a:r>
            <a:endParaRPr sz="3600"/>
          </a:p>
          <a:p>
            <a:pPr lvl="0">
              <a:defRPr sz="1800"/>
            </a:pPr>
            <a:r>
              <a:rPr sz="3600"/>
              <a:t>This case study focuses on the application of user-generated content to the creation of course exams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#2 - Terms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11303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Students will develop a bank of questions (multiple choice) for an exam</a:t>
            </a:r>
            <a:endParaRPr sz="3600"/>
          </a:p>
          <a:p>
            <a:pPr lvl="0">
              <a:defRPr sz="1800"/>
            </a:pPr>
            <a:r>
              <a:rPr sz="3600"/>
              <a:t>A percentage of those will be evaluated and chosen by the professor for the exam</a:t>
            </a:r>
            <a:endParaRPr sz="3600"/>
          </a:p>
          <a:p>
            <a:pPr lvl="0">
              <a:defRPr sz="1800"/>
            </a:pPr>
            <a:r>
              <a:rPr sz="3600"/>
              <a:t>Students received detailed instructions on the creation of the questions and answers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#2 - Terms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1303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Students are able to post to discussions on posted questions: addressing ambiguity, errors, wording, etc. </a:t>
            </a:r>
            <a:endParaRPr sz="3600"/>
          </a:p>
          <a:p>
            <a:pPr lvl="0">
              <a:defRPr sz="1800"/>
            </a:pPr>
            <a:r>
              <a:rPr sz="3600"/>
              <a:t>It was the STUDENTS RESPONSIBILITY to fact-check and asses peer’s submissions. </a:t>
            </a:r>
            <a:endParaRPr sz="3600"/>
          </a:p>
          <a:p>
            <a:pPr lvl="1">
              <a:defRPr sz="1800"/>
            </a:pPr>
            <a:r>
              <a:rPr sz="3600"/>
              <a:t>For the final selection of questions for the test, the professor would not choose any with wrong answers, ambiguity, etc.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#2 - Terms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11303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Students came up with the number of questions for test: 40. So were required to come up with 80 questions for the bank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If question was selected, student received extra-credit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Several days before exam, the bank would be closed and the discussions and correct answers removed from the wiki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Professor reserved the right to add additional questions to fill in blanks in curriculum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Adding to that… 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Vygotsky believed: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 Knowledge was constructed through dialogue and interaction with others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Knowledge is co-constructed in a social environment 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In the process of social interaction, people use language as a tool to construct meaning</a:t>
            </a:r>
            <a:endParaRPr sz="3168"/>
          </a:p>
          <a:p>
            <a:pPr lvl="1" marL="782319" indent="-391159" defTabSz="514095">
              <a:spcBef>
                <a:spcPts val="3600"/>
              </a:spcBef>
              <a:defRPr sz="1800"/>
            </a:pPr>
            <a:r>
              <a:rPr sz="3168"/>
              <a:t>“Scaffolding” is support given during the process of learning. Giving the student what he/she needs to achieve his/her goals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#2 - Results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Anonymous, voluntary post-test evaluation surveys were administered</a:t>
            </a:r>
            <a:endParaRPr sz="3600"/>
          </a:p>
          <a:p>
            <a:pPr lvl="1">
              <a:defRPr sz="1800"/>
            </a:pPr>
            <a:r>
              <a:rPr sz="3600"/>
              <a:t>24 respondents</a:t>
            </a:r>
            <a:endParaRPr sz="3600"/>
          </a:p>
          <a:p>
            <a:pPr lvl="2">
              <a:defRPr sz="1800"/>
            </a:pPr>
            <a:r>
              <a:rPr sz="3600"/>
              <a:t>22 responded their experience with the wiki-based, user-generated exam was positive</a:t>
            </a:r>
            <a:endParaRPr sz="3600"/>
          </a:p>
          <a:p>
            <a:pPr lvl="2">
              <a:defRPr sz="1800"/>
            </a:pPr>
            <a:r>
              <a:rPr sz="3600"/>
              <a:t>2 did not respond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Study #2 - Results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20 presented comments that this form of developing tests  helped them in learning and retaining material better than traditional testing (4 did not mention)</a:t>
            </a:r>
            <a:endParaRPr sz="2772"/>
          </a:p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11 of the students comments indicated their test performance was better or they were more prepared for the exam than a traditional (13 not mentioning)</a:t>
            </a:r>
            <a:endParaRPr sz="2772"/>
          </a:p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8 mentioned they better internalized comments or just didn’t memorize answers</a:t>
            </a:r>
            <a:endParaRPr sz="2772"/>
          </a:p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4 mentioned this approach facilitated collaboration</a:t>
            </a:r>
            <a:endParaRPr sz="2772"/>
          </a:p>
          <a:p>
            <a:pPr lvl="0" marL="342264" indent="-342264" defTabSz="449833">
              <a:spcBef>
                <a:spcPts val="3200"/>
              </a:spcBef>
              <a:defRPr sz="1800"/>
            </a:pPr>
            <a:r>
              <a:rPr sz="2772"/>
              <a:t>8 mentioned it was challenging to create the questions and answers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270000" y="1346200"/>
            <a:ext cx="10464800" cy="652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“The more we were involved, the more we want to read and learn, especially for people who need a more hands-on approach”</a:t>
            </a:r>
            <a:endParaRPr sz="3800"/>
          </a:p>
          <a:p>
            <a:pPr lvl="0">
              <a:defRPr sz="1800"/>
            </a:pPr>
            <a:endParaRPr sz="3800"/>
          </a:p>
          <a:p>
            <a:pPr lvl="0">
              <a:defRPr sz="1800"/>
            </a:pPr>
            <a:endParaRPr sz="3800"/>
          </a:p>
          <a:p>
            <a:pPr lvl="0">
              <a:defRPr sz="1800"/>
            </a:pPr>
            <a:r>
              <a:rPr sz="3800"/>
              <a:t>“I was able to aptly study and be prepared…Creating and studying for this exam definitely helped reinforce concepts because we were constantly looking up the answers to these questions” </a:t>
            </a:r>
            <a:endParaRPr sz="3800"/>
          </a:p>
        </p:txBody>
      </p:sp>
      <p:sp>
        <p:nvSpPr>
          <p:cNvPr id="129" name="Shape 12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70000" y="1930399"/>
            <a:ext cx="10464800" cy="53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“I felt that no one babied the questions, which was beneficial because the subject matter was challenging. I was forced to go back and study the materials that we were assigned…in writing and studying the questions” </a:t>
            </a:r>
            <a:endParaRPr sz="3800"/>
          </a:p>
          <a:p>
            <a:pPr lvl="0">
              <a:defRPr sz="1800"/>
            </a:pPr>
            <a:endParaRPr sz="3800"/>
          </a:p>
          <a:p>
            <a:pPr lvl="0">
              <a:defRPr sz="1800"/>
            </a:pPr>
            <a:r>
              <a:rPr sz="3800"/>
              <a:t>“Posting the questions prior to the exam gave us more motivation to study because it feels more like the exam was primarily in our hands</a:t>
            </a:r>
          </a:p>
        </p:txBody>
      </p:sp>
      <p:sp>
        <p:nvSpPr>
          <p:cNvPr id="132" name="Shape 13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/>
            </a:pPr>
            <a:r>
              <a:rPr sz="6480"/>
              <a:t>Case Study #2 Results - From the Professors Perspective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*Keep in mind he was the author and mastermind behind this study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Advantageous and offered a different approach to meeting classroom objectives than traditional testing methods 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The method encouraged student collaboration and discussion, as well as incentivized active learning throughout the semester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Students investment in the course seemed to go beyond the typical dynamic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Keep in mind…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An instructor must be specific on the requirements of the SNS portion of the class: IE specific assignments, a written rubric etc.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A social networking component of the class must be a known platform to all students, or taught 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Providing acceptable and non-acceptable examples of class discussions/behaviors on these sites would be useful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Should not be the only basis for a grade/learning environment in the classroom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Discussion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As a student, would you be nervous about how your discussion on a Facebook page would be evaluated?</a:t>
            </a:r>
            <a:endParaRPr sz="3600"/>
          </a:p>
          <a:p>
            <a:pPr lvl="0">
              <a:defRPr sz="1800"/>
            </a:pPr>
            <a:r>
              <a:rPr sz="3600"/>
              <a:t>As a teacher, are you comfortable reaching out to students on SNS, such as Facebook? </a:t>
            </a:r>
            <a:endParaRPr sz="3600"/>
          </a:p>
          <a:p>
            <a:pPr lvl="0">
              <a:defRPr sz="1800"/>
            </a:pPr>
            <a:r>
              <a:rPr sz="3600"/>
              <a:t>Other questions or thoughts?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70000" y="6362700"/>
            <a:ext cx="10464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400"/>
              <a:t>–Wenger, E., White, N., and Smith, J. (2009) </a:t>
            </a:r>
            <a:r>
              <a:rPr i="1" sz="2400"/>
              <a:t>Digital Habitats:Stewarding Technology for Communities.</a:t>
            </a:r>
            <a:r>
              <a:rPr sz="2400"/>
              <a:t> CP Square Press</a:t>
            </a:r>
          </a:p>
        </p:txBody>
      </p:sp>
      <p:sp>
        <p:nvSpPr>
          <p:cNvPr id="43" name="Shape 43"/>
          <p:cNvSpPr/>
          <p:nvPr/>
        </p:nvSpPr>
        <p:spPr>
          <a:xfrm>
            <a:off x="1270000" y="3390899"/>
            <a:ext cx="10464800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“The role of the instructor is not solely to disseminate information, but rather to moderate the trajectory of user-generated content and community knowledge-sharing” </a:t>
            </a:r>
          </a:p>
        </p:txBody>
      </p:sp>
      <p:sp>
        <p:nvSpPr>
          <p:cNvPr id="44" name="Shape 4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Why Social Media?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Social Media can: “facilitate collaboration, interaction and exchange of user-generated content” 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Cost-effective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Popular 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Integrated into society 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No extra hardware needed other than computers</a:t>
            </a:r>
            <a:endParaRPr sz="3168"/>
          </a:p>
          <a:p>
            <a:pPr lvl="0" marL="391159" indent="-391159" defTabSz="514095">
              <a:spcBef>
                <a:spcPts val="3600"/>
              </a:spcBef>
              <a:defRPr sz="1800"/>
            </a:pPr>
            <a:r>
              <a:rPr sz="3168"/>
              <a:t>Popular sites: Facebook, Twitter, YouTube, FourSquare etc. have variety of content and millions of subscribers 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Pew Research Center Study 2010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93% of United States Teens (ages 12 - 17) and young adults (18-29) are online </a:t>
            </a:r>
            <a:endParaRPr sz="3600"/>
          </a:p>
          <a:p>
            <a:pPr lvl="0">
              <a:defRPr sz="1800"/>
            </a:pPr>
            <a:r>
              <a:rPr sz="3600"/>
              <a:t>73% of those online teens have used Social Networking Sites (SNS). (Figure has been climbing steadily since 2006)</a:t>
            </a:r>
            <a:endParaRPr sz="3600"/>
          </a:p>
          <a:p>
            <a:pPr lvl="0">
              <a:defRPr sz="1800"/>
            </a:pPr>
            <a:r>
              <a:rPr sz="3600"/>
              <a:t>72% of the young adults have use SNS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 lvl="0">
              <a:defRPr sz="1800"/>
            </a:pPr>
            <a:r>
              <a:rPr sz="5200"/>
              <a:t>Are there any other benefits/negatives that you can think of to using social media in the classroom?</a:t>
            </a:r>
          </a:p>
        </p:txBody>
      </p:sp>
      <p:sp>
        <p:nvSpPr>
          <p:cNvPr id="53" name="Shape 53"/>
          <p:cNvSpPr/>
          <p:nvPr>
            <p:ph type="body" idx="4294967295"/>
          </p:nvPr>
        </p:nvSpPr>
        <p:spPr>
          <a:xfrm>
            <a:off x="1270000" y="5638800"/>
            <a:ext cx="10464800" cy="1130300"/>
          </a:xfrm>
          <a:prstGeom prst="rect">
            <a:avLst/>
          </a:prstGeom>
        </p:spPr>
        <p:txBody>
          <a:bodyPr anchor="t"/>
          <a:lstStyle/>
          <a:p>
            <a:pPr lvl="0" marL="0" indent="0" algn="ctr">
              <a:spcBef>
                <a:spcPts val="0"/>
              </a:spcBef>
              <a:buSzTx/>
              <a:buNone/>
              <a:defRPr sz="3200"/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ocial Media.png"/>
          <p:cNvPicPr/>
          <p:nvPr/>
        </p:nvPicPr>
        <p:blipFill>
          <a:blip r:embed="rId2">
            <a:extLst/>
          </a:blip>
          <a:srcRect l="20725" t="0" r="20725" b="0"/>
          <a:stretch>
            <a:fillRect/>
          </a:stretch>
        </p:blipFill>
        <p:spPr>
          <a:xfrm>
            <a:off x="7163091" y="3127718"/>
            <a:ext cx="4889209" cy="5762282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To Incorporate Social Media: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A mediator must be present (Teacher)</a:t>
            </a:r>
            <a:endParaRPr sz="2800"/>
          </a:p>
          <a:p>
            <a:pPr lvl="0">
              <a:defRPr sz="1800"/>
            </a:pPr>
            <a:r>
              <a:rPr sz="2800"/>
              <a:t>Directions must be straightforward</a:t>
            </a:r>
            <a:endParaRPr sz="2800"/>
          </a:p>
          <a:p>
            <a:pPr lvl="0">
              <a:defRPr sz="1800"/>
            </a:pPr>
            <a:r>
              <a:rPr sz="2800"/>
              <a:t>Overall objectives clear</a:t>
            </a:r>
            <a:endParaRPr sz="2800"/>
          </a:p>
          <a:p>
            <a:pPr lvl="0">
              <a:defRPr sz="1800"/>
            </a:pPr>
            <a:r>
              <a:rPr sz="2800"/>
              <a:t>A underlying purpose towards improving education ever-present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Case Studies 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Case Study #1 - Facebook as a Collaborative, Student-driven Platform</a:t>
            </a:r>
            <a:endParaRPr sz="3600"/>
          </a:p>
          <a:p>
            <a:pPr lvl="0">
              <a:defRPr sz="1800"/>
            </a:pPr>
            <a:r>
              <a:rPr sz="3600"/>
              <a:t>Case Study #2 - Wiki-based Collaborative Knowledge Building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