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0" r:id="rId1"/>
  </p:sldMasterIdLst>
  <p:sldIdLst>
    <p:sldId id="256" r:id="rId2"/>
    <p:sldId id="262" r:id="rId3"/>
    <p:sldId id="263" r:id="rId4"/>
    <p:sldId id="264" r:id="rId5"/>
    <p:sldId id="268" r:id="rId6"/>
    <p:sldId id="269" r:id="rId7"/>
    <p:sldId id="285" r:id="rId8"/>
    <p:sldId id="266" r:id="rId9"/>
    <p:sldId id="257" r:id="rId10"/>
    <p:sldId id="258" r:id="rId11"/>
    <p:sldId id="259" r:id="rId12"/>
    <p:sldId id="260" r:id="rId13"/>
    <p:sldId id="261" r:id="rId14"/>
    <p:sldId id="270" r:id="rId15"/>
    <p:sldId id="286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2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4D21B50-5945-9742-96E7-DADF45D78B83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52FC5AD-F251-C24F-A6BF-646D24D314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and Online Education: Models for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Presentation by Brianna Chen</a:t>
            </a:r>
          </a:p>
          <a:p>
            <a:r>
              <a:rPr lang="en-US" dirty="0" smtClean="0"/>
              <a:t>Journal by Catherine W. Cook &amp;</a:t>
            </a:r>
          </a:p>
          <a:p>
            <a:r>
              <a:rPr lang="en-US" dirty="0" smtClean="0"/>
              <a:t>Christian </a:t>
            </a:r>
            <a:r>
              <a:rPr lang="en-US" dirty="0" err="1" smtClean="0"/>
              <a:t>Sonnenberg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Computing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environment by which computing is inherently present in all manners of day to day life – Mark Weiser, 1993</a:t>
            </a:r>
          </a:p>
          <a:p>
            <a:r>
              <a:rPr lang="en-US" dirty="0" smtClean="0"/>
              <a:t>The technology must not require the users complete attention. Must be an extension of the user. </a:t>
            </a:r>
          </a:p>
          <a:p>
            <a:r>
              <a:rPr lang="en-US" dirty="0" smtClean="0"/>
              <a:t>Is established further through Cloud computing</a:t>
            </a:r>
          </a:p>
          <a:p>
            <a:pPr lvl="1"/>
            <a:r>
              <a:rPr lang="en-US" dirty="0" smtClean="0"/>
              <a:t>Students and educators can now access information from anywhere at anytime, while no longer being restricted to a classroom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Computing </a:t>
            </a:r>
            <a:endParaRPr lang="en-US" dirty="0"/>
          </a:p>
        </p:txBody>
      </p:sp>
      <p:pic>
        <p:nvPicPr>
          <p:cNvPr id="9" name="Content Placeholder 8" descr="watch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54501" b="-54501"/>
          <a:stretch>
            <a:fillRect/>
          </a:stretch>
        </p:blipFill>
        <p:spPr>
          <a:xfrm>
            <a:off x="1477119" y="2494253"/>
            <a:ext cx="6156971" cy="5112670"/>
          </a:xfrm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79462" y="1892300"/>
            <a:ext cx="8364538" cy="2277033"/>
          </a:xfrm>
        </p:spPr>
        <p:txBody>
          <a:bodyPr>
            <a:normAutofit/>
          </a:bodyPr>
          <a:lstStyle/>
          <a:p>
            <a:r>
              <a:rPr lang="en-US" dirty="0" smtClean="0"/>
              <a:t>Extension of Ubiquitous computing to integrate seamlessly with the user</a:t>
            </a:r>
          </a:p>
          <a:p>
            <a:r>
              <a:rPr lang="en-US" dirty="0" smtClean="0"/>
              <a:t>Key Features: Permanence, extensibility, and multi-tasking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Computing</a:t>
            </a:r>
            <a:endParaRPr lang="en-US" dirty="0"/>
          </a:p>
        </p:txBody>
      </p:sp>
      <p:pic>
        <p:nvPicPr>
          <p:cNvPr id="6" name="Picture Placeholder 5" descr="google glas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8702" b="-3870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Existing Devices:</a:t>
            </a:r>
          </a:p>
          <a:p>
            <a:r>
              <a:rPr lang="en-US" dirty="0" smtClean="0"/>
              <a:t>Bluetooth headsets, earpieces, </a:t>
            </a:r>
            <a:r>
              <a:rPr lang="en-US" dirty="0" err="1" smtClean="0"/>
              <a:t>SmartWatches</a:t>
            </a:r>
            <a:r>
              <a:rPr lang="en-US" dirty="0" smtClean="0"/>
              <a:t>, and Google Glass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Wearable Computing</a:t>
            </a:r>
            <a:endParaRPr lang="en-US" dirty="0"/>
          </a:p>
        </p:txBody>
      </p:sp>
      <p:pic>
        <p:nvPicPr>
          <p:cNvPr id="6" name="Content Placeholder 5" descr="Futu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9226" b="-3922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BioSkins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-Originally for robotics and prosthetics</a:t>
            </a:r>
          </a:p>
          <a:p>
            <a:r>
              <a:rPr lang="en-US" dirty="0" smtClean="0"/>
              <a:t>One day will be able to include wireless technologies and dynamic interfaces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to Ubiquitous computing</a:t>
            </a:r>
          </a:p>
          <a:p>
            <a:r>
              <a:rPr lang="en-US" dirty="0" smtClean="0"/>
              <a:t>Providing seamless access to information without requiring a user’s active input</a:t>
            </a:r>
          </a:p>
          <a:p>
            <a:r>
              <a:rPr lang="en-US" dirty="0" smtClean="0"/>
              <a:t>Utilizes different devices and inputs to provide a user with an overlay of information about their physical environment </a:t>
            </a:r>
          </a:p>
          <a:p>
            <a:r>
              <a:rPr lang="en-US" dirty="0" smtClean="0"/>
              <a:t>EX: Google glass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“Augmented Lecture Feedback System”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Educator wears special glasses that provide overlay for each student</a:t>
            </a:r>
          </a:p>
          <a:p>
            <a:r>
              <a:rPr lang="en-US" dirty="0" smtClean="0"/>
              <a:t>If a student is having trouble with a topic, they indicate so with a mobile device</a:t>
            </a:r>
          </a:p>
          <a:p>
            <a:r>
              <a:rPr lang="en-US" dirty="0" smtClean="0"/>
              <a:t>Relayed to glasses, and a special icon will appear over students head to show they are having trouble</a:t>
            </a:r>
          </a:p>
          <a:p>
            <a:pPr>
              <a:buNone/>
            </a:pPr>
            <a:r>
              <a:rPr lang="en-US" dirty="0" smtClean="0"/>
              <a:t>Future: Eliminate mobile devices and rely on gestures and facial expressions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Devices are optimally designed to take advantage of location-awareness</a:t>
            </a:r>
          </a:p>
          <a:p>
            <a:r>
              <a:rPr lang="en-US" dirty="0" smtClean="0"/>
              <a:t>Ex: Contextual audio feedback</a:t>
            </a:r>
          </a:p>
          <a:p>
            <a:r>
              <a:rPr lang="en-US" dirty="0" smtClean="0"/>
              <a:t>Ex: Apple </a:t>
            </a:r>
            <a:r>
              <a:rPr lang="en-US" dirty="0" err="1" smtClean="0"/>
              <a:t>iBeacon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Bea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26" y="3699938"/>
            <a:ext cx="4654832" cy="26183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E-Readers</a:t>
            </a:r>
            <a:endParaRPr lang="en-US" dirty="0"/>
          </a:p>
        </p:txBody>
      </p:sp>
      <p:pic>
        <p:nvPicPr>
          <p:cNvPr id="4" name="Content Placeholder 3" descr="kind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247" r="-27247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has been well documented that the Internet has changed the way humans collect and retain information.  Mobile devices has further accelerated this shift in cognitive processing</a:t>
            </a:r>
          </a:p>
          <a:p>
            <a:r>
              <a:rPr lang="en-US" dirty="0" smtClean="0"/>
              <a:t>It is essential to divide content into more manageable pieces </a:t>
            </a:r>
          </a:p>
          <a:p>
            <a:r>
              <a:rPr lang="en-US" dirty="0" smtClean="0"/>
              <a:t>Easier for certain subjects than others: IE. Programmers learning a specific sequence of commands vs. a  law student understanding an intricate set of rules and regulations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students have multiple social media outlets</a:t>
            </a:r>
          </a:p>
          <a:p>
            <a:r>
              <a:rPr lang="en-US" dirty="0" smtClean="0"/>
              <a:t>In the future, we can see these merge into a cohesive student profile</a:t>
            </a:r>
          </a:p>
          <a:p>
            <a:r>
              <a:rPr lang="en-US" dirty="0" smtClean="0"/>
              <a:t>Example: Student presents a paper at a conference. Using Google Glass, the audience is able to see this students entire profile.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and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3582877" cy="3953436"/>
          </a:xfrm>
        </p:spPr>
        <p:txBody>
          <a:bodyPr/>
          <a:lstStyle/>
          <a:p>
            <a:r>
              <a:rPr lang="en-US" dirty="0" smtClean="0"/>
              <a:t>Technology, online education, and students continue to evolve</a:t>
            </a:r>
          </a:p>
          <a:p>
            <a:r>
              <a:rPr lang="en-US" dirty="0" smtClean="0"/>
              <a:t>As progress occurs in technology, progression must occur in online education </a:t>
            </a:r>
            <a:endParaRPr lang="en-US" dirty="0"/>
          </a:p>
        </p:txBody>
      </p:sp>
      <p:pic>
        <p:nvPicPr>
          <p:cNvPr id="4" name="Picture 3" descr="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55" y="1882588"/>
            <a:ext cx="3552913" cy="353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from wearable computing</a:t>
            </a:r>
          </a:p>
          <a:p>
            <a:r>
              <a:rPr lang="en-US" dirty="0" smtClean="0"/>
              <a:t>EX: Bio-skins and micro-sensors </a:t>
            </a:r>
          </a:p>
          <a:p>
            <a:r>
              <a:rPr lang="en-US" dirty="0" smtClean="0"/>
              <a:t>Hot topic in education are the reactions and signals of brain wave patterns. </a:t>
            </a:r>
          </a:p>
          <a:p>
            <a:pPr lvl="1"/>
            <a:r>
              <a:rPr lang="en-US" dirty="0" smtClean="0"/>
              <a:t>We may soon be able to monitor these patterns with mobile devices to better understand cognitive development in a classroom setting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Immersive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2698820" cy="39534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Simulation, Virtual Reality</a:t>
            </a:r>
          </a:p>
          <a:p>
            <a:r>
              <a:rPr lang="en-US" dirty="0" smtClean="0"/>
              <a:t>Several kinds have been in use in military and professional training for years</a:t>
            </a:r>
          </a:p>
          <a:p>
            <a:r>
              <a:rPr lang="en-US" dirty="0" smtClean="0"/>
              <a:t>Ex: </a:t>
            </a:r>
            <a:r>
              <a:rPr lang="en-US" dirty="0" err="1" smtClean="0"/>
              <a:t>Virtuix</a:t>
            </a:r>
            <a:r>
              <a:rPr lang="en-US" dirty="0" smtClean="0"/>
              <a:t> Omni</a:t>
            </a:r>
          </a:p>
          <a:p>
            <a:endParaRPr lang="en-US" dirty="0"/>
          </a:p>
        </p:txBody>
      </p:sp>
      <p:pic>
        <p:nvPicPr>
          <p:cNvPr id="4" name="Picture 3" descr="immersive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436" y="2165046"/>
            <a:ext cx="4654770" cy="36552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future of online education will incorporate advances in AI</a:t>
            </a:r>
          </a:p>
          <a:p>
            <a:r>
              <a:rPr lang="en-US" dirty="0" smtClean="0"/>
              <a:t>A course will be able to dynamically adjust to a students learning type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Usability 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Limitations of wireless networks</a:t>
            </a:r>
          </a:p>
          <a:p>
            <a:pPr lvl="1"/>
            <a:r>
              <a:rPr lang="en-US" dirty="0" smtClean="0"/>
              <a:t>Short term solutions: distribution of more cell towers, offloading data onto wired networks via Wi-Fi, or licensing more parts of the frequency spectrum to accommodate more channels of data.</a:t>
            </a:r>
          </a:p>
          <a:p>
            <a:pPr lvl="1"/>
            <a:r>
              <a:rPr lang="en-US" dirty="0" smtClean="0"/>
              <a:t>These solutions may be too cost-prohibitive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86583"/>
            <a:ext cx="4267200" cy="2843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Education in the Mobile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Educators must consider different approaches to online design and development that considers mobile responsive</a:t>
            </a:r>
          </a:p>
          <a:p>
            <a:r>
              <a:rPr lang="en-US" dirty="0" smtClean="0"/>
              <a:t>Mobile devices, along with collaboration tools can allow professors, students, and remote experts to connect</a:t>
            </a:r>
          </a:p>
          <a:p>
            <a:r>
              <a:rPr lang="en-US" dirty="0" smtClean="0"/>
              <a:t>With collaborate tools, models of borderless online networks can be created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&amp; 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Moore’s Law (1965) posited that the number of transistors on integrated circuits would double approximately every two years</a:t>
            </a:r>
          </a:p>
          <a:p>
            <a:r>
              <a:rPr lang="en-US" dirty="0" smtClean="0"/>
              <a:t>Law is the guiding principle of progress in electronics and computing since Moore first formulated his prediction</a:t>
            </a:r>
          </a:p>
          <a:p>
            <a:r>
              <a:rPr lang="en-US" dirty="0" smtClean="0"/>
              <a:t>Keeping Moore’s law in mind we need to investigate the technologies supporting the paradigm of online learning that is with us now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phones, tablets, and laptops are in use for online education</a:t>
            </a:r>
          </a:p>
          <a:p>
            <a:r>
              <a:rPr lang="en-US" dirty="0" smtClean="0"/>
              <a:t>This has allowed for portability and speed</a:t>
            </a:r>
          </a:p>
          <a:p>
            <a:r>
              <a:rPr lang="en-US" dirty="0" smtClean="0"/>
              <a:t>Technology changes lead to a transition that continuously challenges online education</a:t>
            </a:r>
          </a:p>
          <a:p>
            <a:r>
              <a:rPr lang="en-US" dirty="0" smtClean="0"/>
              <a:t>What must be advanced are educational technologies to support new directions for the new </a:t>
            </a:r>
            <a:r>
              <a:rPr lang="en-US" dirty="0" err="1" smtClean="0"/>
              <a:t>e</a:t>
            </a:r>
            <a:r>
              <a:rPr lang="en-US" dirty="0" smtClean="0"/>
              <a:t>-Learning environment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Internet Communication Tools for Education</a:t>
            </a:r>
            <a:endParaRPr lang="en-US" sz="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2" y="1960415"/>
          <a:ext cx="75819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90950"/>
                <a:gridCol w="3790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World Wide Web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5. Interactive Video Conferencing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2. Electronic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6. Skype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3. Instant Messaging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7. Mobile/Smartphones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4.Voice over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Internet Protocol (VoIP)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8. Social Networks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9462" y="4031275"/>
            <a:ext cx="79054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most favored three internet communication tools for educationalists:</a:t>
            </a:r>
          </a:p>
          <a:p>
            <a:pPr marL="342900" indent="-342900">
              <a:buAutoNum type="arabicParenR"/>
            </a:pPr>
            <a:r>
              <a:rPr lang="en-US" sz="2200" dirty="0" smtClean="0"/>
              <a:t>Email</a:t>
            </a:r>
          </a:p>
          <a:p>
            <a:pPr marL="342900" indent="-342900">
              <a:buAutoNum type="arabicParenR"/>
            </a:pPr>
            <a:r>
              <a:rPr lang="en-US" sz="2200" dirty="0" smtClean="0"/>
              <a:t>IM (now synchronous with email)</a:t>
            </a:r>
          </a:p>
          <a:p>
            <a:pPr marL="342900" indent="-342900">
              <a:buAutoNum type="arabicParenR"/>
            </a:pPr>
            <a:r>
              <a:rPr lang="en-US" sz="2200" dirty="0" smtClean="0"/>
              <a:t>Asynchronous Discussions (text, Web based, messages via email)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Online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9462" y="20349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6450" marR="0" lvl="1" indent="-403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1990 –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2010 ONLINE SYSTEM UTILIZATION</a:t>
            </a:r>
          </a:p>
          <a:p>
            <a:pPr marL="1263650" lvl="2" indent="-403225" defTabSz="91440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2200" b="1" baseline="0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Communication tools and study outcomes of online learning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06450" marR="0" lvl="1" indent="-403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06450" marR="0" lvl="1" indent="-403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2010-present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MOBILE ONLINE COMPUTING </a:t>
            </a:r>
          </a:p>
          <a:p>
            <a:pPr marL="1263650" lvl="2" indent="-403225" defTabSz="91440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2200" b="1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Streaming media, online video access, fast web site servers, newer mobile computing hardware and software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06450" marR="0" lvl="1" indent="-403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03225" marR="0" lvl="0" indent="-4032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Trends and Mobile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Rise of mobile devices must be considered the most important shift in business as well as online education</a:t>
            </a:r>
          </a:p>
          <a:p>
            <a:r>
              <a:rPr lang="en-US" dirty="0" smtClean="0"/>
              <a:t>Educators must leverage student desires to use their personal devices for school</a:t>
            </a:r>
          </a:p>
          <a:p>
            <a:r>
              <a:rPr lang="en-US" dirty="0" smtClean="0"/>
              <a:t>Schools can create a more personal relationship with online students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br>
              <a:rPr lang="en-US" dirty="0" smtClean="0"/>
            </a:br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trends and innovations are made possible by advancements in computing power, size, and operability</a:t>
            </a:r>
          </a:p>
          <a:p>
            <a:r>
              <a:rPr lang="en-US" dirty="0" smtClean="0"/>
              <a:t>Students will be able to develop a unique mobile signature </a:t>
            </a:r>
          </a:p>
          <a:p>
            <a:r>
              <a:rPr lang="en-US" dirty="0" smtClean="0"/>
              <a:t>Future: Advanced sensors can smartly adjust material based on students surroundings and environmental conditions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5390</TotalTime>
  <Words>947</Words>
  <Application>Microsoft Macintosh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Orbit</vt:lpstr>
      <vt:lpstr>Technology and Online Education: Models for Change</vt:lpstr>
      <vt:lpstr>Change and Progress</vt:lpstr>
      <vt:lpstr>Moving Education in the Mobile Direction</vt:lpstr>
      <vt:lpstr>Technology &amp; Moore’s Law</vt:lpstr>
      <vt:lpstr>Technology Today</vt:lpstr>
      <vt:lpstr>Internet Communication Tools for Education</vt:lpstr>
      <vt:lpstr>Technology and Online Learning</vt:lpstr>
      <vt:lpstr>Evolutionary Trends and Mobile Learning</vt:lpstr>
      <vt:lpstr>Hardware  Improvements</vt:lpstr>
      <vt:lpstr>Ubiquitous Computing </vt:lpstr>
      <vt:lpstr>Wearable Computing </vt:lpstr>
      <vt:lpstr>Wearable Computing</vt:lpstr>
      <vt:lpstr>The Future of Wearable Computing</vt:lpstr>
      <vt:lpstr>Augmented Reality</vt:lpstr>
      <vt:lpstr>“Augmented Lecture Feedback System”</vt:lpstr>
      <vt:lpstr>Location-Based Integration</vt:lpstr>
      <vt:lpstr>E-Readers</vt:lpstr>
      <vt:lpstr>Micro-Learning</vt:lpstr>
      <vt:lpstr>Social Media</vt:lpstr>
      <vt:lpstr>Integrated Computing</vt:lpstr>
      <vt:lpstr>Immersive Technologies</vt:lpstr>
      <vt:lpstr>Adaptive Courses</vt:lpstr>
      <vt:lpstr>Challenges</vt:lpstr>
      <vt:lpstr>Questions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Online Education: Models for Change</dc:title>
  <dc:creator>Ken Chen</dc:creator>
  <cp:lastModifiedBy>Ken Chen</cp:lastModifiedBy>
  <cp:revision>14</cp:revision>
  <dcterms:created xsi:type="dcterms:W3CDTF">2014-09-21T22:16:09Z</dcterms:created>
  <dcterms:modified xsi:type="dcterms:W3CDTF">2014-09-25T16:06:29Z</dcterms:modified>
</cp:coreProperties>
</file>