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7" r:id="rId1"/>
  </p:sldMasterIdLst>
  <p:notesMasterIdLst>
    <p:notesMasterId r:id="rId21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9" r:id="rId12"/>
    <p:sldId id="270" r:id="rId13"/>
    <p:sldId id="271" r:id="rId14"/>
    <p:sldId id="272" r:id="rId15"/>
    <p:sldId id="273" r:id="rId16"/>
    <p:sldId id="274" r:id="rId17"/>
    <p:sldId id="266" r:id="rId18"/>
    <p:sldId id="267" r:id="rId19"/>
    <p:sldId id="268" r:id="rId20"/>
  </p:sldIdLst>
  <p:sldSz cx="13004800" cy="9753600"/>
  <p:notesSz cx="6858000" cy="9144000"/>
  <p:defaultTextStyle>
    <a:lvl1pPr algn="ctr" defTabSz="58420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1pPr>
    <a:lvl2pPr indent="228600" algn="ctr" defTabSz="58420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2pPr>
    <a:lvl3pPr indent="457200" algn="ctr" defTabSz="58420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3pPr>
    <a:lvl4pPr indent="685800" algn="ctr" defTabSz="58420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4pPr>
    <a:lvl5pPr indent="914400" algn="ctr" defTabSz="58420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5pPr>
    <a:lvl6pPr indent="1143000" algn="ctr" defTabSz="58420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6pPr>
    <a:lvl7pPr indent="1371600" algn="ctr" defTabSz="58420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7pPr>
    <a:lvl8pPr indent="1600200" algn="ctr" defTabSz="58420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8pPr>
    <a:lvl9pPr indent="1828800" algn="ctr" defTabSz="58420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D4553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3D4553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06B7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3D4553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06B7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50800" cap="flat">
              <a:noFill/>
              <a:miter lim="400000"/>
            </a:ln>
          </a:left>
          <a:right>
            <a:ln w="50800" cap="flat">
              <a:noFill/>
              <a:miter lim="400000"/>
            </a:ln>
          </a:right>
          <a:top>
            <a:ln w="50800" cap="flat">
              <a:noFill/>
              <a:miter lim="400000"/>
            </a:ln>
          </a:top>
          <a:bottom>
            <a:ln w="50800" cap="flat">
              <a:noFill/>
              <a:miter lim="400000"/>
            </a:ln>
          </a:bottom>
          <a:insideH>
            <a:ln w="50800" cap="flat">
              <a:noFill/>
              <a:miter lim="400000"/>
            </a:ln>
          </a:insideH>
          <a:insideV>
            <a:ln w="508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5E6E5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A5F5E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BEBEB"/>
          </a:solidFill>
        </a:fill>
      </a:tcStyle>
    </a:band2H>
    <a:firstCo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E5E6E5"/>
          </a:solidFill>
        </a:fill>
      </a:tcStyle>
    </a:firstCol>
    <a:lastRow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lastRow>
    <a:firstRow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5A5F5E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A5F5E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328" y="-12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02478443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paper covers his ideas about</a:t>
            </a:r>
            <a:r>
              <a:rPr lang="en-US" baseline="0" dirty="0" smtClean="0"/>
              <a:t> the </a:t>
            </a:r>
            <a:r>
              <a:rPr lang="en-US" b="1" baseline="0" dirty="0" smtClean="0"/>
              <a:t>application </a:t>
            </a:r>
            <a:r>
              <a:rPr lang="en-US" baseline="0" dirty="0" smtClean="0"/>
              <a:t>of constructivism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9454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5794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5794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Individual assignments are better for lower-level courses, and group work is better in advanced 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5794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579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More a knowledge discovery process than transmitting </a:t>
            </a:r>
            <a:r>
              <a:rPr lang="en-US" dirty="0" smtClean="0"/>
              <a:t>Packages of knowledge</a:t>
            </a:r>
          </a:p>
          <a:p>
            <a:endParaRPr lang="en-US" dirty="0" smtClean="0"/>
          </a:p>
          <a:p>
            <a:r>
              <a:rPr lang="en-US" dirty="0" smtClean="0"/>
              <a:t>Students</a:t>
            </a:r>
            <a:r>
              <a:rPr lang="en-US" baseline="0" dirty="0" smtClean="0"/>
              <a:t> v</a:t>
            </a:r>
            <a:r>
              <a:rPr lang="en-US" dirty="0" smtClean="0"/>
              <a:t>iew their</a:t>
            </a:r>
            <a:r>
              <a:rPr lang="en-US" baseline="0" dirty="0" smtClean="0"/>
              <a:t> learning through the paradigm of their k</a:t>
            </a:r>
            <a:r>
              <a:rPr lang="en-US" dirty="0" smtClean="0"/>
              <a:t>nowledge</a:t>
            </a:r>
            <a:r>
              <a:rPr lang="en-US" baseline="0" dirty="0" smtClean="0"/>
              <a:t> frameworks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140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140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Replace original</a:t>
            </a:r>
            <a:r>
              <a:rPr lang="en-US" baseline="0" dirty="0" smtClean="0"/>
              <a:t> taxonomy (nouns) with verbs – reflecting dynamic nature of learning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should be structuring our education around this framework – want students to flexibly apply knowledge, not just repeat it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Constructivist Approaches are more suitable to this goal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916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Somatic learning – could use physical props for things</a:t>
            </a:r>
          </a:p>
          <a:p>
            <a:r>
              <a:rPr lang="en-US" dirty="0" smtClean="0"/>
              <a:t>Dual encoding</a:t>
            </a:r>
            <a:r>
              <a:rPr lang="en-US" baseline="0" dirty="0" smtClean="0"/>
              <a:t> – learning requires neuronal pathways to form in the brain, stimulating several areas simultaneously contributes to this development more than single mode</a:t>
            </a:r>
          </a:p>
          <a:p>
            <a:r>
              <a:rPr lang="en-US" baseline="0" dirty="0" smtClean="0"/>
              <a:t>Multiple Intelligences (Howard Gardener, 1991) – people have different strengths, so learning and assessment must take this into account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837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One form of constructivist pedagogy</a:t>
            </a:r>
          </a:p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Most professional environments</a:t>
            </a:r>
            <a:r>
              <a:rPr lang="en-US" baseline="0" dirty="0" smtClean="0"/>
              <a:t> require lots of group work and interpersonal discussion, whereas lectures appeal to independence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236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Are</a:t>
            </a:r>
            <a:r>
              <a:rPr lang="en-US" baseline="0" dirty="0" smtClean="0"/>
              <a:t> students operational in creating reasonably designed programs using professional </a:t>
            </a:r>
            <a:r>
              <a:rPr lang="en-US" baseline="0" dirty="0" err="1" smtClean="0"/>
              <a:t>dev</a:t>
            </a:r>
            <a:r>
              <a:rPr lang="en-US" baseline="0" dirty="0" smtClean="0"/>
              <a:t> tools like code generators, rapid development techniques, libraries, </a:t>
            </a:r>
            <a:r>
              <a:rPr lang="en-US" baseline="0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5794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5794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Readings OR more</a:t>
            </a:r>
            <a:r>
              <a:rPr lang="en-US" baseline="0" dirty="0" smtClean="0"/>
              <a:t> active stuff</a:t>
            </a:r>
          </a:p>
          <a:p>
            <a:r>
              <a:rPr lang="en-US" baseline="0" dirty="0" smtClean="0"/>
              <a:t>Quizzes address low levels of bloom’s taxonomy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579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1950721"/>
            <a:ext cx="11162453" cy="2740942"/>
          </a:xfrm>
        </p:spPr>
        <p:txBody>
          <a:bodyPr anchor="b">
            <a:noAutofit/>
          </a:bodyPr>
          <a:lstStyle>
            <a:lvl1pPr>
              <a:defRPr sz="77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5360" y="4985173"/>
            <a:ext cx="9103360" cy="2492587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1/27/16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75360" y="4833451"/>
            <a:ext cx="11162453" cy="225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480" y="866987"/>
            <a:ext cx="2926080" cy="8344747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240" y="866987"/>
            <a:ext cx="8561493" cy="834474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1/27/16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355600" y="2044700"/>
            <a:ext cx="12293600" cy="3238500"/>
          </a:xfrm>
          <a:prstGeom prst="rect">
            <a:avLst/>
          </a:prstGeom>
        </p:spPr>
        <p:txBody>
          <a:bodyPr anchor="b"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7200" cap="all">
                <a:solidFill>
                  <a:srgbClr val="535353"/>
                </a:solidFill>
              </a:rPr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355600" y="5270500"/>
            <a:ext cx="12293600" cy="129540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1pPr>
            <a:lvl2pPr marL="0" indent="22860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2pPr>
            <a:lvl3pPr marL="0" indent="45720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3pPr>
            <a:lvl4pPr marL="0" indent="68580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4pPr>
            <a:lvl5pPr marL="0" indent="91440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290" y="3359574"/>
            <a:ext cx="11054080" cy="3129280"/>
          </a:xfrm>
        </p:spPr>
        <p:txBody>
          <a:bodyPr anchor="b">
            <a:normAutofit/>
          </a:bodyPr>
          <a:lstStyle>
            <a:lvl1pPr algn="l">
              <a:defRPr sz="6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290" y="6580430"/>
            <a:ext cx="11054080" cy="2133599"/>
          </a:xfrm>
        </p:spPr>
        <p:txBody>
          <a:bodyPr anchor="t">
            <a:normAutofit/>
          </a:bodyPr>
          <a:lstStyle>
            <a:lvl1pPr marL="0" indent="0">
              <a:buNone/>
              <a:defRPr sz="3400">
                <a:solidFill>
                  <a:schemeClr val="tx2"/>
                </a:solidFill>
              </a:defRPr>
            </a:lvl1pPr>
            <a:lvl2pPr marL="65023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1/27/16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040384" y="6541415"/>
            <a:ext cx="11162453" cy="225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" y="2379878"/>
            <a:ext cx="5743787" cy="6710477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0773" y="2379878"/>
            <a:ext cx="5743787" cy="6710477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384213"/>
            <a:ext cx="5592064" cy="909884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800" b="0">
                <a:solidFill>
                  <a:schemeClr val="tx2"/>
                </a:solidFill>
              </a:defRPr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" y="3467946"/>
            <a:ext cx="5592064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62496" y="2384213"/>
            <a:ext cx="5592064" cy="909884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8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62496" y="3467946"/>
            <a:ext cx="5592064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154229" y="5754060"/>
            <a:ext cx="6697472" cy="112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1126514"/>
            <a:ext cx="3043123" cy="1794662"/>
          </a:xfrm>
        </p:spPr>
        <p:txBody>
          <a:bodyPr anchor="b">
            <a:noAutofit/>
          </a:bodyPr>
          <a:lstStyle>
            <a:lvl1pPr algn="l">
              <a:defRPr sz="3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6560" y="1126514"/>
            <a:ext cx="8128000" cy="7932928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2" y="3030119"/>
            <a:ext cx="3043123" cy="6035364"/>
          </a:xfrm>
        </p:spPr>
        <p:txBody>
          <a:bodyPr/>
          <a:lstStyle>
            <a:lvl1pPr marL="0" indent="0">
              <a:buNone/>
              <a:defRPr sz="2000"/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8654" y="5091849"/>
            <a:ext cx="7932928" cy="225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1127083"/>
            <a:ext cx="3047367" cy="1798997"/>
          </a:xfrm>
        </p:spPr>
        <p:txBody>
          <a:bodyPr anchor="b">
            <a:normAutofit/>
          </a:bodyPr>
          <a:lstStyle>
            <a:lvl1pPr algn="l">
              <a:defRPr sz="3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65579" y="1192108"/>
            <a:ext cx="8397355" cy="7822871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4600"/>
            </a:lvl1pPr>
            <a:lvl2pPr marL="650230" indent="0">
              <a:buNone/>
              <a:defRPr sz="4000"/>
            </a:lvl2pPr>
            <a:lvl3pPr marL="1300460" indent="0">
              <a:buNone/>
              <a:defRPr sz="3400"/>
            </a:lvl3pPr>
            <a:lvl4pPr marL="1950690" indent="0">
              <a:buNone/>
              <a:defRPr sz="2800"/>
            </a:lvl4pPr>
            <a:lvl5pPr marL="2600919" indent="0">
              <a:buNone/>
              <a:defRPr sz="2800"/>
            </a:lvl5pPr>
            <a:lvl6pPr marL="3251149" indent="0">
              <a:buNone/>
              <a:defRPr sz="2800"/>
            </a:lvl6pPr>
            <a:lvl7pPr marL="3901379" indent="0">
              <a:buNone/>
              <a:defRPr sz="2800"/>
            </a:lvl7pPr>
            <a:lvl8pPr marL="4551609" indent="0">
              <a:buNone/>
              <a:defRPr sz="2800"/>
            </a:lvl8pPr>
            <a:lvl9pPr marL="5201839" indent="0">
              <a:buNone/>
              <a:defRPr sz="28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0" y="3034453"/>
            <a:ext cx="3043123" cy="6034227"/>
          </a:xfrm>
        </p:spPr>
        <p:txBody>
          <a:bodyPr/>
          <a:lstStyle>
            <a:lvl1pPr marL="0" indent="0">
              <a:buNone/>
              <a:defRPr sz="2000"/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14007"/>
            <a:ext cx="13004800" cy="3251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240" y="758614"/>
            <a:ext cx="11704320" cy="1408853"/>
          </a:xfrm>
          <a:prstGeom prst="rect">
            <a:avLst/>
          </a:prstGeom>
        </p:spPr>
        <p:txBody>
          <a:bodyPr vert="horz" lIns="130046" tIns="65023" rIns="130046" bIns="6502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275840"/>
            <a:ext cx="11704320" cy="6935893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3004800" cy="5201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0240" y="26010"/>
            <a:ext cx="4118187" cy="468173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l">
              <a:defRPr sz="1700">
                <a:solidFill>
                  <a:srgbClr val="FFFFFF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1/27/16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76800" y="26010"/>
            <a:ext cx="5852160" cy="468173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ctr">
              <a:defRPr sz="17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26010"/>
            <a:ext cx="1517227" cy="468173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1300460" rtl="0" eaLnBrk="1" latinLnBrk="0" hangingPunct="1">
        <a:spcBef>
          <a:spcPct val="0"/>
        </a:spcBef>
        <a:buNone/>
        <a:defRPr sz="5700" kern="1200" spc="-142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0092" indent="-260092" algn="l" defTabSz="130046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indent="-260092" algn="l" defTabSz="130046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40368" indent="-260092" algn="l" defTabSz="130046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430506" indent="-260092" algn="l" defTabSz="130046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690598" indent="-195069" algn="l" defTabSz="130046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950690" indent="-260092" algn="l" defTabSz="130046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210781" indent="-260092" algn="l" defTabSz="130046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470873" indent="-260092" algn="l" defTabSz="130046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730965" indent="-260092" algn="l" defTabSz="130046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97470" y="2051050"/>
            <a:ext cx="12293601" cy="32385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20000"/>
              </a:lnSpc>
              <a:spcBef>
                <a:spcPts val="4600"/>
              </a:spcBef>
              <a:defRPr sz="6500" cap="none"/>
            </a:lvl1pPr>
          </a:lstStyle>
          <a:p>
            <a:r>
              <a:rPr lang="en-US" dirty="0"/>
              <a:t>Constructivist Approaches for Teaching Computer Programming </a:t>
            </a:r>
            <a:endParaRPr lang="en-US" dirty="0"/>
          </a:p>
        </p:txBody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xfrm>
            <a:off x="355600" y="5607047"/>
            <a:ext cx="12293600" cy="1295400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en-US" dirty="0"/>
              <a:t>Tom </a:t>
            </a:r>
            <a:r>
              <a:rPr lang="en-US" dirty="0" err="1"/>
              <a:t>Wulf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University </a:t>
            </a:r>
            <a:r>
              <a:rPr lang="en-US" dirty="0"/>
              <a:t>of Cincinnati </a:t>
            </a:r>
            <a:endParaRPr lang="en-US" dirty="0"/>
          </a:p>
        </p:txBody>
      </p:sp>
      <p:sp>
        <p:nvSpPr>
          <p:cNvPr id="34" name="Shape 34"/>
          <p:cNvSpPr/>
          <p:nvPr/>
        </p:nvSpPr>
        <p:spPr>
          <a:xfrm>
            <a:off x="3410158" y="7681457"/>
            <a:ext cx="6184485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535353"/>
                </a:solidFill>
              </a:rPr>
              <a:t>Presented by David Burlinson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535353"/>
                </a:solidFill>
              </a:rPr>
              <a:t>1/28</a:t>
            </a:r>
            <a:r>
              <a:rPr sz="3600" dirty="0" smtClean="0">
                <a:solidFill>
                  <a:srgbClr val="535353"/>
                </a:solidFill>
              </a:rPr>
              <a:t>/201</a:t>
            </a:r>
            <a:r>
              <a:rPr lang="en-US" sz="3600" dirty="0" smtClean="0">
                <a:solidFill>
                  <a:srgbClr val="535353"/>
                </a:solidFill>
              </a:rPr>
              <a:t>6</a:t>
            </a:r>
            <a:endParaRPr sz="3600" dirty="0">
              <a:solidFill>
                <a:srgbClr val="535353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Constructivist Pedagogy -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 of students in computer science institution: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Create computer programs</a:t>
            </a:r>
          </a:p>
          <a:p>
            <a:pPr lvl="2"/>
            <a:r>
              <a:rPr lang="en-US" dirty="0" smtClean="0"/>
              <a:t>Mastery of syntax </a:t>
            </a:r>
            <a:r>
              <a:rPr lang="en-US" dirty="0" err="1" smtClean="0"/>
              <a:t>vs</a:t>
            </a:r>
            <a:r>
              <a:rPr lang="en-US" dirty="0" smtClean="0"/>
              <a:t> professional practice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Become competent practitioners</a:t>
            </a:r>
          </a:p>
          <a:p>
            <a:pPr lvl="2"/>
            <a:r>
              <a:rPr lang="en-US" dirty="0" smtClean="0"/>
              <a:t>Lifelong learning skills rather than rote learning</a:t>
            </a:r>
          </a:p>
          <a:p>
            <a:pPr lvl="2"/>
            <a:r>
              <a:rPr lang="en-US" dirty="0" smtClean="0"/>
              <a:t>Collaboration activities to reflect industry practices</a:t>
            </a:r>
          </a:p>
          <a:p>
            <a:pPr lvl="2"/>
            <a:r>
              <a:rPr lang="en-US" dirty="0" smtClean="0"/>
              <a:t>Non-competitive grading</a:t>
            </a:r>
          </a:p>
          <a:p>
            <a:pPr lvl="3"/>
            <a:r>
              <a:rPr lang="en-US" dirty="0" smtClean="0"/>
              <a:t>Use breakpoints rather than curve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8449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Constructivist Pedagogy - elements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Constructivist programming instruction:</a:t>
            </a:r>
          </a:p>
          <a:p>
            <a:pPr lvl="2"/>
            <a:r>
              <a:rPr lang="en-US" dirty="0" smtClean="0"/>
              <a:t>Code walkthroughs</a:t>
            </a:r>
          </a:p>
          <a:p>
            <a:pPr lvl="2"/>
            <a:r>
              <a:rPr lang="en-US" dirty="0" smtClean="0"/>
              <a:t>Code reading</a:t>
            </a:r>
          </a:p>
          <a:p>
            <a:pPr lvl="2"/>
            <a:r>
              <a:rPr lang="en-US" dirty="0" smtClean="0"/>
              <a:t>Code debugging</a:t>
            </a:r>
          </a:p>
          <a:p>
            <a:pPr lvl="2"/>
            <a:r>
              <a:rPr lang="en-US" dirty="0" err="1" smtClean="0"/>
              <a:t>Scaffolded</a:t>
            </a:r>
            <a:r>
              <a:rPr lang="en-US" dirty="0" smtClean="0"/>
              <a:t> code authoring </a:t>
            </a:r>
          </a:p>
          <a:p>
            <a:pPr lvl="2"/>
            <a:endParaRPr lang="en-US" dirty="0"/>
          </a:p>
          <a:p>
            <a:r>
              <a:rPr lang="en-US" dirty="0" smtClean="0"/>
              <a:t>Phases of Instruction</a:t>
            </a:r>
          </a:p>
          <a:p>
            <a:pPr lvl="1"/>
            <a:r>
              <a:rPr lang="en-US" dirty="0" smtClean="0"/>
              <a:t>Initial Exposure</a:t>
            </a:r>
          </a:p>
          <a:p>
            <a:pPr lvl="1"/>
            <a:r>
              <a:rPr lang="en-US" dirty="0" smtClean="0"/>
              <a:t>Brief Review</a:t>
            </a:r>
          </a:p>
          <a:p>
            <a:pPr lvl="1"/>
            <a:r>
              <a:rPr lang="en-US" dirty="0" smtClean="0"/>
              <a:t>Guided Practice Activity</a:t>
            </a:r>
          </a:p>
          <a:p>
            <a:pPr lvl="1"/>
            <a:r>
              <a:rPr lang="en-US" dirty="0" smtClean="0"/>
              <a:t>Individual or Group Programming Assignment</a:t>
            </a:r>
          </a:p>
          <a:p>
            <a:pPr lvl="1"/>
            <a:r>
              <a:rPr lang="en-US" dirty="0" smtClean="0"/>
              <a:t>Evaluation of learning achievement</a:t>
            </a:r>
          </a:p>
        </p:txBody>
      </p:sp>
    </p:spTree>
    <p:extLst>
      <p:ext uri="{BB962C8B-B14F-4D97-AF65-F5344CB8AC3E}">
        <p14:creationId xmlns:p14="http://schemas.microsoft.com/office/powerpoint/2010/main" val="1509302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 of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Initial Exposure: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Brief framing lecture or document</a:t>
            </a:r>
          </a:p>
          <a:p>
            <a:pPr lvl="2"/>
            <a:r>
              <a:rPr lang="en-US" dirty="0" smtClean="0"/>
              <a:t>Learning goals</a:t>
            </a:r>
          </a:p>
          <a:p>
            <a:pPr lvl="2"/>
            <a:r>
              <a:rPr lang="en-US" dirty="0" smtClean="0"/>
              <a:t>Provide context</a:t>
            </a:r>
          </a:p>
          <a:p>
            <a:pPr lvl="2"/>
            <a:r>
              <a:rPr lang="en-US" dirty="0" smtClean="0"/>
              <a:t>Warn against particular difficulties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Individually assigned readings</a:t>
            </a:r>
          </a:p>
          <a:p>
            <a:pPr lvl="1"/>
            <a:r>
              <a:rPr lang="en-US" dirty="0" smtClean="0"/>
              <a:t>Web-based tutorials </a:t>
            </a:r>
          </a:p>
          <a:p>
            <a:pPr lvl="2"/>
            <a:r>
              <a:rPr lang="en-US" dirty="0" smtClean="0"/>
              <a:t>Demonstrations</a:t>
            </a:r>
          </a:p>
          <a:p>
            <a:pPr lvl="2"/>
            <a:r>
              <a:rPr lang="en-US" dirty="0" smtClean="0"/>
              <a:t>Interactive examples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Need student buy-in for these external methods</a:t>
            </a:r>
          </a:p>
          <a:p>
            <a:pPr lvl="2"/>
            <a:r>
              <a:rPr lang="en-US" dirty="0" smtClean="0"/>
              <a:t>Be upfront and explicit about the purposes of the class structure</a:t>
            </a:r>
          </a:p>
          <a:p>
            <a:pPr lvl="2"/>
            <a:r>
              <a:rPr lang="en-US" dirty="0" smtClean="0"/>
              <a:t>Brief comprehension quizzes based on the material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2085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 of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Brief Review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Leads from the initial exposure into guided practice activity</a:t>
            </a:r>
          </a:p>
          <a:p>
            <a:endParaRPr lang="en-US" dirty="0"/>
          </a:p>
          <a:p>
            <a:pPr lvl="1"/>
            <a:r>
              <a:rPr lang="en-US" dirty="0" smtClean="0"/>
              <a:t>Question/Answer sessions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Student groups can brainstorm together, then summarize thoughts to the class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Direct feedback on readings and material 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2591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 of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Guided Practice Activity</a:t>
            </a:r>
          </a:p>
          <a:p>
            <a:endParaRPr lang="en-US" dirty="0"/>
          </a:p>
          <a:p>
            <a:pPr lvl="1"/>
            <a:r>
              <a:rPr lang="en-US" dirty="0" smtClean="0"/>
              <a:t>Practice application of topics in a structured environment</a:t>
            </a:r>
          </a:p>
          <a:p>
            <a:pPr lvl="2"/>
            <a:r>
              <a:rPr lang="en-US" dirty="0" smtClean="0"/>
              <a:t>Impart confidence and comfort with the material 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Guided lab</a:t>
            </a:r>
          </a:p>
          <a:p>
            <a:pPr lvl="2"/>
            <a:r>
              <a:rPr lang="en-US" dirty="0" smtClean="0"/>
              <a:t>In groups or individually, although the latter is preferable</a:t>
            </a:r>
          </a:p>
          <a:p>
            <a:pPr lvl="2"/>
            <a:r>
              <a:rPr lang="en-US" dirty="0" smtClean="0"/>
              <a:t>Could work in pairs to make sure everyone can keep up 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Aforementioned elements work well here: </a:t>
            </a:r>
          </a:p>
          <a:p>
            <a:pPr lvl="2"/>
            <a:r>
              <a:rPr lang="en-US" dirty="0" smtClean="0"/>
              <a:t>Code reading, debugging, walkthrough, </a:t>
            </a:r>
            <a:r>
              <a:rPr lang="en-US" dirty="0" err="1" smtClean="0"/>
              <a:t>scaffolded</a:t>
            </a:r>
            <a:r>
              <a:rPr lang="en-US" dirty="0" smtClean="0"/>
              <a:t> programming, </a:t>
            </a:r>
            <a:r>
              <a:rPr lang="en-US" dirty="0" err="1" smtClean="0"/>
              <a:t>etc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2591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 of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Individual or Group Programming Assignment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Demonstrate mastery of a topic </a:t>
            </a:r>
          </a:p>
          <a:p>
            <a:pPr lvl="2"/>
            <a:r>
              <a:rPr lang="en-US" dirty="0" smtClean="0"/>
              <a:t>Code a program</a:t>
            </a:r>
          </a:p>
          <a:p>
            <a:pPr lvl="3"/>
            <a:r>
              <a:rPr lang="en-US" dirty="0" smtClean="0"/>
              <a:t>From scratch</a:t>
            </a:r>
          </a:p>
          <a:p>
            <a:pPr lvl="3"/>
            <a:r>
              <a:rPr lang="en-US" dirty="0" err="1" smtClean="0"/>
              <a:t>Scaffolded</a:t>
            </a:r>
            <a:r>
              <a:rPr lang="en-US" dirty="0" smtClean="0"/>
              <a:t> program</a:t>
            </a:r>
          </a:p>
          <a:p>
            <a:pPr lvl="3"/>
            <a:r>
              <a:rPr lang="en-US" dirty="0" smtClean="0"/>
              <a:t>Create subcomponent of larger assignment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If assigning group work, it’s best to facilitate them during class</a:t>
            </a:r>
          </a:p>
          <a:p>
            <a:pPr lvl="3"/>
            <a:r>
              <a:rPr lang="en-US" dirty="0" smtClean="0"/>
              <a:t>You can observe the group dynamics</a:t>
            </a:r>
          </a:p>
          <a:p>
            <a:pPr lvl="3"/>
            <a:r>
              <a:rPr lang="en-US" dirty="0" smtClean="0"/>
              <a:t>Avoid scheduling issues</a:t>
            </a:r>
          </a:p>
          <a:p>
            <a:pPr lvl="3"/>
            <a:r>
              <a:rPr lang="en-US" dirty="0" smtClean="0"/>
              <a:t>Assess progress toward learning goals</a:t>
            </a:r>
          </a:p>
          <a:p>
            <a:pPr lvl="3"/>
            <a:r>
              <a:rPr lang="en-US" dirty="0" smtClean="0"/>
              <a:t>Expectations and roles must be explicit</a:t>
            </a:r>
          </a:p>
          <a:p>
            <a:pPr lvl="3"/>
            <a:endParaRPr lang="en-US" dirty="0"/>
          </a:p>
          <a:p>
            <a:pPr lvl="2"/>
            <a:endParaRPr lang="en-US" dirty="0" smtClean="0"/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2591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 of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Evaluation of learning achievement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  <a:p>
            <a:pPr lvl="1"/>
            <a:r>
              <a:rPr lang="en-US" dirty="0"/>
              <a:t>If much of class time is spent on active learning, one can develop an understanding of students’ abilities </a:t>
            </a:r>
            <a:r>
              <a:rPr lang="en-US" dirty="0" smtClean="0"/>
              <a:t>and issues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smtClean="0"/>
              <a:t>Programming assignments can suffice to assess achievement of learning goals in a computer science course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Programs should be balanced with tests</a:t>
            </a:r>
          </a:p>
          <a:p>
            <a:pPr lvl="2"/>
            <a:r>
              <a:rPr lang="en-US" dirty="0" smtClean="0"/>
              <a:t>Helps mitigate plagiarism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2591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Student Reactions and Instructor Concerns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Few students have direct experience with a constructivist approach</a:t>
            </a:r>
          </a:p>
          <a:p>
            <a:pPr lvl="1"/>
            <a:r>
              <a:rPr lang="en-US" dirty="0" smtClean="0"/>
              <a:t>If it works well, students can feel like they’ve learned a lot without being ‘taught’ anything</a:t>
            </a:r>
          </a:p>
          <a:p>
            <a:pPr lvl="2"/>
            <a:r>
              <a:rPr lang="en-US" dirty="0" smtClean="0"/>
              <a:t>(comments about the price of tuition,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Motivation and buy-in is incredibly important </a:t>
            </a:r>
          </a:p>
          <a:p>
            <a:pPr lvl="2"/>
            <a:r>
              <a:rPr lang="en-US" dirty="0" smtClean="0"/>
              <a:t>Explicit discussions of the style and expectations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Many literally believe that they are paying tuition for some expert to talk at </a:t>
            </a:r>
            <a:r>
              <a:rPr lang="en-US" dirty="0" smtClean="0"/>
              <a:t>them”</a:t>
            </a:r>
          </a:p>
          <a:p>
            <a:pPr lvl="1"/>
            <a:endParaRPr lang="en-US" dirty="0"/>
          </a:p>
          <a:p>
            <a:r>
              <a:rPr lang="en-US" dirty="0" smtClean="0"/>
              <a:t>From the instructor perspective, it’s a lot of work</a:t>
            </a:r>
          </a:p>
          <a:p>
            <a:pPr lvl="1"/>
            <a:r>
              <a:rPr lang="en-US" dirty="0" smtClean="0"/>
              <a:t>Change in awareness of student and instructor roles in the classroom</a:t>
            </a:r>
          </a:p>
          <a:p>
            <a:pPr lvl="1"/>
            <a:r>
              <a:rPr lang="en-US" dirty="0" smtClean="0"/>
              <a:t>Synthesizing information for verbal delivery is important, but ultimately it’s not nearly as accessible as a constructivist approach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033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Experience (so far!)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Structuring the course around Bloom’s Taxonomy and the aforementioned Phases of Instruction</a:t>
            </a:r>
          </a:p>
          <a:p>
            <a:pPr lvl="2"/>
            <a:r>
              <a:rPr lang="en-US" dirty="0" smtClean="0"/>
              <a:t>Reading,</a:t>
            </a:r>
            <a:r>
              <a:rPr lang="en-US" dirty="0"/>
              <a:t> interactive </a:t>
            </a:r>
            <a:r>
              <a:rPr lang="en-US" dirty="0" smtClean="0"/>
              <a:t>examples, multiple sources of information, brief comprehension quizzes, lab assignments/group discussion, problem walkthroughs, </a:t>
            </a:r>
            <a:r>
              <a:rPr lang="en-US" dirty="0" err="1" smtClean="0"/>
              <a:t>scaffolded</a:t>
            </a:r>
            <a:r>
              <a:rPr lang="en-US" dirty="0" smtClean="0"/>
              <a:t> code assignments, feedback surveys,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Difficulties </a:t>
            </a:r>
          </a:p>
          <a:p>
            <a:pPr lvl="2"/>
            <a:r>
              <a:rPr lang="en-US" dirty="0" smtClean="0"/>
              <a:t>Student buy-in, attendance, late work</a:t>
            </a:r>
          </a:p>
          <a:p>
            <a:pPr lvl="2"/>
            <a:r>
              <a:rPr lang="en-US" dirty="0" smtClean="0"/>
              <a:t>At a fairly early point in the semester, getting everyone on the same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802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 1: How do the phases of instruction fit with the material for the classes you’re taking or teaching this semester? </a:t>
            </a:r>
          </a:p>
          <a:p>
            <a:endParaRPr lang="en-US" dirty="0"/>
          </a:p>
          <a:p>
            <a:r>
              <a:rPr lang="en-US" dirty="0" smtClean="0"/>
              <a:t>Question 2: What are your thoughts on increasing student buy-in for an active learning, constructivist paradigm? </a:t>
            </a:r>
          </a:p>
          <a:p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Thanks for your attention!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055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Introduction and Background</a:t>
            </a:r>
          </a:p>
          <a:p>
            <a:pPr lvl="2"/>
            <a:r>
              <a:rPr lang="en-US" sz="2000" dirty="0" smtClean="0"/>
              <a:t>Constructivism</a:t>
            </a:r>
          </a:p>
          <a:p>
            <a:pPr lvl="2"/>
            <a:r>
              <a:rPr lang="en-US" sz="2000" dirty="0" smtClean="0"/>
              <a:t>Objectivism</a:t>
            </a:r>
          </a:p>
          <a:p>
            <a:pPr lvl="2"/>
            <a:r>
              <a:rPr lang="en-US" sz="2000" dirty="0" smtClean="0"/>
              <a:t>Bloom’s taxonomy</a:t>
            </a:r>
          </a:p>
          <a:p>
            <a:pPr lvl="2"/>
            <a:r>
              <a:rPr lang="en-US" sz="2000" dirty="0" smtClean="0"/>
              <a:t>Somatic Learning</a:t>
            </a:r>
          </a:p>
          <a:p>
            <a:pPr lvl="2"/>
            <a:r>
              <a:rPr lang="en-US" sz="2000" dirty="0" smtClean="0"/>
              <a:t>Multiple Intelligences</a:t>
            </a:r>
          </a:p>
          <a:p>
            <a:pPr lvl="2"/>
            <a:r>
              <a:rPr lang="en-US" sz="2000" dirty="0" smtClean="0"/>
              <a:t>Cognitive Apprenticeships</a:t>
            </a:r>
          </a:p>
          <a:p>
            <a:pPr lvl="2"/>
            <a:endParaRPr lang="en-US" sz="2000" dirty="0"/>
          </a:p>
          <a:p>
            <a:r>
              <a:rPr lang="en-US" sz="2800" dirty="0" smtClean="0"/>
              <a:t>Constructivist Pedagogy</a:t>
            </a:r>
          </a:p>
          <a:p>
            <a:pPr lvl="2"/>
            <a:r>
              <a:rPr lang="en-US" sz="2000" dirty="0" smtClean="0"/>
              <a:t>Goals</a:t>
            </a:r>
          </a:p>
          <a:p>
            <a:pPr lvl="2"/>
            <a:r>
              <a:rPr lang="en-US" sz="2000" dirty="0" smtClean="0"/>
              <a:t>Elements of Programming Instruction</a:t>
            </a:r>
          </a:p>
          <a:p>
            <a:pPr lvl="2"/>
            <a:r>
              <a:rPr lang="en-US" sz="2000" dirty="0" smtClean="0"/>
              <a:t>Phases of Instruction</a:t>
            </a:r>
          </a:p>
          <a:p>
            <a:pPr lvl="2"/>
            <a:endParaRPr lang="en-US" sz="2000" dirty="0"/>
          </a:p>
          <a:p>
            <a:r>
              <a:rPr lang="en-US" sz="2800" dirty="0" smtClean="0"/>
              <a:t>Student Reactions and Instructor Concerns</a:t>
            </a:r>
          </a:p>
          <a:p>
            <a:endParaRPr lang="en-US" sz="2800" dirty="0"/>
          </a:p>
          <a:p>
            <a:r>
              <a:rPr lang="en-US" sz="2800" dirty="0" smtClean="0"/>
              <a:t>My Experience (so far!) </a:t>
            </a:r>
          </a:p>
          <a:p>
            <a:endParaRPr lang="en-US" sz="2800" dirty="0"/>
          </a:p>
          <a:p>
            <a:r>
              <a:rPr lang="en-US" sz="2800" dirty="0" smtClean="0"/>
              <a:t>Discussion</a:t>
            </a:r>
          </a:p>
          <a:p>
            <a:pPr lvl="3"/>
            <a:endParaRPr lang="en-US" sz="1700" dirty="0" smtClean="0"/>
          </a:p>
          <a:p>
            <a:pPr lvl="2"/>
            <a:endParaRPr lang="en-US" sz="2000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216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and Background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Published through SIGITE in 2005</a:t>
            </a:r>
          </a:p>
          <a:p>
            <a:endParaRPr lang="en-US" dirty="0" smtClean="0"/>
          </a:p>
          <a:p>
            <a:r>
              <a:rPr lang="en-US" dirty="0" smtClean="0"/>
              <a:t>Constructivism </a:t>
            </a:r>
            <a:r>
              <a:rPr lang="en-US" dirty="0" err="1" smtClean="0"/>
              <a:t>vs</a:t>
            </a:r>
            <a:r>
              <a:rPr lang="en-US" dirty="0" smtClean="0"/>
              <a:t> Objectivism in computer science education</a:t>
            </a:r>
          </a:p>
          <a:p>
            <a:pPr lvl="1"/>
            <a:r>
              <a:rPr lang="en-US" dirty="0" smtClean="0"/>
              <a:t>Course design</a:t>
            </a:r>
          </a:p>
          <a:p>
            <a:pPr lvl="1"/>
            <a:r>
              <a:rPr lang="en-US" dirty="0" smtClean="0"/>
              <a:t>Classroom activities</a:t>
            </a:r>
          </a:p>
          <a:p>
            <a:pPr lvl="1"/>
            <a:r>
              <a:rPr lang="en-US" dirty="0" smtClean="0"/>
              <a:t>Assessment methods</a:t>
            </a:r>
          </a:p>
          <a:p>
            <a:pPr lvl="1"/>
            <a:r>
              <a:rPr lang="en-US" dirty="0" smtClean="0"/>
              <a:t>Difficulties encountered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145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‘Social constructivism not only acknowledges the uniqueness and complexity of the learner, but actually encourages, utilizes, and rewards it as an integral part of the learning process.’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 – James V. </a:t>
            </a:r>
            <a:r>
              <a:rPr lang="en-US" dirty="0" err="1" smtClean="0"/>
              <a:t>Wertsch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466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Constructivism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Student-centered</a:t>
            </a:r>
          </a:p>
          <a:p>
            <a:endParaRPr lang="en-US" dirty="0"/>
          </a:p>
          <a:p>
            <a:r>
              <a:rPr lang="en-US" dirty="0" smtClean="0"/>
              <a:t>Pedagogical model and theory of knowledge</a:t>
            </a:r>
          </a:p>
          <a:p>
            <a:endParaRPr lang="en-US" dirty="0" smtClean="0"/>
          </a:p>
          <a:p>
            <a:r>
              <a:rPr lang="en-US" dirty="0" smtClean="0"/>
              <a:t>Humans learn by modifying their ideas based on their interactions and experiences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Rich cognitive learning environments provide opportunity for exploration</a:t>
            </a:r>
          </a:p>
          <a:p>
            <a:endParaRPr lang="en-US" dirty="0"/>
          </a:p>
          <a:p>
            <a:r>
              <a:rPr lang="en-US" dirty="0" smtClean="0"/>
              <a:t>Students build knowledge frameworks to guide learning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980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Teacher-centric</a:t>
            </a:r>
          </a:p>
          <a:p>
            <a:endParaRPr lang="en-US" dirty="0" smtClean="0"/>
          </a:p>
          <a:p>
            <a:r>
              <a:rPr lang="en-US" dirty="0" smtClean="0"/>
              <a:t>“Sage on the stage” - Subject matter expert as the primary knowledge source</a:t>
            </a:r>
          </a:p>
          <a:p>
            <a:endParaRPr lang="en-US" dirty="0" smtClean="0"/>
          </a:p>
          <a:p>
            <a:r>
              <a:rPr lang="en-US" dirty="0" smtClean="0"/>
              <a:t>Lectures and direct instruction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479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loom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287" b="-6287"/>
          <a:stretch>
            <a:fillRect/>
          </a:stretch>
        </p:blipFill>
        <p:spPr>
          <a:xfrm>
            <a:off x="937514" y="1096564"/>
            <a:ext cx="10395883" cy="6160523"/>
          </a:xfrm>
        </p:spPr>
      </p:pic>
      <p:sp>
        <p:nvSpPr>
          <p:cNvPr id="5" name="TextBox 4"/>
          <p:cNvSpPr txBox="1"/>
          <p:nvPr/>
        </p:nvSpPr>
        <p:spPr>
          <a:xfrm>
            <a:off x="924265" y="7483870"/>
            <a:ext cx="104091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Levels represent the cognitive processes used to work with knowledge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05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Somatic Learning, Multiple Intelligences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Somatic Learning – students have a preference for a particular style of learning</a:t>
            </a:r>
          </a:p>
          <a:p>
            <a:pPr lvl="2"/>
            <a:r>
              <a:rPr lang="en-US" dirty="0" smtClean="0"/>
              <a:t>Visual</a:t>
            </a:r>
          </a:p>
          <a:p>
            <a:pPr lvl="2"/>
            <a:r>
              <a:rPr lang="en-US" dirty="0" smtClean="0"/>
              <a:t>Auditory </a:t>
            </a:r>
          </a:p>
          <a:p>
            <a:pPr lvl="2"/>
            <a:r>
              <a:rPr lang="en-US" dirty="0" smtClean="0"/>
              <a:t>Kinesthetic </a:t>
            </a:r>
          </a:p>
          <a:p>
            <a:pPr lvl="1"/>
            <a:r>
              <a:rPr lang="en-US" dirty="0" smtClean="0"/>
              <a:t>Instruction should be multimodal to engage all varieties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Dual encoding - engage multiple somatic modalities simultaneously 	</a:t>
            </a:r>
          </a:p>
          <a:p>
            <a:pPr lvl="2"/>
            <a:r>
              <a:rPr lang="en-US" dirty="0" smtClean="0"/>
              <a:t>Varied mental stimulation yields stronger understanding</a:t>
            </a:r>
          </a:p>
          <a:p>
            <a:pPr lvl="2"/>
            <a:endParaRPr lang="en-US" dirty="0"/>
          </a:p>
          <a:p>
            <a:r>
              <a:rPr lang="en-US" dirty="0" smtClean="0"/>
              <a:t>Multiple Intelligences - Intelligence is not a single construct (IQ)</a:t>
            </a:r>
          </a:p>
          <a:p>
            <a:pPr lvl="2"/>
            <a:r>
              <a:rPr lang="en-US" dirty="0" smtClean="0"/>
              <a:t>Spatial, linguistic, logical, (</a:t>
            </a:r>
            <a:r>
              <a:rPr lang="en-US" dirty="0" err="1" smtClean="0"/>
              <a:t>etc</a:t>
            </a:r>
            <a:r>
              <a:rPr lang="en-US" dirty="0" smtClean="0"/>
              <a:t>) intelligence</a:t>
            </a:r>
          </a:p>
          <a:p>
            <a:pPr lvl="2"/>
            <a:r>
              <a:rPr lang="en-US" dirty="0" smtClean="0"/>
              <a:t>‘Profile of intelligences’ </a:t>
            </a:r>
          </a:p>
        </p:txBody>
      </p:sp>
    </p:spTree>
    <p:extLst>
      <p:ext uri="{BB962C8B-B14F-4D97-AF65-F5344CB8AC3E}">
        <p14:creationId xmlns:p14="http://schemas.microsoft.com/office/powerpoint/2010/main" val="1822179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Apprenticeships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Models the process of mastery over a subject similarly to a craft or trade guild</a:t>
            </a:r>
          </a:p>
          <a:p>
            <a:endParaRPr lang="en-US" dirty="0"/>
          </a:p>
          <a:p>
            <a:r>
              <a:rPr lang="en-US" dirty="0" smtClean="0"/>
              <a:t>Requires more active learning and application than theoretical focus</a:t>
            </a:r>
          </a:p>
          <a:p>
            <a:endParaRPr lang="en-US" dirty="0"/>
          </a:p>
          <a:p>
            <a:r>
              <a:rPr lang="en-US" dirty="0" smtClean="0"/>
              <a:t>Industry</a:t>
            </a:r>
            <a:r>
              <a:rPr lang="en-US" dirty="0"/>
              <a:t> </a:t>
            </a:r>
            <a:r>
              <a:rPr lang="en-US" dirty="0" smtClean="0"/>
              <a:t>standards of work environment generally differ from formal classroom settings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43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howroom">
  <a:themeElements>
    <a:clrScheme name="Showroom">
      <a:dk1>
        <a:srgbClr val="000000"/>
      </a:dk1>
      <a:lt1>
        <a:srgbClr val="FFFFFF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1032</TotalTime>
  <Words>1054</Words>
  <Application>Microsoft Macintosh PowerPoint</Application>
  <PresentationFormat>Custom</PresentationFormat>
  <Paragraphs>224</Paragraphs>
  <Slides>19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Clarity</vt:lpstr>
      <vt:lpstr>Constructivist Approaches for Teaching Computer Programming </vt:lpstr>
      <vt:lpstr>Overview </vt:lpstr>
      <vt:lpstr>Introduction and Background </vt:lpstr>
      <vt:lpstr>PowerPoint Presentation</vt:lpstr>
      <vt:lpstr>Constructivism</vt:lpstr>
      <vt:lpstr>Objectivism</vt:lpstr>
      <vt:lpstr>PowerPoint Presentation</vt:lpstr>
      <vt:lpstr>Somatic Learning, Multiple Intelligences</vt:lpstr>
      <vt:lpstr>Cognitive Apprenticeships</vt:lpstr>
      <vt:lpstr>Constructivist Pedagogy - Goals</vt:lpstr>
      <vt:lpstr>Constructivist Pedagogy - elements </vt:lpstr>
      <vt:lpstr>Phases of Instruction</vt:lpstr>
      <vt:lpstr>Phases of Instruction</vt:lpstr>
      <vt:lpstr>Phases of Instruction</vt:lpstr>
      <vt:lpstr>Phases of Instruction</vt:lpstr>
      <vt:lpstr>Phases of Instruction</vt:lpstr>
      <vt:lpstr>Student Reactions and Instructor Concerns</vt:lpstr>
      <vt:lpstr>My Experience (so far!)</vt:lpstr>
      <vt:lpstr>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Constructivist Approaches for Teaching Computer Programming </dc:title>
  <cp:lastModifiedBy>d B</cp:lastModifiedBy>
  <cp:revision>41</cp:revision>
  <dcterms:modified xsi:type="dcterms:W3CDTF">2016-01-28T21:12:07Z</dcterms:modified>
</cp:coreProperties>
</file>