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3004800" cy="9753600"/>
  <p:notesSz cx="6858000" cy="9144000"/>
  <p:defaultTextStyle>
    <a:lvl1pPr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1pPr>
    <a:lvl2pPr indent="2286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2pPr>
    <a:lvl3pPr indent="4572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3pPr>
    <a:lvl4pPr indent="6858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4pPr>
    <a:lvl5pPr indent="9144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5pPr>
    <a:lvl6pPr indent="11430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6pPr>
    <a:lvl7pPr indent="13716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7pPr>
    <a:lvl8pPr indent="16002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8pPr>
    <a:lvl9pPr indent="18288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D455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50800" cap="flat">
              <a:noFill/>
              <a:miter lim="400000"/>
            </a:ln>
          </a:left>
          <a:right>
            <a:ln w="50800" cap="flat">
              <a:noFill/>
              <a:miter lim="400000"/>
            </a:ln>
          </a:right>
          <a:top>
            <a:ln w="50800" cap="flat">
              <a:noFill/>
              <a:miter lim="400000"/>
            </a:ln>
          </a:top>
          <a:bottom>
            <a:ln w="50800" cap="flat">
              <a:noFill/>
              <a:miter lim="400000"/>
            </a:ln>
          </a:bottom>
          <a:insideH>
            <a:ln w="50800" cap="flat">
              <a:noFill/>
              <a:miter lim="400000"/>
            </a:ln>
          </a:insideH>
          <a:insideV>
            <a:ln w="508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200" y="19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67212281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AV represent algorithms in action - help students understand how they work</a:t>
            </a:r>
          </a:p>
          <a:p>
            <a:pPr lvl="0">
              <a:defRPr sz="1800"/>
            </a:pPr>
            <a:r>
              <a:rPr sz="2200"/>
              <a:t>- Interactive, dynamic exploration of animations</a:t>
            </a:r>
          </a:p>
          <a:p>
            <a:pPr marL="249030" lvl="0" indent="-249030">
              <a:buClr>
                <a:srgbClr val="535353"/>
              </a:buClr>
              <a:buSzPct val="82000"/>
              <a:buChar char="-"/>
              <a:defRPr sz="1800"/>
            </a:pPr>
            <a:r>
              <a:rPr sz="2200"/>
              <a:t>Interactive IDEs to quickly construct visualizations of code</a:t>
            </a:r>
          </a:p>
          <a:p>
            <a:pPr lvl="0">
              <a:defRPr sz="1800"/>
            </a:pPr>
            <a:endParaRPr sz="2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E.F. - manipulated representational features or order of presentation</a:t>
            </a:r>
          </a:p>
          <a:p>
            <a:pPr lvl="0">
              <a:defRPr sz="1800"/>
            </a:pPr>
            <a:r>
              <a:rPr sz="2200"/>
              <a:t>D.C. - compare info in single (graphic only) vs dual (graphics and text labels)</a:t>
            </a:r>
          </a:p>
          <a:p>
            <a:pPr lvl="0">
              <a:defRPr sz="1800"/>
            </a:pPr>
            <a:r>
              <a:rPr sz="2200"/>
              <a:t>I.D. - consider spatial, cognitive abilities and learning styles</a:t>
            </a:r>
          </a:p>
          <a:p>
            <a:pPr lvl="0">
              <a:defRPr sz="1800"/>
            </a:pPr>
            <a:r>
              <a:rPr sz="2200"/>
              <a:t>C.C. - used varying activities and forms of engagement rather than representation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Classification of experiments based on effort required to perform activities in competing groups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Dependent - Ways to measure effectiveness</a:t>
            </a:r>
          </a:p>
          <a:p>
            <a:pPr lvl="0">
              <a:defRPr sz="1800"/>
            </a:pPr>
            <a:r>
              <a:rPr sz="2200"/>
              <a:t>Independent - Factors causing effectiveness</a:t>
            </a:r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r>
              <a:rPr sz="2200"/>
              <a:t>These forms aren’t necessarily distinct; require both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66" name="Shape 1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How students use AV tech has a greater impact on education effectiveness than what the students see</a:t>
            </a:r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r>
              <a:rPr sz="2200"/>
              <a:t>Bias- pre-test may give participants knowledge of target algorithm, corpus of studies only has a few dependent variables</a:t>
            </a:r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endParaRPr sz="2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(epistemic fidelity) AV don’t merely transfer an expert mental model of an algorithm to a student’s brain.. something else is going on in successful applications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Situational action - learners using a visualization to establish shared understanding, analyze conversation to determine if AV is a meditational resource</a:t>
            </a:r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r>
              <a:rPr sz="2200"/>
              <a:t>Sociocultural - evaluate AV as a cultural artifact in a community of practice, evaluated based on its ability to engage learners more fully in community (within course, college, etc)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* Commonly cited in the literature as motivation for new, easier, faster AV tech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taxonomic reviews - what kinds of programs can be visualized, what kinds of vis can be produced, how can we make and interact with visualizations? </a:t>
            </a:r>
          </a:p>
          <a:p>
            <a:pPr lvl="0">
              <a:defRPr sz="1800"/>
            </a:pPr>
            <a:r>
              <a:rPr sz="2200"/>
              <a:t>studies - attempt to determine educational value of AV tech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Nearly every paper and article cites anecdotal</a:t>
            </a:r>
          </a:p>
          <a:p>
            <a:pPr lvl="0">
              <a:defRPr sz="1800"/>
            </a:pPr>
            <a:r>
              <a:rPr sz="2200"/>
              <a:t>Programmatic - how few lines can be used to make vis</a:t>
            </a:r>
          </a:p>
          <a:p>
            <a:pPr lvl="0">
              <a:defRPr sz="1800"/>
            </a:pPr>
            <a:r>
              <a:rPr sz="2200"/>
              <a:t>Analytic - analyze effectiveness without data collection - how few usability problems identified</a:t>
            </a:r>
          </a:p>
          <a:p>
            <a:pPr lvl="0">
              <a:defRPr sz="1800"/>
            </a:pPr>
            <a:r>
              <a:rPr sz="2200"/>
              <a:t>Empirical - collection of actual human data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despite many variations on controlled experimentation, ALL had between-subject comparison</a:t>
            </a:r>
          </a:p>
          <a:p>
            <a:pPr lvl="0">
              <a:defRPr sz="1800"/>
            </a:pPr>
            <a:r>
              <a:rPr sz="2200"/>
              <a:t>Alternative ways to learn about an algorithm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close to entire population of published studies, if not all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studies broken down by variable and key results.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operationalization  - strictly defining variables into measurable factors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Independent - Factors causing effectiveness</a:t>
            </a:r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r>
              <a:rPr sz="2200"/>
              <a:t>Epistemic Fidelity - humans carry symbolic models of the world, basis for all reasoning and action</a:t>
            </a:r>
          </a:p>
          <a:p>
            <a:pPr lvl="0">
              <a:defRPr sz="1800"/>
            </a:pPr>
            <a:r>
              <a:rPr sz="2200"/>
              <a:t>Dual-coding - connections between different representations strengthens knowledge</a:t>
            </a:r>
          </a:p>
          <a:p>
            <a:pPr lvl="0">
              <a:defRPr sz="1800"/>
            </a:pPr>
            <a:r>
              <a:rPr sz="2200"/>
              <a:t>Individual differences - various ratings and classifications along several dimensions </a:t>
            </a:r>
          </a:p>
          <a:p>
            <a:pPr lvl="0">
              <a:defRPr sz="1800"/>
            </a:pPr>
            <a:r>
              <a:rPr sz="2200"/>
              <a:t>(myers briggs) - concrete learners benefit from AV more than abstract learners</a:t>
            </a:r>
          </a:p>
          <a:p>
            <a:pPr lvl="0">
              <a:defRPr sz="1800"/>
            </a:pPr>
            <a:r>
              <a:rPr sz="2200"/>
              <a:t>Cognitive Constructivism - no absolute knowledge/models, users construct new understandings by interpreting new experiences within the context of what they already know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908800"/>
            <a:ext cx="10464800" cy="1282700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355600" y="3251200"/>
            <a:ext cx="12293600" cy="3238500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355600" y="1016000"/>
            <a:ext cx="5892800" cy="3886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355600" y="4889500"/>
            <a:ext cx="5892800" cy="38862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355600" y="2730500"/>
            <a:ext cx="5892800" cy="6299200"/>
          </a:xfrm>
          <a:prstGeom prst="rect">
            <a:avLst/>
          </a:prstGeom>
        </p:spPr>
        <p:txBody>
          <a:bodyPr/>
          <a:lstStyle>
            <a:lvl1pPr marL="431800" indent="-431800">
              <a:lnSpc>
                <a:spcPct val="100000"/>
              </a:lnSpc>
              <a:spcBef>
                <a:spcPts val="3800"/>
              </a:spcBef>
              <a:defRPr sz="3800"/>
            </a:lvl1pPr>
            <a:lvl2pPr marL="863600" indent="-431800">
              <a:lnSpc>
                <a:spcPct val="100000"/>
              </a:lnSpc>
              <a:spcBef>
                <a:spcPts val="3800"/>
              </a:spcBef>
              <a:defRPr sz="3800"/>
            </a:lvl2pPr>
            <a:lvl3pPr marL="1295400" indent="-431800">
              <a:lnSpc>
                <a:spcPct val="100000"/>
              </a:lnSpc>
              <a:spcBef>
                <a:spcPts val="3800"/>
              </a:spcBef>
              <a:defRPr sz="3800"/>
            </a:lvl3pPr>
            <a:lvl4pPr marL="1727200" indent="-431800">
              <a:lnSpc>
                <a:spcPct val="100000"/>
              </a:lnSpc>
              <a:spcBef>
                <a:spcPts val="3800"/>
              </a:spcBef>
              <a:defRPr sz="3800"/>
            </a:lvl4pPr>
            <a:lvl5pPr marL="2159000" indent="-431800">
              <a:lnSpc>
                <a:spcPct val="100000"/>
              </a:lnSpc>
              <a:spcBef>
                <a:spcPts val="3800"/>
              </a:spcBef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762000" y="762000"/>
            <a:ext cx="11468100" cy="8216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indent="228600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indent="457200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indent="685800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indent="914400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indent="1143000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indent="1371600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indent="1600200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indent="1828800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titleStyle>
    <p:bodyStyle>
      <a:lvl1pPr marL="5207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marL="10414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marL="15621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marL="20828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marL="26035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marL="31242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marL="36449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marL="41656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marL="46863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97470" y="2051050"/>
            <a:ext cx="12293601" cy="323850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20000"/>
              </a:lnSpc>
              <a:spcBef>
                <a:spcPts val="4600"/>
              </a:spcBef>
              <a:defRPr sz="6500" cap="none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500">
                <a:solidFill>
                  <a:srgbClr val="535353"/>
                </a:solidFill>
              </a:rPr>
              <a:t>A Meta-Study of Algorithm Visualization Effectiveness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355600" y="5651500"/>
            <a:ext cx="12293600" cy="12954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35353"/>
                </a:solidFill>
              </a:rPr>
              <a:t>Christopher Hundhausen, Sarah Douglas, John Stasko</a:t>
            </a:r>
          </a:p>
        </p:txBody>
      </p:sp>
      <p:sp>
        <p:nvSpPr>
          <p:cNvPr id="34" name="Shape 34"/>
          <p:cNvSpPr/>
          <p:nvPr/>
        </p:nvSpPr>
        <p:spPr>
          <a:xfrm>
            <a:off x="3731406" y="7715250"/>
            <a:ext cx="5541988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35353"/>
                </a:solidFill>
              </a:rPr>
              <a:t>Presented by David Burlinson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35353"/>
                </a:solidFill>
              </a:rPr>
              <a:t>8/10/2015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2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200" cap="all">
                <a:solidFill>
                  <a:srgbClr val="535353"/>
                </a:solidFill>
              </a:rPr>
              <a:t>Data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4076" lvl="0" indent="-354076" defTabSz="397256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3128">
                <a:solidFill>
                  <a:srgbClr val="535353"/>
                </a:solidFill>
              </a:rPr>
              <a:t>24 experimental studies considering AV effectiveness</a:t>
            </a:r>
          </a:p>
          <a:p>
            <a:pPr marL="354076" lvl="0" indent="-354076" defTabSz="397256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3128">
                <a:solidFill>
                  <a:srgbClr val="535353"/>
                </a:solidFill>
              </a:rPr>
              <a:t>Study - 22</a:t>
            </a:r>
          </a:p>
          <a:p>
            <a:pPr marL="1062227" lvl="2" indent="-354076" defTabSz="397256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3128">
                <a:solidFill>
                  <a:srgbClr val="535353"/>
                </a:solidFill>
              </a:rPr>
              <a:t>Evaluated by post-test</a:t>
            </a:r>
          </a:p>
          <a:p>
            <a:pPr marL="354076" lvl="0" indent="-354076" defTabSz="397256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3128">
                <a:solidFill>
                  <a:srgbClr val="535353"/>
                </a:solidFill>
              </a:rPr>
              <a:t>Assignment - 2</a:t>
            </a:r>
          </a:p>
          <a:p>
            <a:pPr marL="1062227" lvl="2" indent="-354076" defTabSz="397256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3128">
                <a:solidFill>
                  <a:srgbClr val="535353"/>
                </a:solidFill>
              </a:rPr>
              <a:t>Evaluated by problem-solving efficacy - </a:t>
            </a:r>
          </a:p>
          <a:p>
            <a:pPr marL="1416304" lvl="3" indent="-354076" defTabSz="397256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3128">
                <a:solidFill>
                  <a:srgbClr val="535353"/>
                </a:solidFill>
              </a:rPr>
              <a:t>Was the problem solved?</a:t>
            </a:r>
          </a:p>
          <a:p>
            <a:pPr marL="1416304" lvl="3" indent="-354076" defTabSz="397256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3128">
                <a:solidFill>
                  <a:srgbClr val="535353"/>
                </a:solidFill>
              </a:rPr>
              <a:t>How much time was needed?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4294967295"/>
          </p:nvPr>
        </p:nvSpPr>
        <p:spPr>
          <a:xfrm>
            <a:off x="6324599" y="9271000"/>
            <a:ext cx="342901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  <a:t>10</a:t>
            </a:fld>
            <a:endParaRPr>
              <a:solidFill>
                <a:srgbClr val="535353"/>
              </a:solidFill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sldNum" sz="quarter" idx="4294967295"/>
          </p:nvPr>
        </p:nvSpPr>
        <p:spPr>
          <a:xfrm>
            <a:off x="6324599" y="9271000"/>
            <a:ext cx="342901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  <a:t>11</a:t>
            </a:fld>
            <a:endParaRPr>
              <a:solidFill>
                <a:srgbClr val="535353"/>
              </a:solidFill>
            </a:endParaRPr>
          </a:p>
        </p:txBody>
      </p:sp>
      <p:pic>
        <p:nvPicPr>
          <p:cNvPr id="89" name="Screen Shot 2015-09-10 at 12.57.11 A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07524" y="-74959"/>
            <a:ext cx="7389752" cy="4614217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90" name="Screen Shot 2015-09-10 at 12.58.04 AM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07524" y="4530016"/>
            <a:ext cx="7389752" cy="4758151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sldNum" sz="quarter" idx="4294967295"/>
          </p:nvPr>
        </p:nvSpPr>
        <p:spPr>
          <a:xfrm>
            <a:off x="6324599" y="9271000"/>
            <a:ext cx="342901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  <a:t>12</a:t>
            </a:fld>
            <a:endParaRPr>
              <a:solidFill>
                <a:srgbClr val="535353"/>
              </a:solidFill>
            </a:endParaRPr>
          </a:p>
        </p:txBody>
      </p:sp>
      <p:pic>
        <p:nvPicPr>
          <p:cNvPr id="95" name="Screen Shot 2015-09-10 at 12.57.11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7524" y="-74959"/>
            <a:ext cx="7389752" cy="4614217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96" name="Screen Shot 2015-09-10 at 12.58.04 A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07524" y="4530016"/>
            <a:ext cx="7389752" cy="4758151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97" name="Picture 96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00684" y="2366878"/>
            <a:ext cx="7389752" cy="817397"/>
          </a:xfrm>
          <a:prstGeom prst="rect">
            <a:avLst/>
          </a:prstGeom>
        </p:spPr>
      </p:pic>
      <p:pic>
        <p:nvPicPr>
          <p:cNvPr id="99" name="Picture 98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07524" y="4537910"/>
            <a:ext cx="7389752" cy="81739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tudies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75568" y="-8022"/>
            <a:ext cx="8518700" cy="5507039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103" name="studies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75568" y="5414210"/>
            <a:ext cx="8518700" cy="3706721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</p:pic>
      <p:sp>
        <p:nvSpPr>
          <p:cNvPr id="104" name="Shape 104"/>
          <p:cNvSpPr>
            <a:spLocks noGrp="1"/>
          </p:cNvSpPr>
          <p:nvPr>
            <p:ph type="sldNum" sz="quarter" idx="4294967295"/>
          </p:nvPr>
        </p:nvSpPr>
        <p:spPr>
          <a:xfrm>
            <a:off x="6324599" y="9271000"/>
            <a:ext cx="342901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  <a:t>13</a:t>
            </a:fld>
            <a:endParaRPr>
              <a:solidFill>
                <a:srgbClr val="535353"/>
              </a:solidFill>
            </a:endParaRPr>
          </a:p>
        </p:txBody>
      </p:sp>
      <p:pic>
        <p:nvPicPr>
          <p:cNvPr id="105" name="Picture 104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22814" y="660400"/>
            <a:ext cx="8624208" cy="93439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sldNum" sz="quarter" idx="4294967295"/>
          </p:nvPr>
        </p:nvSpPr>
        <p:spPr>
          <a:xfrm>
            <a:off x="6324599" y="9271000"/>
            <a:ext cx="342901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  <a:t>14</a:t>
            </a:fld>
            <a:endParaRPr>
              <a:solidFill>
                <a:srgbClr val="535353"/>
              </a:solidFill>
            </a:endParaRPr>
          </a:p>
        </p:txBody>
      </p:sp>
      <p:pic>
        <p:nvPicPr>
          <p:cNvPr id="109" name="breakdown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1392" y="2875547"/>
            <a:ext cx="10388601" cy="5638801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2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200" cap="all">
                <a:solidFill>
                  <a:srgbClr val="535353"/>
                </a:solidFill>
              </a:rPr>
              <a:t>Data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sldNum" sz="quarter" idx="4294967295"/>
          </p:nvPr>
        </p:nvSpPr>
        <p:spPr>
          <a:xfrm>
            <a:off x="6324599" y="9271000"/>
            <a:ext cx="342901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  <a:t>15</a:t>
            </a:fld>
            <a:endParaRPr>
              <a:solidFill>
                <a:srgbClr val="535353"/>
              </a:solidFill>
            </a:endParaRPr>
          </a:p>
        </p:txBody>
      </p:sp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2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200" cap="all">
                <a:solidFill>
                  <a:srgbClr val="535353"/>
                </a:solidFill>
              </a:rPr>
              <a:t>Analysis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xfrm>
            <a:off x="355600" y="2730500"/>
            <a:ext cx="12293600" cy="2438400"/>
          </a:xfrm>
          <a:prstGeom prst="rect">
            <a:avLst/>
          </a:prstGeom>
        </p:spPr>
        <p:txBody>
          <a:bodyPr/>
          <a:lstStyle/>
          <a:p>
            <a:pPr marL="426973" lvl="0" indent="-426973" defTabSz="479044">
              <a:spcBef>
                <a:spcPts val="3700"/>
              </a:spcBef>
              <a:defRPr sz="1800">
                <a:solidFill>
                  <a:srgbClr val="000000"/>
                </a:solidFill>
              </a:defRPr>
            </a:pPr>
            <a:r>
              <a:rPr sz="3772">
                <a:solidFill>
                  <a:srgbClr val="535353"/>
                </a:solidFill>
              </a:rPr>
              <a:t>Diverse corpus of experimental studies</a:t>
            </a:r>
          </a:p>
          <a:p>
            <a:pPr marL="426973" lvl="0" indent="-426973" defTabSz="479044">
              <a:spcBef>
                <a:spcPts val="3700"/>
              </a:spcBef>
              <a:defRPr sz="1800">
                <a:solidFill>
                  <a:srgbClr val="000000"/>
                </a:solidFill>
              </a:defRPr>
            </a:pPr>
            <a:r>
              <a:rPr sz="3772">
                <a:solidFill>
                  <a:srgbClr val="535353"/>
                </a:solidFill>
              </a:rPr>
              <a:t>Similar independent and dependent variables, but very different manipulation and operationalization </a:t>
            </a:r>
          </a:p>
        </p:txBody>
      </p:sp>
      <p:sp>
        <p:nvSpPr>
          <p:cNvPr id="115" name="Shape 115"/>
          <p:cNvSpPr/>
          <p:nvPr/>
        </p:nvSpPr>
        <p:spPr>
          <a:xfrm>
            <a:off x="101600" y="5580835"/>
            <a:ext cx="6048459" cy="360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marL="1316187" lvl="2" indent="-451825" algn="l" defTabSz="484886">
              <a:lnSpc>
                <a:spcPct val="120000"/>
              </a:lnSpc>
              <a:spcBef>
                <a:spcPts val="3800"/>
              </a:spcBef>
              <a:buSzPct val="82000"/>
              <a:buChar char="•"/>
              <a:defRPr sz="1800">
                <a:solidFill>
                  <a:srgbClr val="000000"/>
                </a:solidFill>
              </a:defRPr>
            </a:pPr>
            <a:r>
              <a:rPr sz="3818">
                <a:solidFill>
                  <a:srgbClr val="535353"/>
                </a:solidFill>
              </a:rPr>
              <a:t>AV vs conventional learning material</a:t>
            </a:r>
          </a:p>
          <a:p>
            <a:pPr marL="1316187" lvl="2" indent="-451825" algn="l" defTabSz="484886">
              <a:lnSpc>
                <a:spcPct val="120000"/>
              </a:lnSpc>
              <a:spcBef>
                <a:spcPts val="3800"/>
              </a:spcBef>
              <a:buSzPct val="82000"/>
              <a:buChar char="•"/>
              <a:defRPr sz="1800">
                <a:solidFill>
                  <a:srgbClr val="000000"/>
                </a:solidFill>
              </a:defRPr>
            </a:pPr>
            <a:r>
              <a:rPr sz="3818">
                <a:solidFill>
                  <a:srgbClr val="535353"/>
                </a:solidFill>
              </a:rPr>
              <a:t>AV vs other AV</a:t>
            </a:r>
          </a:p>
          <a:p>
            <a:pPr marL="1316187" lvl="2" indent="-451825" algn="l" defTabSz="484886">
              <a:lnSpc>
                <a:spcPct val="120000"/>
              </a:lnSpc>
              <a:spcBef>
                <a:spcPts val="3800"/>
              </a:spcBef>
              <a:buSzPct val="82000"/>
              <a:buChar char="•"/>
              <a:defRPr sz="1800">
                <a:solidFill>
                  <a:srgbClr val="000000"/>
                </a:solidFill>
              </a:defRPr>
            </a:pPr>
            <a:r>
              <a:rPr sz="3818">
                <a:solidFill>
                  <a:srgbClr val="535353"/>
                </a:solidFill>
              </a:rPr>
              <a:t>Exam-style post-tests</a:t>
            </a:r>
          </a:p>
        </p:txBody>
      </p:sp>
      <p:sp>
        <p:nvSpPr>
          <p:cNvPr id="116" name="Shape 116"/>
          <p:cNvSpPr/>
          <p:nvPr/>
        </p:nvSpPr>
        <p:spPr>
          <a:xfrm>
            <a:off x="6141452" y="5580835"/>
            <a:ext cx="6048460" cy="360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marL="1585768" lvl="2" indent="-544368" algn="l">
              <a:lnSpc>
                <a:spcPct val="120000"/>
              </a:lnSpc>
              <a:spcBef>
                <a:spcPts val="4600"/>
              </a:spcBef>
              <a:buSzPct val="82000"/>
              <a:buChar char="•"/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Program Accuracy</a:t>
            </a:r>
          </a:p>
          <a:p>
            <a:pPr marL="1585768" lvl="2" indent="-544368" algn="l">
              <a:lnSpc>
                <a:spcPct val="120000"/>
              </a:lnSpc>
              <a:spcBef>
                <a:spcPts val="4600"/>
              </a:spcBef>
              <a:buSzPct val="82000"/>
              <a:buChar char="•"/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Tracing tasks</a:t>
            </a:r>
          </a:p>
          <a:p>
            <a:pPr marL="1585768" lvl="2" indent="-544368" algn="l">
              <a:lnSpc>
                <a:spcPct val="120000"/>
              </a:lnSpc>
              <a:spcBef>
                <a:spcPts val="4600"/>
              </a:spcBef>
              <a:buSzPct val="82000"/>
              <a:buChar char="•"/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Prediction tasks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sldNum" sz="quarter" idx="4294967295"/>
          </p:nvPr>
        </p:nvSpPr>
        <p:spPr>
          <a:xfrm>
            <a:off x="6324599" y="9271000"/>
            <a:ext cx="342901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  <a:t>16</a:t>
            </a:fld>
            <a:endParaRPr>
              <a:solidFill>
                <a:srgbClr val="535353"/>
              </a:solidFill>
            </a:endParaRPr>
          </a:p>
        </p:txBody>
      </p:sp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2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200" cap="all">
                <a:solidFill>
                  <a:srgbClr val="535353"/>
                </a:solidFill>
              </a:rPr>
              <a:t>Analysis - Independent Variables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44729" lvl="0" indent="-244729" defTabSz="274574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820">
                <a:solidFill>
                  <a:srgbClr val="535353"/>
                </a:solidFill>
              </a:rPr>
              <a:t>Selection and usage of independent variables provide insight into theories of effectiveness and knowledge transfer</a:t>
            </a:r>
          </a:p>
          <a:p>
            <a:pPr marL="244729" lvl="0" indent="-244729" defTabSz="274574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162">
                <a:solidFill>
                  <a:srgbClr val="535353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Epistemic Fidelity</a:t>
            </a:r>
          </a:p>
          <a:p>
            <a:pPr marL="489458" lvl="1" indent="-244729" defTabSz="274574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162">
                <a:solidFill>
                  <a:srgbClr val="535353"/>
                </a:solidFill>
              </a:rPr>
              <a:t>Graphics encode mental models for robust transfer of knowledge</a:t>
            </a:r>
          </a:p>
          <a:p>
            <a:pPr marL="244729" lvl="0" indent="-244729" defTabSz="274574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162">
                <a:solidFill>
                  <a:srgbClr val="535353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Dual-coding</a:t>
            </a:r>
          </a:p>
          <a:p>
            <a:pPr marL="489458" lvl="1" indent="-244729" defTabSz="274574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162">
                <a:solidFill>
                  <a:srgbClr val="535353"/>
                </a:solidFill>
              </a:rPr>
              <a:t>Representations dually code information (graphics and text) </a:t>
            </a:r>
          </a:p>
          <a:p>
            <a:pPr marL="244729" lvl="0" indent="-244729" defTabSz="274574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162">
                <a:solidFill>
                  <a:srgbClr val="535353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Individual Differences</a:t>
            </a:r>
          </a:p>
          <a:p>
            <a:pPr marL="489458" lvl="1" indent="-244729" defTabSz="274574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162">
                <a:solidFill>
                  <a:srgbClr val="535353"/>
                </a:solidFill>
              </a:rPr>
              <a:t>Varying cognitive abilities and learning styles enable some to benefit from AV more than others</a:t>
            </a:r>
          </a:p>
          <a:p>
            <a:pPr marL="244729" lvl="0" indent="-244729" defTabSz="274574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162">
                <a:solidFill>
                  <a:srgbClr val="535353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Cognitive Constructivism</a:t>
            </a:r>
          </a:p>
          <a:p>
            <a:pPr marL="489458" lvl="1" indent="-244729" defTabSz="274574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162">
                <a:solidFill>
                  <a:srgbClr val="535353"/>
                </a:solidFill>
              </a:rPr>
              <a:t>Active engagement with AV constructs one’s own understanding 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sldNum" sz="quarter" idx="4294967295"/>
          </p:nvPr>
        </p:nvSpPr>
        <p:spPr>
          <a:xfrm>
            <a:off x="6324599" y="9271000"/>
            <a:ext cx="342901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  <a:t>17</a:t>
            </a:fld>
            <a:endParaRPr>
              <a:solidFill>
                <a:srgbClr val="535353"/>
              </a:solidFill>
            </a:endParaRPr>
          </a:p>
        </p:txBody>
      </p:sp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2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200" cap="all">
                <a:solidFill>
                  <a:srgbClr val="535353"/>
                </a:solidFill>
              </a:rPr>
              <a:t>Analysis - Independent Variables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129" name="effectiveness_theorie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0610" y="1974898"/>
            <a:ext cx="12523580" cy="78104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sldNum" sz="quarter" idx="4294967295"/>
          </p:nvPr>
        </p:nvSpPr>
        <p:spPr>
          <a:xfrm>
            <a:off x="6324599" y="9271000"/>
            <a:ext cx="342901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  <a:t>18</a:t>
            </a:fld>
            <a:endParaRPr>
              <a:solidFill>
                <a:srgbClr val="535353"/>
              </a:solidFill>
            </a:endParaRPr>
          </a:p>
        </p:txBody>
      </p:sp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2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200" cap="all">
                <a:solidFill>
                  <a:srgbClr val="535353"/>
                </a:solidFill>
              </a:rPr>
              <a:t>Analysis - Independent Variables</a:t>
            </a:r>
          </a:p>
        </p:txBody>
      </p:sp>
      <p:pic>
        <p:nvPicPr>
          <p:cNvPr id="135" name="result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6900" y="2699752"/>
            <a:ext cx="11811000" cy="5765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2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200" cap="all">
                <a:solidFill>
                  <a:srgbClr val="535353"/>
                </a:solidFill>
              </a:rPr>
              <a:t>Analysis - Independent Variables</a:t>
            </a:r>
          </a:p>
        </p:txBody>
      </p:sp>
      <p:sp>
        <p:nvSpPr>
          <p:cNvPr id="138" name="Shape 138"/>
          <p:cNvSpPr/>
          <p:nvPr/>
        </p:nvSpPr>
        <p:spPr>
          <a:xfrm>
            <a:off x="355600" y="2583238"/>
            <a:ext cx="12293600" cy="6593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marL="520700" lvl="0" indent="-520700" algn="l">
              <a:lnSpc>
                <a:spcPct val="120000"/>
              </a:lnSpc>
              <a:spcBef>
                <a:spcPts val="4600"/>
              </a:spcBef>
              <a:buSzPct val="82000"/>
              <a:buChar char="•"/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Cognitive Constructivism is more robust and has most empirical support - learner activity matters</a:t>
            </a:r>
          </a:p>
          <a:p>
            <a:pPr lvl="0" algn="l">
              <a:lnSpc>
                <a:spcPct val="120000"/>
              </a:lnSpc>
              <a:spcBef>
                <a:spcPts val="4600"/>
              </a:spcBef>
              <a:defRPr sz="1800">
                <a:solidFill>
                  <a:srgbClr val="000000"/>
                </a:solidFill>
              </a:defRPr>
            </a:pPr>
            <a:endParaRPr sz="4600">
              <a:solidFill>
                <a:srgbClr val="535353"/>
              </a:solidFill>
            </a:endParaRPr>
          </a:p>
          <a:p>
            <a:pPr marL="520700" lvl="0" indent="-520700" algn="l">
              <a:lnSpc>
                <a:spcPct val="120000"/>
              </a:lnSpc>
              <a:spcBef>
                <a:spcPts val="4600"/>
              </a:spcBef>
              <a:buClr>
                <a:srgbClr val="535353"/>
              </a:buClr>
              <a:buSzPct val="82000"/>
              <a:buChar char="•"/>
              <a:defRPr sz="1800">
                <a:solidFill>
                  <a:srgbClr val="000000"/>
                </a:solidFill>
              </a:defRPr>
            </a:pPr>
            <a:endParaRPr sz="4600">
              <a:solidFill>
                <a:srgbClr val="535353"/>
              </a:solidFill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439204" y="5324589"/>
            <a:ext cx="5951518" cy="24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marL="281178" lvl="0" indent="-281178" algn="l" defTabSz="315468">
              <a:lnSpc>
                <a:spcPct val="120000"/>
              </a:lnSpc>
              <a:spcBef>
                <a:spcPts val="2400"/>
              </a:spcBef>
              <a:buClr>
                <a:srgbClr val="535353"/>
              </a:buClr>
              <a:buSzPct val="82000"/>
              <a:buChar char="•"/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535353"/>
                </a:solidFill>
              </a:rPr>
              <a:t>Constructing own input data sets</a:t>
            </a:r>
          </a:p>
          <a:p>
            <a:pPr marL="281178" lvl="0" indent="-281178" algn="l" defTabSz="315468">
              <a:lnSpc>
                <a:spcPct val="120000"/>
              </a:lnSpc>
              <a:spcBef>
                <a:spcPts val="2400"/>
              </a:spcBef>
              <a:buClr>
                <a:srgbClr val="535353"/>
              </a:buClr>
              <a:buSzPct val="82000"/>
              <a:buChar char="•"/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535353"/>
                </a:solidFill>
              </a:rPr>
              <a:t>Making predictions for future visualization states</a:t>
            </a:r>
          </a:p>
          <a:p>
            <a:pPr marL="281178" lvl="0" indent="-281178" algn="l" defTabSz="315468">
              <a:lnSpc>
                <a:spcPct val="120000"/>
              </a:lnSpc>
              <a:spcBef>
                <a:spcPts val="2400"/>
              </a:spcBef>
              <a:buClr>
                <a:srgbClr val="535353"/>
              </a:buClr>
              <a:buSzPct val="82000"/>
              <a:buChar char="•"/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535353"/>
                </a:solidFill>
              </a:rPr>
              <a:t>Programming a target algorithm</a:t>
            </a:r>
          </a:p>
        </p:txBody>
      </p:sp>
      <p:sp>
        <p:nvSpPr>
          <p:cNvPr id="140" name="Shape 140"/>
          <p:cNvSpPr/>
          <p:nvPr/>
        </p:nvSpPr>
        <p:spPr>
          <a:xfrm>
            <a:off x="6614078" y="5324589"/>
            <a:ext cx="5951518" cy="24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marL="281178" lvl="0" indent="-281178" algn="l" defTabSz="315468">
              <a:lnSpc>
                <a:spcPct val="120000"/>
              </a:lnSpc>
              <a:spcBef>
                <a:spcPts val="2400"/>
              </a:spcBef>
              <a:buClr>
                <a:srgbClr val="535353"/>
              </a:buClr>
              <a:buSzPct val="82000"/>
              <a:buChar char="•"/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535353"/>
                </a:solidFill>
              </a:rPr>
              <a:t>Answering strategic questions about the visualization</a:t>
            </a:r>
          </a:p>
          <a:p>
            <a:pPr marL="281178" lvl="0" indent="-281178" algn="l" defTabSz="315468">
              <a:lnSpc>
                <a:spcPct val="120000"/>
              </a:lnSpc>
              <a:spcBef>
                <a:spcPts val="2400"/>
              </a:spcBef>
              <a:buClr>
                <a:srgbClr val="535353"/>
              </a:buClr>
              <a:buSzPct val="82000"/>
              <a:buChar char="•"/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535353"/>
                </a:solidFill>
              </a:rPr>
              <a:t>Constructing visualizations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2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200" cap="all">
                <a:solidFill>
                  <a:srgbClr val="535353"/>
                </a:solidFill>
              </a:rPr>
              <a:t>Outline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70763" lvl="0" indent="-270763" defTabSz="303783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391">
                <a:solidFill>
                  <a:srgbClr val="535353"/>
                </a:solidFill>
              </a:rPr>
              <a:t>Introduction and Background</a:t>
            </a:r>
          </a:p>
          <a:p>
            <a:pPr marL="270763" lvl="0" indent="-270763" defTabSz="303783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391">
                <a:solidFill>
                  <a:srgbClr val="535353"/>
                </a:solidFill>
              </a:rPr>
              <a:t>Study Scope</a:t>
            </a:r>
          </a:p>
          <a:p>
            <a:pPr marL="270763" lvl="0" indent="-270763" defTabSz="303783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391">
                <a:solidFill>
                  <a:srgbClr val="535353"/>
                </a:solidFill>
              </a:rPr>
              <a:t>Data</a:t>
            </a:r>
          </a:p>
          <a:p>
            <a:pPr marL="270763" lvl="0" indent="-270763" defTabSz="303783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391">
                <a:solidFill>
                  <a:srgbClr val="535353"/>
                </a:solidFill>
              </a:rPr>
              <a:t>Analysis - Independent Variables </a:t>
            </a:r>
          </a:p>
          <a:p>
            <a:pPr marL="541527" lvl="1" indent="-270763" defTabSz="303783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391">
                <a:solidFill>
                  <a:srgbClr val="535353"/>
                </a:solidFill>
              </a:rPr>
              <a:t>Factors posited to cause effectiveness</a:t>
            </a:r>
          </a:p>
          <a:p>
            <a:pPr marL="270763" lvl="0" indent="-270763" defTabSz="303783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391">
                <a:solidFill>
                  <a:srgbClr val="535353"/>
                </a:solidFill>
              </a:rPr>
              <a:t>Analysis - Dependent Variables</a:t>
            </a:r>
          </a:p>
          <a:p>
            <a:pPr marL="541527" lvl="1" indent="-270763" defTabSz="303783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391">
                <a:solidFill>
                  <a:srgbClr val="535353"/>
                </a:solidFill>
              </a:rPr>
              <a:t>Measurements of effectiveness</a:t>
            </a:r>
          </a:p>
          <a:p>
            <a:pPr marL="270763" lvl="0" indent="-270763" defTabSz="303783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391">
                <a:solidFill>
                  <a:srgbClr val="535353"/>
                </a:solidFill>
              </a:rPr>
              <a:t>Conclusions</a:t>
            </a:r>
          </a:p>
          <a:p>
            <a:pPr marL="270763" lvl="0" indent="-270763" defTabSz="303783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391">
                <a:solidFill>
                  <a:srgbClr val="535353"/>
                </a:solidFill>
              </a:rPr>
              <a:t>Future Research</a:t>
            </a:r>
          </a:p>
        </p:txBody>
      </p:sp>
      <p:sp>
        <p:nvSpPr>
          <p:cNvPr id="38" name="Shape 38"/>
          <p:cNvSpPr>
            <a:spLocks noGrp="1"/>
          </p:cNvSpPr>
          <p:nvPr>
            <p:ph type="sldNum" sz="quarter" idx="4294967295"/>
          </p:nvPr>
        </p:nvSpPr>
        <p:spPr>
          <a:xfrm>
            <a:off x="6381749" y="9271000"/>
            <a:ext cx="228601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  <a:t>2</a:t>
            </a:fld>
            <a:endParaRPr>
              <a:solidFill>
                <a:srgbClr val="535353"/>
              </a:solidFill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2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200" cap="all">
                <a:solidFill>
                  <a:srgbClr val="535353"/>
                </a:solidFill>
              </a:rPr>
              <a:t>Analysis - Independent Variables</a:t>
            </a:r>
          </a:p>
        </p:txBody>
      </p:sp>
      <p:sp>
        <p:nvSpPr>
          <p:cNvPr id="143" name="Shape 143"/>
          <p:cNvSpPr/>
          <p:nvPr/>
        </p:nvSpPr>
        <p:spPr>
          <a:xfrm>
            <a:off x="355600" y="2583238"/>
            <a:ext cx="12293600" cy="3569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marL="317627" lvl="0" indent="-317627" algn="l" defTabSz="356362">
              <a:lnSpc>
                <a:spcPct val="120000"/>
              </a:lnSpc>
              <a:spcBef>
                <a:spcPts val="2800"/>
              </a:spcBef>
              <a:buSzPct val="82000"/>
              <a:buChar char="•"/>
              <a:defRPr sz="1800">
                <a:solidFill>
                  <a:srgbClr val="000000"/>
                </a:solidFill>
              </a:defRPr>
            </a:pPr>
            <a:r>
              <a:rPr sz="2806">
                <a:solidFill>
                  <a:srgbClr val="535353"/>
                </a:solidFill>
              </a:rPr>
              <a:t>As long as an activity is salient to the target knowledge or skill, the effort is more important than the form of the activity</a:t>
            </a:r>
          </a:p>
          <a:p>
            <a:pPr marL="317627" lvl="0" indent="-317627" algn="l" defTabSz="356362">
              <a:lnSpc>
                <a:spcPct val="120000"/>
              </a:lnSpc>
              <a:spcBef>
                <a:spcPts val="2800"/>
              </a:spcBef>
              <a:buSzPct val="82000"/>
              <a:buChar char="•"/>
              <a:defRPr sz="1800">
                <a:solidFill>
                  <a:srgbClr val="000000"/>
                </a:solidFill>
              </a:defRPr>
            </a:pPr>
            <a:r>
              <a:rPr sz="2806">
                <a:solidFill>
                  <a:srgbClr val="535353"/>
                </a:solidFill>
              </a:rPr>
              <a:t>The more effort required, the more robust the learning</a:t>
            </a:r>
          </a:p>
          <a:p>
            <a:pPr lvl="0" algn="l" defTabSz="356362">
              <a:lnSpc>
                <a:spcPct val="120000"/>
              </a:lnSpc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endParaRPr sz="2806">
              <a:solidFill>
                <a:srgbClr val="535353"/>
              </a:solidFill>
            </a:endParaRPr>
          </a:p>
        </p:txBody>
      </p:sp>
      <p:pic>
        <p:nvPicPr>
          <p:cNvPr id="144" name="classification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4196" y="5386570"/>
            <a:ext cx="5236824" cy="2750275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145" name="results_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74384" y="5386570"/>
            <a:ext cx="7266349" cy="2750275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2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200" cap="all">
                <a:solidFill>
                  <a:srgbClr val="535353"/>
                </a:solidFill>
              </a:rPr>
              <a:t>Analysis - dependent Variables</a:t>
            </a:r>
          </a:p>
        </p:txBody>
      </p:sp>
      <p:sp>
        <p:nvSpPr>
          <p:cNvPr id="150" name="Shape 150"/>
          <p:cNvSpPr/>
          <p:nvPr/>
        </p:nvSpPr>
        <p:spPr>
          <a:xfrm>
            <a:off x="355600" y="2583238"/>
            <a:ext cx="12293600" cy="5993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marL="400938" lvl="0" indent="-400938" algn="l" defTabSz="449833">
              <a:lnSpc>
                <a:spcPct val="120000"/>
              </a:lnSpc>
              <a:spcBef>
                <a:spcPts val="3500"/>
              </a:spcBef>
              <a:buSzPct val="82000"/>
              <a:buChar char="•"/>
              <a:defRPr sz="1800">
                <a:solidFill>
                  <a:srgbClr val="000000"/>
                </a:solidFill>
              </a:defRPr>
            </a:pPr>
            <a:r>
              <a:rPr sz="3541">
                <a:solidFill>
                  <a:srgbClr val="535353"/>
                </a:solidFill>
              </a:rPr>
              <a:t>Differences in what knowledge is measured</a:t>
            </a:r>
          </a:p>
          <a:p>
            <a:pPr marL="801877" lvl="1" indent="-400938" algn="l" defTabSz="449833">
              <a:lnSpc>
                <a:spcPct val="120000"/>
              </a:lnSpc>
              <a:spcBef>
                <a:spcPts val="3500"/>
              </a:spcBef>
              <a:buSzPct val="82000"/>
              <a:buChar char="•"/>
              <a:defRPr sz="1800">
                <a:solidFill>
                  <a:srgbClr val="000000"/>
                </a:solidFill>
              </a:defRPr>
            </a:pPr>
            <a:r>
              <a:rPr sz="3541">
                <a:solidFill>
                  <a:srgbClr val="535353"/>
                </a:solidFill>
              </a:rPr>
              <a:t>Conceptual/Declarative</a:t>
            </a:r>
          </a:p>
          <a:p>
            <a:pPr marL="1603755" lvl="3" indent="-400938" algn="l" defTabSz="449833">
              <a:lnSpc>
                <a:spcPct val="120000"/>
              </a:lnSpc>
              <a:spcBef>
                <a:spcPts val="3500"/>
              </a:spcBef>
              <a:buSzPct val="82000"/>
              <a:buChar char="•"/>
              <a:defRPr sz="1800">
                <a:solidFill>
                  <a:srgbClr val="000000"/>
                </a:solidFill>
              </a:defRPr>
            </a:pPr>
            <a:r>
              <a:rPr sz="3541">
                <a:solidFill>
                  <a:srgbClr val="535353"/>
                </a:solidFill>
              </a:rPr>
              <a:t>understanding abstract properties of an algorithm </a:t>
            </a:r>
          </a:p>
          <a:p>
            <a:pPr marL="1603755" lvl="3" indent="-400938" algn="l" defTabSz="449833">
              <a:lnSpc>
                <a:spcPct val="120000"/>
              </a:lnSpc>
              <a:spcBef>
                <a:spcPts val="3500"/>
              </a:spcBef>
              <a:buSzPct val="82000"/>
              <a:buChar char="•"/>
              <a:defRPr sz="1800">
                <a:solidFill>
                  <a:srgbClr val="000000"/>
                </a:solidFill>
              </a:defRPr>
            </a:pPr>
            <a:r>
              <a:rPr sz="3541">
                <a:solidFill>
                  <a:srgbClr val="535353"/>
                </a:solidFill>
              </a:rPr>
              <a:t>Big-Oh, range of output, limits on input data</a:t>
            </a:r>
          </a:p>
          <a:p>
            <a:pPr marL="801877" lvl="1" indent="-400938" algn="l" defTabSz="449833">
              <a:lnSpc>
                <a:spcPct val="120000"/>
              </a:lnSpc>
              <a:spcBef>
                <a:spcPts val="3500"/>
              </a:spcBef>
              <a:buSzPct val="82000"/>
              <a:buChar char="•"/>
              <a:defRPr sz="1800">
                <a:solidFill>
                  <a:srgbClr val="000000"/>
                </a:solidFill>
              </a:defRPr>
            </a:pPr>
            <a:r>
              <a:rPr sz="3541">
                <a:solidFill>
                  <a:srgbClr val="535353"/>
                </a:solidFill>
              </a:rPr>
              <a:t>Procedural </a:t>
            </a:r>
          </a:p>
          <a:p>
            <a:pPr marL="1202816" lvl="2" indent="-400938" algn="l" defTabSz="449833">
              <a:lnSpc>
                <a:spcPct val="120000"/>
              </a:lnSpc>
              <a:spcBef>
                <a:spcPts val="3500"/>
              </a:spcBef>
              <a:buSzPct val="82000"/>
              <a:buChar char="•"/>
              <a:defRPr sz="1800">
                <a:solidFill>
                  <a:srgbClr val="000000"/>
                </a:solidFill>
              </a:defRPr>
            </a:pPr>
            <a:r>
              <a:rPr sz="3541">
                <a:solidFill>
                  <a:srgbClr val="535353"/>
                </a:solidFill>
              </a:rPr>
              <a:t>understanding the step-by-step behavior of an algorithm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2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200" cap="all">
                <a:solidFill>
                  <a:srgbClr val="535353"/>
                </a:solidFill>
              </a:rPr>
              <a:t>Analysis - dependent Variables</a:t>
            </a:r>
          </a:p>
        </p:txBody>
      </p:sp>
      <p:pic>
        <p:nvPicPr>
          <p:cNvPr id="155" name="results_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18075" y="2569172"/>
            <a:ext cx="7017325" cy="3617339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156" name="dependent_classification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9363" y="2703575"/>
            <a:ext cx="5380338" cy="3348542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</p:pic>
      <p:sp>
        <p:nvSpPr>
          <p:cNvPr id="157" name="Shape 157"/>
          <p:cNvSpPr/>
          <p:nvPr/>
        </p:nvSpPr>
        <p:spPr>
          <a:xfrm>
            <a:off x="355600" y="6564751"/>
            <a:ext cx="12293600" cy="2724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marL="520700" indent="-520700" algn="l">
              <a:lnSpc>
                <a:spcPct val="120000"/>
              </a:lnSpc>
              <a:spcBef>
                <a:spcPts val="4600"/>
              </a:spcBef>
              <a:buSzPct val="82000"/>
              <a:buChar char="•"/>
              <a:defRPr sz="4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Measures seem equally sensitive to learning effects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2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200" cap="all">
                <a:solidFill>
                  <a:srgbClr val="535353"/>
                </a:solidFill>
              </a:rPr>
              <a:t>Analysis - dependent Variables</a:t>
            </a:r>
          </a:p>
        </p:txBody>
      </p:sp>
      <p:sp>
        <p:nvSpPr>
          <p:cNvPr id="160" name="Shape 160"/>
          <p:cNvSpPr/>
          <p:nvPr/>
        </p:nvSpPr>
        <p:spPr>
          <a:xfrm>
            <a:off x="355600" y="1880101"/>
            <a:ext cx="12293600" cy="4439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marL="520700" lvl="0" indent="-520700" algn="l">
              <a:lnSpc>
                <a:spcPct val="120000"/>
              </a:lnSpc>
              <a:spcBef>
                <a:spcPts val="4600"/>
              </a:spcBef>
              <a:buSzPct val="82000"/>
              <a:buChar char="•"/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Differences in how knowledge is measured</a:t>
            </a:r>
          </a:p>
          <a:p>
            <a:pPr marL="520700" lvl="0" indent="-520700" algn="l">
              <a:lnSpc>
                <a:spcPct val="120000"/>
              </a:lnSpc>
              <a:spcBef>
                <a:spcPts val="4600"/>
              </a:spcBef>
              <a:buSzPct val="82000"/>
              <a:buChar char="•"/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Post-test vs pre- and post-test</a:t>
            </a:r>
          </a:p>
        </p:txBody>
      </p:sp>
      <p:pic>
        <p:nvPicPr>
          <p:cNvPr id="161" name="results_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8364" y="5666100"/>
            <a:ext cx="7634205" cy="38008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2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200" cap="all">
                <a:solidFill>
                  <a:srgbClr val="535353"/>
                </a:solidFill>
              </a:rPr>
              <a:t>Conclusions</a:t>
            </a:r>
          </a:p>
        </p:txBody>
      </p:sp>
      <p:sp>
        <p:nvSpPr>
          <p:cNvPr id="164" name="Shape 164"/>
          <p:cNvSpPr/>
          <p:nvPr/>
        </p:nvSpPr>
        <p:spPr>
          <a:xfrm>
            <a:off x="355600" y="2583238"/>
            <a:ext cx="12293600" cy="5993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marL="390525" lvl="0" indent="-390525" algn="l" defTabSz="438150">
              <a:lnSpc>
                <a:spcPct val="120000"/>
              </a:lnSpc>
              <a:spcBef>
                <a:spcPts val="3400"/>
              </a:spcBef>
              <a:buSzPct val="82000"/>
              <a:buChar char="•"/>
              <a:defRPr sz="1800">
                <a:solidFill>
                  <a:srgbClr val="000000"/>
                </a:solidFill>
              </a:defRPr>
            </a:pPr>
            <a:r>
              <a:rPr sz="3450">
                <a:solidFill>
                  <a:srgbClr val="535353"/>
                </a:solidFill>
              </a:rPr>
              <a:t>Factors impacting effectiveness</a:t>
            </a:r>
          </a:p>
          <a:p>
            <a:pPr marL="1171575" lvl="2" indent="-390525" algn="l" defTabSz="438150">
              <a:lnSpc>
                <a:spcPct val="120000"/>
              </a:lnSpc>
              <a:spcBef>
                <a:spcPts val="3400"/>
              </a:spcBef>
              <a:buSzPct val="82000"/>
              <a:buChar char="•"/>
              <a:defRPr sz="1800">
                <a:solidFill>
                  <a:srgbClr val="000000"/>
                </a:solidFill>
              </a:defRPr>
            </a:pPr>
            <a:r>
              <a:rPr sz="3450">
                <a:solidFill>
                  <a:srgbClr val="535353"/>
                </a:solidFill>
              </a:rPr>
              <a:t>Cognitive Constructivism - AV technology is useful to engage students in active learning</a:t>
            </a:r>
          </a:p>
          <a:p>
            <a:pPr marL="390525" lvl="0" indent="-390525" algn="l" defTabSz="438150">
              <a:lnSpc>
                <a:spcPct val="120000"/>
              </a:lnSpc>
              <a:spcBef>
                <a:spcPts val="3400"/>
              </a:spcBef>
              <a:buSzPct val="82000"/>
              <a:buChar char="•"/>
              <a:defRPr sz="1800">
                <a:solidFill>
                  <a:srgbClr val="000000"/>
                </a:solidFill>
              </a:defRPr>
            </a:pPr>
            <a:r>
              <a:rPr sz="3450">
                <a:solidFill>
                  <a:srgbClr val="535353"/>
                </a:solidFill>
              </a:rPr>
              <a:t>Measures sensitive to effectiveness</a:t>
            </a:r>
          </a:p>
          <a:p>
            <a:pPr marL="1171575" lvl="2" indent="-390525" algn="l" defTabSz="438150">
              <a:lnSpc>
                <a:spcPct val="120000"/>
              </a:lnSpc>
              <a:spcBef>
                <a:spcPts val="3400"/>
              </a:spcBef>
              <a:buSzPct val="82000"/>
              <a:buChar char="•"/>
              <a:defRPr sz="1800">
                <a:solidFill>
                  <a:srgbClr val="000000"/>
                </a:solidFill>
              </a:defRPr>
            </a:pPr>
            <a:r>
              <a:rPr sz="3450">
                <a:solidFill>
                  <a:srgbClr val="535353"/>
                </a:solidFill>
              </a:rPr>
              <a:t>Procedural knowledge may be a more sensitive measure of AV’s benefits</a:t>
            </a:r>
          </a:p>
          <a:p>
            <a:pPr marL="1171575" lvl="2" indent="-390525" algn="l" defTabSz="438150">
              <a:lnSpc>
                <a:spcPct val="120000"/>
              </a:lnSpc>
              <a:spcBef>
                <a:spcPts val="3400"/>
              </a:spcBef>
              <a:buSzPct val="82000"/>
              <a:buChar char="•"/>
              <a:defRPr sz="1800">
                <a:solidFill>
                  <a:srgbClr val="000000"/>
                </a:solidFill>
              </a:defRPr>
            </a:pPr>
            <a:r>
              <a:rPr sz="3450">
                <a:solidFill>
                  <a:srgbClr val="535353"/>
                </a:solidFill>
              </a:rPr>
              <a:t>Pre- and post-tests increase likelihood of finding improvement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2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200" cap="all">
                <a:solidFill>
                  <a:srgbClr val="535353"/>
                </a:solidFill>
              </a:rPr>
              <a:t>Conclusions</a:t>
            </a:r>
          </a:p>
        </p:txBody>
      </p:sp>
      <p:sp>
        <p:nvSpPr>
          <p:cNvPr id="169" name="Shape 169"/>
          <p:cNvSpPr/>
          <p:nvPr/>
        </p:nvSpPr>
        <p:spPr>
          <a:xfrm>
            <a:off x="355600" y="2583238"/>
            <a:ext cx="12293600" cy="5993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marL="520700" indent="-520700" algn="l">
              <a:lnSpc>
                <a:spcPct val="120000"/>
              </a:lnSpc>
              <a:spcBef>
                <a:spcPts val="4600"/>
              </a:spcBef>
              <a:buSzPct val="82000"/>
              <a:buChar char="•"/>
              <a:defRPr sz="4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Is algorithm visualization effective?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2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200" cap="all">
                <a:solidFill>
                  <a:srgbClr val="535353"/>
                </a:solidFill>
              </a:rPr>
              <a:t>Conclusions</a:t>
            </a:r>
          </a:p>
        </p:txBody>
      </p:sp>
      <p:sp>
        <p:nvSpPr>
          <p:cNvPr id="172" name="Shape 172"/>
          <p:cNvSpPr/>
          <p:nvPr/>
        </p:nvSpPr>
        <p:spPr>
          <a:xfrm>
            <a:off x="355600" y="2583238"/>
            <a:ext cx="12293600" cy="5993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marL="520700" indent="-520700" algn="l">
              <a:lnSpc>
                <a:spcPct val="120000"/>
              </a:lnSpc>
              <a:spcBef>
                <a:spcPts val="4600"/>
              </a:spcBef>
              <a:buSzPct val="82000"/>
              <a:buChar char="•"/>
              <a:defRPr sz="4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Yes and no… 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2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200" cap="all">
                <a:solidFill>
                  <a:srgbClr val="535353"/>
                </a:solidFill>
              </a:rPr>
              <a:t>Conclusions</a:t>
            </a:r>
          </a:p>
        </p:txBody>
      </p:sp>
      <p:sp>
        <p:nvSpPr>
          <p:cNvPr id="175" name="Shape 175"/>
          <p:cNvSpPr/>
          <p:nvPr/>
        </p:nvSpPr>
        <p:spPr>
          <a:xfrm>
            <a:off x="355600" y="2583238"/>
            <a:ext cx="12293600" cy="5993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marL="468629" lvl="0" indent="-468629" algn="l" defTabSz="525779">
              <a:lnSpc>
                <a:spcPct val="120000"/>
              </a:lnSpc>
              <a:spcBef>
                <a:spcPts val="4100"/>
              </a:spcBef>
              <a:buSzPct val="82000"/>
              <a:buChar char="•"/>
              <a:defRPr sz="1800">
                <a:solidFill>
                  <a:srgbClr val="000000"/>
                </a:solidFill>
              </a:defRPr>
            </a:pPr>
            <a:r>
              <a:rPr sz="4140">
                <a:solidFill>
                  <a:srgbClr val="535353"/>
                </a:solidFill>
              </a:rPr>
              <a:t>Merely viewing visualizations doesn’t guarantee learning</a:t>
            </a:r>
          </a:p>
          <a:p>
            <a:pPr marL="468629" lvl="0" indent="-468629" algn="l" defTabSz="525779">
              <a:lnSpc>
                <a:spcPct val="120000"/>
              </a:lnSpc>
              <a:spcBef>
                <a:spcPts val="4100"/>
              </a:spcBef>
              <a:buSzPct val="82000"/>
              <a:buChar char="•"/>
              <a:defRPr sz="1800">
                <a:solidFill>
                  <a:srgbClr val="000000"/>
                </a:solidFill>
              </a:defRPr>
            </a:pPr>
            <a:r>
              <a:rPr sz="4140">
                <a:solidFill>
                  <a:srgbClr val="535353"/>
                </a:solidFill>
              </a:rPr>
              <a:t>AV technology is effective as a catalyst for active learning</a:t>
            </a:r>
          </a:p>
          <a:p>
            <a:pPr marL="1405889" lvl="2" indent="-468629" algn="l" defTabSz="525779">
              <a:lnSpc>
                <a:spcPct val="120000"/>
              </a:lnSpc>
              <a:spcBef>
                <a:spcPts val="4100"/>
              </a:spcBef>
              <a:buSzPct val="82000"/>
              <a:buChar char="•"/>
              <a:defRPr sz="1800">
                <a:solidFill>
                  <a:srgbClr val="000000"/>
                </a:solidFill>
              </a:defRPr>
            </a:pPr>
            <a:r>
              <a:rPr sz="4140">
                <a:solidFill>
                  <a:srgbClr val="535353"/>
                </a:solidFill>
              </a:rPr>
              <a:t>What-if analysis</a:t>
            </a:r>
          </a:p>
          <a:p>
            <a:pPr marL="1405889" lvl="2" indent="-468629" algn="l" defTabSz="525779">
              <a:lnSpc>
                <a:spcPct val="120000"/>
              </a:lnSpc>
              <a:spcBef>
                <a:spcPts val="4100"/>
              </a:spcBef>
              <a:buSzPct val="82000"/>
              <a:buChar char="•"/>
              <a:defRPr sz="1800">
                <a:solidFill>
                  <a:srgbClr val="000000"/>
                </a:solidFill>
              </a:defRPr>
            </a:pPr>
            <a:r>
              <a:rPr sz="4140">
                <a:solidFill>
                  <a:srgbClr val="535353"/>
                </a:solidFill>
              </a:rPr>
              <a:t>Prediction exercises</a:t>
            </a:r>
          </a:p>
          <a:p>
            <a:pPr marL="1405889" lvl="2" indent="-468629" algn="l" defTabSz="525779">
              <a:lnSpc>
                <a:spcPct val="120000"/>
              </a:lnSpc>
              <a:spcBef>
                <a:spcPts val="4100"/>
              </a:spcBef>
              <a:buSzPct val="82000"/>
              <a:buChar char="•"/>
              <a:defRPr sz="1800">
                <a:solidFill>
                  <a:srgbClr val="000000"/>
                </a:solidFill>
              </a:defRPr>
            </a:pPr>
            <a:r>
              <a:rPr sz="4140">
                <a:solidFill>
                  <a:srgbClr val="535353"/>
                </a:solidFill>
              </a:rPr>
              <a:t>Programming exercises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2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200" cap="all">
                <a:solidFill>
                  <a:srgbClr val="535353"/>
                </a:solidFill>
              </a:rPr>
              <a:t>Conclusions</a:t>
            </a:r>
          </a:p>
        </p:txBody>
      </p:sp>
      <p:sp>
        <p:nvSpPr>
          <p:cNvPr id="180" name="Shape 180"/>
          <p:cNvSpPr/>
          <p:nvPr/>
        </p:nvSpPr>
        <p:spPr>
          <a:xfrm>
            <a:off x="355600" y="2583238"/>
            <a:ext cx="12293600" cy="5993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marL="520700" indent="-520700" algn="l">
              <a:lnSpc>
                <a:spcPct val="120000"/>
              </a:lnSpc>
              <a:spcBef>
                <a:spcPts val="4600"/>
              </a:spcBef>
              <a:buSzPct val="82000"/>
              <a:buChar char="•"/>
              <a:defRPr sz="4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In this case, a picture is not worth 1000 words!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2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200" cap="all">
                <a:solidFill>
                  <a:srgbClr val="535353"/>
                </a:solidFill>
              </a:rPr>
              <a:t>Future Research</a:t>
            </a:r>
          </a:p>
        </p:txBody>
      </p:sp>
      <p:sp>
        <p:nvSpPr>
          <p:cNvPr id="183" name="Shape 183"/>
          <p:cNvSpPr/>
          <p:nvPr/>
        </p:nvSpPr>
        <p:spPr>
          <a:xfrm>
            <a:off x="355600" y="2583238"/>
            <a:ext cx="12293600" cy="5993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marL="302005" lvl="0" indent="-302005" algn="l" defTabSz="338835">
              <a:lnSpc>
                <a:spcPct val="120000"/>
              </a:lnSpc>
              <a:spcBef>
                <a:spcPts val="2600"/>
              </a:spcBef>
              <a:buSzPct val="82000"/>
              <a:buChar char="•"/>
              <a:defRPr sz="1800">
                <a:solidFill>
                  <a:srgbClr val="000000"/>
                </a:solidFill>
              </a:defRPr>
            </a:pPr>
            <a:r>
              <a:rPr sz="2667">
                <a:solidFill>
                  <a:srgbClr val="535353"/>
                </a:solidFill>
              </a:rPr>
              <a:t>Dual-coding and Individual Difference theories should be explored further</a:t>
            </a:r>
          </a:p>
          <a:p>
            <a:pPr marL="302005" lvl="0" indent="-302005" algn="l" defTabSz="338835">
              <a:lnSpc>
                <a:spcPct val="120000"/>
              </a:lnSpc>
              <a:spcBef>
                <a:spcPts val="2600"/>
              </a:spcBef>
              <a:buSzPct val="82000"/>
              <a:buChar char="•"/>
              <a:defRPr sz="1800">
                <a:solidFill>
                  <a:srgbClr val="000000"/>
                </a:solidFill>
              </a:defRPr>
            </a:pPr>
            <a:r>
              <a:rPr sz="2667">
                <a:solidFill>
                  <a:srgbClr val="535353"/>
                </a:solidFill>
              </a:rPr>
              <a:t>Situated Action and Sociocultural Constructivism could be examined</a:t>
            </a:r>
          </a:p>
          <a:p>
            <a:pPr marL="604011" lvl="1" indent="-302005" algn="l" defTabSz="338835">
              <a:lnSpc>
                <a:spcPct val="120000"/>
              </a:lnSpc>
              <a:spcBef>
                <a:spcPts val="2600"/>
              </a:spcBef>
              <a:buSzPct val="82000"/>
              <a:buChar char="•"/>
              <a:defRPr sz="1800">
                <a:solidFill>
                  <a:srgbClr val="000000"/>
                </a:solidFill>
              </a:defRPr>
            </a:pPr>
            <a:r>
              <a:rPr sz="2667">
                <a:solidFill>
                  <a:srgbClr val="535353"/>
                </a:solidFill>
              </a:rPr>
              <a:t>Situated action - AV is a communicative resource for building a shared understanding</a:t>
            </a:r>
          </a:p>
          <a:p>
            <a:pPr marL="604011" lvl="1" indent="-302005" algn="l" defTabSz="338835">
              <a:lnSpc>
                <a:spcPct val="120000"/>
              </a:lnSpc>
              <a:spcBef>
                <a:spcPts val="2600"/>
              </a:spcBef>
              <a:buSzPct val="82000"/>
              <a:buChar char="•"/>
              <a:defRPr sz="1800">
                <a:solidFill>
                  <a:srgbClr val="000000"/>
                </a:solidFill>
              </a:defRPr>
            </a:pPr>
            <a:r>
              <a:rPr sz="2667">
                <a:solidFill>
                  <a:srgbClr val="535353"/>
                </a:solidFill>
              </a:rPr>
              <a:t>Sociocultural Constructivism - AV enable people to participate in a community in increasingly central ways </a:t>
            </a:r>
          </a:p>
          <a:p>
            <a:pPr marL="302005" lvl="0" indent="-302005" algn="l" defTabSz="338835">
              <a:lnSpc>
                <a:spcPct val="120000"/>
              </a:lnSpc>
              <a:spcBef>
                <a:spcPts val="2600"/>
              </a:spcBef>
              <a:buSzPct val="82000"/>
              <a:buChar char="•"/>
              <a:defRPr sz="1800">
                <a:solidFill>
                  <a:srgbClr val="000000"/>
                </a:solidFill>
              </a:defRPr>
            </a:pPr>
            <a:r>
              <a:rPr sz="2667">
                <a:solidFill>
                  <a:srgbClr val="535353"/>
                </a:solidFill>
              </a:rPr>
              <a:t>Evaluate more than just exams </a:t>
            </a:r>
          </a:p>
          <a:p>
            <a:pPr marL="302005" lvl="0" indent="-302005" algn="l" defTabSz="338835">
              <a:lnSpc>
                <a:spcPct val="120000"/>
              </a:lnSpc>
              <a:spcBef>
                <a:spcPts val="2600"/>
              </a:spcBef>
              <a:buSzPct val="82000"/>
              <a:buChar char="•"/>
              <a:defRPr sz="1800">
                <a:solidFill>
                  <a:srgbClr val="000000"/>
                </a:solidFill>
              </a:defRPr>
            </a:pPr>
            <a:r>
              <a:rPr sz="2667">
                <a:solidFill>
                  <a:srgbClr val="535353"/>
                </a:solidFill>
              </a:rPr>
              <a:t>Consider more than just experimental studies </a:t>
            </a:r>
          </a:p>
          <a:p>
            <a:pPr marL="604011" lvl="1" indent="-302005" algn="l" defTabSz="338835">
              <a:lnSpc>
                <a:spcPct val="120000"/>
              </a:lnSpc>
              <a:spcBef>
                <a:spcPts val="2600"/>
              </a:spcBef>
              <a:buSzPct val="82000"/>
              <a:buChar char="•"/>
              <a:defRPr sz="1800">
                <a:solidFill>
                  <a:srgbClr val="000000"/>
                </a:solidFill>
              </a:defRPr>
            </a:pPr>
            <a:r>
              <a:rPr sz="2667">
                <a:solidFill>
                  <a:srgbClr val="535353"/>
                </a:solidFill>
              </a:rPr>
              <a:t>Usability, surveys, observational studies, etc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2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200" cap="all">
                <a:solidFill>
                  <a:srgbClr val="535353"/>
                </a:solidFill>
              </a:rPr>
              <a:t>Introduction and Background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What is algorithm visualization (AV)?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When is it used?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Lectures, learning aides, debugging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Is it effective? 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4294967295"/>
          </p:nvPr>
        </p:nvSpPr>
        <p:spPr>
          <a:xfrm>
            <a:off x="6381749" y="9271000"/>
            <a:ext cx="228601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  <a:t>3</a:t>
            </a:fld>
            <a:endParaRPr>
              <a:solidFill>
                <a:srgbClr val="535353"/>
              </a:solidFill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/>
        </p:nvSpPr>
        <p:spPr>
          <a:xfrm>
            <a:off x="355600" y="1880101"/>
            <a:ext cx="12293600" cy="5993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marL="520700" indent="-520700" algn="l">
              <a:lnSpc>
                <a:spcPct val="120000"/>
              </a:lnSpc>
              <a:spcBef>
                <a:spcPts val="4600"/>
              </a:spcBef>
              <a:buSzPct val="82000"/>
              <a:buChar char="•"/>
              <a:defRPr sz="4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Thank you for your attention and involvement!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2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200" cap="all">
                <a:solidFill>
                  <a:srgbClr val="535353"/>
                </a:solidFill>
              </a:rPr>
              <a:t>Introduction and Background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Why do CS educators tend not to use AV technology?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Time spent learning and creating tools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Takes time away from other activities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Not educationally effective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4294967295"/>
          </p:nvPr>
        </p:nvSpPr>
        <p:spPr>
          <a:xfrm>
            <a:off x="6381749" y="9271000"/>
            <a:ext cx="228601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  <a:t>4</a:t>
            </a:fld>
            <a:endParaRPr>
              <a:solidFill>
                <a:srgbClr val="535353"/>
              </a:solidFill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2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200" cap="all">
                <a:solidFill>
                  <a:srgbClr val="535353"/>
                </a:solidFill>
              </a:rPr>
              <a:t>Introduction and Background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94665" lvl="0" indent="-494665" defTabSz="554990">
              <a:spcBef>
                <a:spcPts val="4300"/>
              </a:spcBef>
              <a:defRPr sz="1800">
                <a:solidFill>
                  <a:srgbClr val="000000"/>
                </a:solidFill>
              </a:defRPr>
            </a:pPr>
            <a:r>
              <a:rPr sz="4370">
                <a:solidFill>
                  <a:srgbClr val="535353"/>
                </a:solidFill>
              </a:rPr>
              <a:t>Prior research - taxonomic reviews, experimental studies</a:t>
            </a:r>
          </a:p>
          <a:p>
            <a:pPr marL="494665" lvl="0" indent="-494665" defTabSz="554990">
              <a:spcBef>
                <a:spcPts val="4300"/>
              </a:spcBef>
              <a:defRPr sz="1800">
                <a:solidFill>
                  <a:srgbClr val="000000"/>
                </a:solidFill>
              </a:defRPr>
            </a:pPr>
            <a:r>
              <a:rPr sz="4370">
                <a:solidFill>
                  <a:srgbClr val="535353"/>
                </a:solidFill>
              </a:rPr>
              <a:t>Mixed results</a:t>
            </a:r>
          </a:p>
          <a:p>
            <a:pPr marL="1483994" lvl="2" indent="-494665" defTabSz="554990">
              <a:spcBef>
                <a:spcPts val="4300"/>
              </a:spcBef>
              <a:defRPr sz="1800">
                <a:solidFill>
                  <a:srgbClr val="000000"/>
                </a:solidFill>
              </a:defRPr>
            </a:pPr>
            <a:r>
              <a:rPr sz="4370">
                <a:solidFill>
                  <a:srgbClr val="535353"/>
                </a:solidFill>
              </a:rPr>
              <a:t>Pedagogical advantage? No advantage? Somewhere in between?</a:t>
            </a:r>
          </a:p>
          <a:p>
            <a:pPr marL="1483994" lvl="2" indent="-494665" defTabSz="554990">
              <a:spcBef>
                <a:spcPts val="4300"/>
              </a:spcBef>
              <a:defRPr sz="1800">
                <a:solidFill>
                  <a:srgbClr val="000000"/>
                </a:solidFill>
              </a:defRPr>
            </a:pPr>
            <a:r>
              <a:rPr sz="4370">
                <a:solidFill>
                  <a:srgbClr val="535353"/>
                </a:solidFill>
              </a:rPr>
              <a:t>This largely explains lack of adoption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4294967295"/>
          </p:nvPr>
        </p:nvSpPr>
        <p:spPr>
          <a:xfrm>
            <a:off x="6381749" y="9271000"/>
            <a:ext cx="228601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  <a:t>5</a:t>
            </a:fld>
            <a:endParaRPr>
              <a:solidFill>
                <a:srgbClr val="535353"/>
              </a:solidFill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2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200" cap="all">
                <a:solidFill>
                  <a:srgbClr val="535353"/>
                </a:solidFill>
              </a:rPr>
              <a:t>Introduction and Background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Meta-study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Is AV technology educationally effective?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Impacts and trends of various factors?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How do we measure ‘educational effectiveness?’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What are fruitful directions for future AV research?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4294967295"/>
          </p:nvPr>
        </p:nvSpPr>
        <p:spPr>
          <a:xfrm>
            <a:off x="6381749" y="9271000"/>
            <a:ext cx="228601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  <a:t>6</a:t>
            </a:fld>
            <a:endParaRPr>
              <a:solidFill>
                <a:srgbClr val="535353"/>
              </a:solidFill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2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200" cap="all">
                <a:solidFill>
                  <a:srgbClr val="535353"/>
                </a:solidFill>
              </a:rPr>
              <a:t>Study Scope</a:t>
            </a:r>
          </a:p>
        </p:txBody>
      </p:sp>
      <p:grpSp>
        <p:nvGrpSpPr>
          <p:cNvPr id="65" name="Group 65"/>
          <p:cNvGrpSpPr/>
          <p:nvPr/>
        </p:nvGrpSpPr>
        <p:grpSpPr>
          <a:xfrm>
            <a:off x="2252209" y="2597653"/>
            <a:ext cx="8500382" cy="3257820"/>
            <a:chOff x="-88900" y="-50800"/>
            <a:chExt cx="8500381" cy="3257818"/>
          </a:xfrm>
        </p:grpSpPr>
        <p:pic>
          <p:nvPicPr>
            <p:cNvPr id="64" name="AV_use_taxonomy-enhanced.png"/>
            <p:cNvPicPr/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>
              <a:off x="0" y="0"/>
              <a:ext cx="8322582" cy="301651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3" name="Picture 62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88900" y="-50800"/>
              <a:ext cx="8500382" cy="3257819"/>
            </a:xfrm>
            <a:prstGeom prst="rect">
              <a:avLst/>
            </a:prstGeom>
            <a:effectLst/>
          </p:spPr>
        </p:pic>
      </p:grpSp>
      <p:grpSp>
        <p:nvGrpSpPr>
          <p:cNvPr id="68" name="Group 68"/>
          <p:cNvGrpSpPr/>
          <p:nvPr/>
        </p:nvGrpSpPr>
        <p:grpSpPr>
          <a:xfrm>
            <a:off x="2304339" y="6133271"/>
            <a:ext cx="8396122" cy="2538617"/>
            <a:chOff x="-88900" y="-50800"/>
            <a:chExt cx="8396120" cy="2538615"/>
          </a:xfrm>
        </p:grpSpPr>
        <p:pic>
          <p:nvPicPr>
            <p:cNvPr id="67" name="AV_evaluation_taxonomy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8218321" cy="229731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6" name="Picture 65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88900" y="-50800"/>
              <a:ext cx="8396121" cy="253861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2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200" cap="all">
                <a:solidFill>
                  <a:srgbClr val="535353"/>
                </a:solidFill>
              </a:rPr>
              <a:t>Study Scope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9696" lvl="0" indent="-369696" defTabSz="414781">
              <a:spcBef>
                <a:spcPts val="3200"/>
              </a:spcBef>
              <a:defRPr sz="1800">
                <a:solidFill>
                  <a:srgbClr val="000000"/>
                </a:solidFill>
              </a:defRPr>
            </a:pPr>
            <a:r>
              <a:rPr sz="3266">
                <a:solidFill>
                  <a:srgbClr val="535353"/>
                </a:solidFill>
              </a:rPr>
              <a:t>Focus on empirical techniques - observable and measurable phenomena</a:t>
            </a:r>
          </a:p>
          <a:p>
            <a:pPr marL="369696" lvl="0" indent="-369696" defTabSz="414781">
              <a:spcBef>
                <a:spcPts val="3200"/>
              </a:spcBef>
              <a:defRPr sz="1800">
                <a:solidFill>
                  <a:srgbClr val="000000"/>
                </a:solidFill>
              </a:defRPr>
            </a:pPr>
            <a:r>
              <a:rPr sz="3266">
                <a:solidFill>
                  <a:srgbClr val="535353"/>
                </a:solidFill>
              </a:rPr>
              <a:t>Controlled experimentation</a:t>
            </a:r>
          </a:p>
          <a:p>
            <a:pPr marL="1109090" lvl="2" indent="-369696" defTabSz="414781">
              <a:spcBef>
                <a:spcPts val="3200"/>
              </a:spcBef>
              <a:defRPr sz="1800">
                <a:solidFill>
                  <a:srgbClr val="000000"/>
                </a:solidFill>
              </a:defRPr>
            </a:pPr>
            <a:r>
              <a:rPr sz="3266">
                <a:solidFill>
                  <a:srgbClr val="535353"/>
                </a:solidFill>
              </a:rPr>
              <a:t>Causal relationship between </a:t>
            </a:r>
            <a:r>
              <a:rPr sz="3266" i="1">
                <a:solidFill>
                  <a:srgbClr val="535353"/>
                </a:solidFill>
              </a:rPr>
              <a:t>factors </a:t>
            </a:r>
            <a:r>
              <a:rPr sz="3266">
                <a:solidFill>
                  <a:srgbClr val="535353"/>
                </a:solidFill>
              </a:rPr>
              <a:t>(independent variables) and </a:t>
            </a:r>
            <a:r>
              <a:rPr sz="3266" i="1">
                <a:solidFill>
                  <a:srgbClr val="535353"/>
                </a:solidFill>
              </a:rPr>
              <a:t>measures</a:t>
            </a:r>
            <a:r>
              <a:rPr sz="3266">
                <a:solidFill>
                  <a:srgbClr val="535353"/>
                </a:solidFill>
              </a:rPr>
              <a:t> (dependent variables)</a:t>
            </a:r>
          </a:p>
          <a:p>
            <a:pPr marL="1109090" lvl="2" indent="-369696" defTabSz="414781">
              <a:spcBef>
                <a:spcPts val="3200"/>
              </a:spcBef>
              <a:defRPr sz="1800">
                <a:solidFill>
                  <a:srgbClr val="000000"/>
                </a:solidFill>
              </a:defRPr>
            </a:pPr>
            <a:r>
              <a:rPr sz="3266">
                <a:solidFill>
                  <a:srgbClr val="535353"/>
                </a:solidFill>
              </a:rPr>
              <a:t>Between-subject comparison </a:t>
            </a:r>
          </a:p>
          <a:p>
            <a:pPr marL="1848485" lvl="4" indent="-369696" defTabSz="414781">
              <a:spcBef>
                <a:spcPts val="3200"/>
              </a:spcBef>
              <a:defRPr sz="1800">
                <a:solidFill>
                  <a:srgbClr val="000000"/>
                </a:solidFill>
              </a:defRPr>
            </a:pPr>
            <a:r>
              <a:rPr sz="3266">
                <a:solidFill>
                  <a:srgbClr val="535353"/>
                </a:solidFill>
              </a:rPr>
              <a:t>Statistically significant differences between groups mean </a:t>
            </a:r>
            <a:r>
              <a:rPr sz="3266" i="1">
                <a:solidFill>
                  <a:srgbClr val="535353"/>
                </a:solidFill>
              </a:rPr>
              <a:t>factors</a:t>
            </a:r>
            <a:r>
              <a:rPr sz="3266">
                <a:solidFill>
                  <a:srgbClr val="535353"/>
                </a:solidFill>
              </a:rPr>
              <a:t> affected </a:t>
            </a:r>
            <a:r>
              <a:rPr sz="3266" i="1">
                <a:solidFill>
                  <a:srgbClr val="535353"/>
                </a:solidFill>
              </a:rPr>
              <a:t>measures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4294967295"/>
          </p:nvPr>
        </p:nvSpPr>
        <p:spPr>
          <a:xfrm>
            <a:off x="6381749" y="9271000"/>
            <a:ext cx="228601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  <a:t>8</a:t>
            </a:fld>
            <a:endParaRPr>
              <a:solidFill>
                <a:srgbClr val="535353"/>
              </a:solidFill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2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200" cap="all">
                <a:solidFill>
                  <a:srgbClr val="535353"/>
                </a:solidFill>
              </a:rPr>
              <a:t>Study Scope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Scope is limited to experimental evaluations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Largest, most mature subset of empirical studies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Evolution of design reveals evolution in thinking about why and how AV technology is effective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4294967295"/>
          </p:nvPr>
        </p:nvSpPr>
        <p:spPr>
          <a:xfrm>
            <a:off x="6381749" y="9271000"/>
            <a:ext cx="228601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  <a:t>9</a:t>
            </a:fld>
            <a:endParaRPr>
              <a:solidFill>
                <a:srgbClr val="535353"/>
              </a:solidFill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1141</Words>
  <Application>Microsoft Office PowerPoint</Application>
  <PresentationFormat>Custom</PresentationFormat>
  <Paragraphs>180</Paragraphs>
  <Slides>30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Showroom</vt:lpstr>
      <vt:lpstr>A Meta-Study of Algorithm Visualization Effectiveness</vt:lpstr>
      <vt:lpstr>Outline</vt:lpstr>
      <vt:lpstr>Introduction and Background</vt:lpstr>
      <vt:lpstr>Introduction and Background</vt:lpstr>
      <vt:lpstr>Introduction and Background</vt:lpstr>
      <vt:lpstr>Introduction and Background</vt:lpstr>
      <vt:lpstr>Study Scope</vt:lpstr>
      <vt:lpstr>Study Scope</vt:lpstr>
      <vt:lpstr>Study Scope</vt:lpstr>
      <vt:lpstr>Data</vt:lpstr>
      <vt:lpstr>PowerPoint Presentation</vt:lpstr>
      <vt:lpstr>PowerPoint Presentation</vt:lpstr>
      <vt:lpstr>PowerPoint Presentation</vt:lpstr>
      <vt:lpstr>Data</vt:lpstr>
      <vt:lpstr>Analysis</vt:lpstr>
      <vt:lpstr>Analysis - Independent Variables</vt:lpstr>
      <vt:lpstr>Analysis - Independent Variables</vt:lpstr>
      <vt:lpstr>Analysis - Independent Variables</vt:lpstr>
      <vt:lpstr>Analysis - Independent Variables</vt:lpstr>
      <vt:lpstr>Analysis - Independent Variables</vt:lpstr>
      <vt:lpstr>Analysis - dependent Variables</vt:lpstr>
      <vt:lpstr>Analysis - dependent Variables</vt:lpstr>
      <vt:lpstr>Analysis - dependent Variables</vt:lpstr>
      <vt:lpstr>Conclusions</vt:lpstr>
      <vt:lpstr>Conclusions</vt:lpstr>
      <vt:lpstr>Conclusions</vt:lpstr>
      <vt:lpstr>Conclusions</vt:lpstr>
      <vt:lpstr>Conclusions</vt:lpstr>
      <vt:lpstr>Future Research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Meta-Study of Algorithm Visualization Effectiveness</dc:title>
  <dc:creator>ras</dc:creator>
  <cp:lastModifiedBy>test</cp:lastModifiedBy>
  <cp:revision>1</cp:revision>
  <dcterms:modified xsi:type="dcterms:W3CDTF">2015-09-11T11:44:30Z</dcterms:modified>
</cp:coreProperties>
</file>