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67" r:id="rId3"/>
    <p:sldId id="262" r:id="rId4"/>
    <p:sldId id="263" r:id="rId5"/>
    <p:sldId id="264" r:id="rId6"/>
    <p:sldId id="257" r:id="rId7"/>
    <p:sldId id="265" r:id="rId8"/>
    <p:sldId id="258" r:id="rId9"/>
    <p:sldId id="266" r:id="rId10"/>
    <p:sldId id="259" r:id="rId11"/>
    <p:sldId id="268" r:id="rId12"/>
    <p:sldId id="269" r:id="rId13"/>
    <p:sldId id="272" r:id="rId14"/>
    <p:sldId id="275" r:id="rId15"/>
    <p:sldId id="276" r:id="rId16"/>
    <p:sldId id="277" r:id="rId17"/>
    <p:sldId id="278" r:id="rId18"/>
    <p:sldId id="283" r:id="rId19"/>
    <p:sldId id="316" r:id="rId20"/>
    <p:sldId id="284" r:id="rId21"/>
    <p:sldId id="285" r:id="rId22"/>
    <p:sldId id="321" r:id="rId23"/>
    <p:sldId id="322" r:id="rId24"/>
    <p:sldId id="323" r:id="rId25"/>
    <p:sldId id="286" r:id="rId26"/>
    <p:sldId id="324" r:id="rId27"/>
    <p:sldId id="280" r:id="rId28"/>
    <p:sldId id="279" r:id="rId29"/>
    <p:sldId id="281" r:id="rId30"/>
    <p:sldId id="282" r:id="rId31"/>
    <p:sldId id="287" r:id="rId32"/>
    <p:sldId id="288" r:id="rId33"/>
    <p:sldId id="317" r:id="rId34"/>
    <p:sldId id="289" r:id="rId35"/>
    <p:sldId id="290" r:id="rId36"/>
    <p:sldId id="318" r:id="rId37"/>
    <p:sldId id="273" r:id="rId38"/>
    <p:sldId id="291" r:id="rId39"/>
    <p:sldId id="292" r:id="rId40"/>
    <p:sldId id="293" r:id="rId41"/>
    <p:sldId id="294" r:id="rId42"/>
    <p:sldId id="295" r:id="rId43"/>
    <p:sldId id="296" r:id="rId44"/>
    <p:sldId id="320" r:id="rId45"/>
    <p:sldId id="297" r:id="rId46"/>
    <p:sldId id="298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274" r:id="rId58"/>
    <p:sldId id="310" r:id="rId59"/>
    <p:sldId id="319" r:id="rId60"/>
    <p:sldId id="311" r:id="rId61"/>
    <p:sldId id="312" r:id="rId62"/>
    <p:sldId id="313" r:id="rId63"/>
    <p:sldId id="314" r:id="rId64"/>
    <p:sldId id="315" r:id="rId65"/>
    <p:sldId id="325" r:id="rId66"/>
    <p:sldId id="260" r:id="rId67"/>
    <p:sldId id="270" r:id="rId68"/>
    <p:sldId id="261" r:id="rId69"/>
    <p:sldId id="27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58" autoAdjust="0"/>
  </p:normalViewPr>
  <p:slideViewPr>
    <p:cSldViewPr>
      <p:cViewPr>
        <p:scale>
          <a:sx n="70" d="100"/>
          <a:sy n="70" d="100"/>
        </p:scale>
        <p:origin x="-118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F1AB6-C455-478E-8A1D-2A3ABFB50D14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E63FB-3CFA-4E04-9AE6-0FC8E4873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63FB-3CFA-4E04-9AE6-0FC8E4873D0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63FB-3CFA-4E04-9AE6-0FC8E4873D0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63FB-3CFA-4E04-9AE6-0FC8E4873D0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52BBDA-BCDF-4385-9B80-D71540B7C17A}" type="datetimeFigureOut">
              <a:rPr lang="en-US" smtClean="0"/>
              <a:t>11/9/2008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249B57-786D-49F2-9752-7A416E9A4C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Volume-Based Video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Anuradha Venkataraman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and robust way to track moving regions</a:t>
            </a:r>
          </a:p>
          <a:p>
            <a:r>
              <a:rPr lang="en-US" dirty="0" smtClean="0"/>
              <a:t>Solid evidence about salient motion can be accumulated</a:t>
            </a:r>
          </a:p>
          <a:p>
            <a:r>
              <a:rPr lang="en-US" dirty="0" smtClean="0"/>
              <a:t>Video can be better segmented into interesting events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Volume Based Representation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Segmenting video into events and actions is becoming important</a:t>
            </a:r>
          </a:p>
          <a:p>
            <a:r>
              <a:rPr lang="en-US" dirty="0" smtClean="0"/>
              <a:t>Systems to identify and recognize the occurrence of an action or event in the video shot</a:t>
            </a:r>
          </a:p>
          <a:p>
            <a:r>
              <a:rPr lang="en-US" dirty="0" smtClean="0"/>
              <a:t>Systems should be able to identify events and actions in video in real-time</a:t>
            </a:r>
          </a:p>
          <a:p>
            <a:r>
              <a:rPr lang="en-US" dirty="0" smtClean="0"/>
              <a:t>Systems should index events and actions</a:t>
            </a:r>
          </a:p>
          <a:p>
            <a:r>
              <a:rPr lang="en-US" dirty="0" smtClean="0"/>
              <a:t>Motivation – </a:t>
            </a:r>
          </a:p>
          <a:p>
            <a:pPr lvl="1"/>
            <a:r>
              <a:rPr lang="en-US" dirty="0" smtClean="0"/>
              <a:t>Activity </a:t>
            </a:r>
            <a:r>
              <a:rPr lang="en-US" dirty="0" smtClean="0"/>
              <a:t>recognition</a:t>
            </a:r>
          </a:p>
          <a:p>
            <a:pPr lvl="1"/>
            <a:r>
              <a:rPr lang="en-US" dirty="0" smtClean="0"/>
              <a:t>Unusual activity 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Monitor surveillance cam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and Actions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Three Techniques</a:t>
            </a:r>
          </a:p>
          <a:p>
            <a:r>
              <a:rPr lang="en-US" dirty="0" smtClean="0"/>
              <a:t>Video Retrieval of Near–Duplicates using </a:t>
            </a:r>
            <a:r>
              <a:rPr lang="en-US" dirty="0" smtClean="0"/>
              <a:t>k–Nearest Neighbor </a:t>
            </a:r>
            <a:r>
              <a:rPr lang="en-US" dirty="0" smtClean="0"/>
              <a:t>Retrieval of </a:t>
            </a:r>
            <a:r>
              <a:rPr lang="en-US" dirty="0" err="1" smtClean="0"/>
              <a:t>Spatio</a:t>
            </a:r>
            <a:r>
              <a:rPr lang="en-US" dirty="0" smtClean="0"/>
              <a:t>–Temporal </a:t>
            </a:r>
            <a:r>
              <a:rPr lang="en-US" dirty="0" smtClean="0"/>
              <a:t>Descriptors</a:t>
            </a:r>
          </a:p>
          <a:p>
            <a:r>
              <a:rPr lang="en-US" dirty="0" smtClean="0"/>
              <a:t>Probabilistic Space-Time Video </a:t>
            </a:r>
            <a:r>
              <a:rPr lang="en-US" dirty="0" smtClean="0"/>
              <a:t>Modeling via </a:t>
            </a:r>
            <a:r>
              <a:rPr lang="en-US" dirty="0" smtClean="0"/>
              <a:t>Piecewise </a:t>
            </a:r>
            <a:r>
              <a:rPr lang="en-US" dirty="0" smtClean="0"/>
              <a:t>GMM</a:t>
            </a:r>
          </a:p>
          <a:p>
            <a:r>
              <a:rPr lang="en-US" dirty="0" smtClean="0"/>
              <a:t>Efficient Visual Event Detection using Volumetric Features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Based </a:t>
            </a:r>
            <a:r>
              <a:rPr lang="en-US" dirty="0" err="1" smtClean="0"/>
              <a:t>Representaion</a:t>
            </a:r>
            <a:r>
              <a:rPr lang="en-US" dirty="0" smtClean="0"/>
              <a:t> and Event Detection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 Contribution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Compact representation of spatio-temporal features</a:t>
            </a:r>
          </a:p>
          <a:p>
            <a:pPr lvl="1"/>
            <a:r>
              <a:rPr lang="en-US" dirty="0" smtClean="0"/>
              <a:t>Retrieval of near duplicates</a:t>
            </a:r>
          </a:p>
          <a:p>
            <a:pPr lvl="1"/>
            <a:r>
              <a:rPr lang="en-US" dirty="0" smtClean="0"/>
              <a:t>Action recognition in video sequences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Video Retrieval of Near–Duplicates using k–Nearest Neighbor Retrieval of </a:t>
            </a:r>
            <a:r>
              <a:rPr lang="en-US" sz="2700" dirty="0" err="1" smtClean="0"/>
              <a:t>Spatio</a:t>
            </a:r>
            <a:r>
              <a:rPr lang="en-US" sz="2700" dirty="0" smtClean="0"/>
              <a:t>–Temporal Descriptors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Recognize near similar videos even if there is obscurity</a:t>
            </a:r>
          </a:p>
          <a:p>
            <a:pPr lvl="1"/>
            <a:r>
              <a:rPr lang="en-US" dirty="0" smtClean="0"/>
              <a:t>Retrieve all shots that are similar to a given video query</a:t>
            </a:r>
          </a:p>
          <a:p>
            <a:pPr lvl="1"/>
            <a:r>
              <a:rPr lang="en-US" dirty="0" smtClean="0"/>
              <a:t>Detect unusual activity in video data from surveillance camera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Video Retrieval of Near–Duplicates using k–Nearest Neighbor Retrieval of Spatio–Temporal Descriptors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half second video clips</a:t>
            </a:r>
          </a:p>
          <a:p>
            <a:r>
              <a:rPr lang="en-US" dirty="0" smtClean="0"/>
              <a:t>Create a 3D volume of pixels by stacking individual frames horizontally</a:t>
            </a:r>
          </a:p>
          <a:p>
            <a:r>
              <a:rPr lang="en-US" dirty="0" smtClean="0"/>
              <a:t>Time axis is vertical and pointing downwards</a:t>
            </a:r>
          </a:p>
          <a:p>
            <a:r>
              <a:rPr lang="en-US" dirty="0" smtClean="0"/>
              <a:t>Moving blocks in video generate cylinders</a:t>
            </a:r>
          </a:p>
          <a:p>
            <a:r>
              <a:rPr lang="en-US" dirty="0" smtClean="0"/>
              <a:t>Thickness of the cylinder is proportional to the size of the pixel region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Space-Time Descriptors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Time Descriptors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60388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7D Feature vector at each pixel describing the position, color and optical flow(motion) </a:t>
            </a:r>
          </a:p>
          <a:p>
            <a:r>
              <a:rPr lang="en-US" dirty="0" smtClean="0"/>
              <a:t>Cluster of points in feature space correspond to same cylinder</a:t>
            </a:r>
          </a:p>
          <a:p>
            <a:r>
              <a:rPr lang="en-US" dirty="0" smtClean="0"/>
              <a:t>The dimensions of the cluster center describe the position, orientation, color of the spine of the cylinder in the video stack</a:t>
            </a:r>
          </a:p>
          <a:p>
            <a:r>
              <a:rPr lang="en-US" dirty="0" smtClean="0"/>
              <a:t>Half second video clips are used in order to keep the motion linear in the clip so that the video strands are straight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and Regions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Pixel P(</a:t>
            </a:r>
            <a:r>
              <a:rPr lang="en-US" dirty="0" err="1" smtClean="0"/>
              <a:t>x,y,t</a:t>
            </a:r>
            <a:r>
              <a:rPr lang="en-US" dirty="0" smtClean="0"/>
              <a:t>) represents a pixel at x,y on frame at time t.</a:t>
            </a:r>
          </a:p>
          <a:p>
            <a:r>
              <a:rPr lang="en-US" dirty="0" smtClean="0"/>
              <a:t>Pixel P</a:t>
            </a:r>
            <a:r>
              <a:rPr lang="en-US" baseline="-25000" dirty="0" smtClean="0"/>
              <a:t>t+1 </a:t>
            </a:r>
            <a:r>
              <a:rPr lang="en-US" dirty="0" smtClean="0"/>
              <a:t> is represented by p(x+u,y+v,t+1)</a:t>
            </a:r>
          </a:p>
          <a:p>
            <a:r>
              <a:rPr lang="en-US" dirty="0" smtClean="0"/>
              <a:t>u and v are displacements</a:t>
            </a:r>
          </a:p>
          <a:p>
            <a:r>
              <a:rPr lang="en-US" dirty="0" smtClean="0"/>
              <a:t>u and v are computed using optical flow techniques proposed by Lucas-</a:t>
            </a:r>
            <a:r>
              <a:rPr lang="en-US" dirty="0" err="1" smtClean="0"/>
              <a:t>Kanade</a:t>
            </a:r>
            <a:endParaRPr lang="en-US" dirty="0" smtClean="0"/>
          </a:p>
          <a:p>
            <a:r>
              <a:rPr lang="en-US" dirty="0" smtClean="0"/>
              <a:t>Projection of motion vector onto the planes t-x and t-y is used to describe the pixel in spatio-temporal form</a:t>
            </a:r>
          </a:p>
          <a:p>
            <a:r>
              <a:rPr lang="en-US" dirty="0" smtClean="0"/>
              <a:t>Projections create angles </a:t>
            </a:r>
            <a:r>
              <a:rPr lang="el-GR" dirty="0" smtClean="0"/>
              <a:t>α</a:t>
            </a:r>
            <a:r>
              <a:rPr lang="en-US" baseline="-25000" dirty="0" smtClean="0"/>
              <a:t>x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baseline="-25000" dirty="0" smtClean="0"/>
              <a:t>y</a:t>
            </a:r>
            <a:r>
              <a:rPr lang="en-US" dirty="0" smtClean="0"/>
              <a:t> and displacements D</a:t>
            </a:r>
            <a:r>
              <a:rPr lang="en-US" baseline="-25000" dirty="0" smtClean="0"/>
              <a:t>x</a:t>
            </a:r>
            <a:r>
              <a:rPr lang="en-US" dirty="0" smtClean="0"/>
              <a:t>,D</a:t>
            </a:r>
            <a:r>
              <a:rPr lang="en-US" baseline="-25000" dirty="0" smtClean="0"/>
              <a:t>y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x</a:t>
            </a:r>
            <a:r>
              <a:rPr lang="en-US" dirty="0" smtClean="0"/>
              <a:t> and D</a:t>
            </a:r>
            <a:r>
              <a:rPr lang="en-US" baseline="-25000" dirty="0" smtClean="0"/>
              <a:t>y</a:t>
            </a:r>
            <a:r>
              <a:rPr lang="en-US" dirty="0" smtClean="0"/>
              <a:t> are the displacements of the projection lines from the center of the video stack</a:t>
            </a:r>
          </a:p>
          <a:p>
            <a:r>
              <a:rPr lang="en-US" dirty="0" smtClean="0"/>
              <a:t>Features – t, </a:t>
            </a:r>
            <a:r>
              <a:rPr lang="el-GR" dirty="0" smtClean="0"/>
              <a:t>α</a:t>
            </a:r>
            <a:r>
              <a:rPr lang="en-US" baseline="-25000" dirty="0" smtClean="0"/>
              <a:t>x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baseline="-25000" dirty="0" smtClean="0"/>
              <a:t>y </a:t>
            </a:r>
            <a:r>
              <a:rPr lang="en-US" dirty="0" smtClean="0"/>
              <a:t>, </a:t>
            </a:r>
            <a:r>
              <a:rPr lang="en-US" dirty="0" smtClean="0"/>
              <a:t>D</a:t>
            </a:r>
            <a:r>
              <a:rPr lang="en-US" baseline="-25000" dirty="0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r>
              <a:rPr lang="en-US" dirty="0" err="1" smtClean="0"/>
              <a:t>,x</a:t>
            </a:r>
            <a:r>
              <a:rPr lang="en-US" dirty="0" smtClean="0"/>
              <a:t>, 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742" y="1481138"/>
            <a:ext cx="59725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Existing Approaches</a:t>
            </a:r>
          </a:p>
          <a:p>
            <a:r>
              <a:rPr lang="en-US" dirty="0" smtClean="0"/>
              <a:t>Video Representation</a:t>
            </a:r>
          </a:p>
          <a:p>
            <a:r>
              <a:rPr lang="en-US" dirty="0" smtClean="0"/>
              <a:t>Volume Based Video Representation</a:t>
            </a:r>
          </a:p>
          <a:p>
            <a:r>
              <a:rPr lang="en-US" dirty="0" smtClean="0"/>
              <a:t>Events and Actions</a:t>
            </a:r>
          </a:p>
          <a:p>
            <a:r>
              <a:rPr lang="en-US" dirty="0" smtClean="0"/>
              <a:t>Volume Based Representation and Event Detection Techniques</a:t>
            </a:r>
          </a:p>
          <a:p>
            <a:pPr lvl="1"/>
            <a:r>
              <a:rPr lang="en-US" dirty="0" smtClean="0"/>
              <a:t>Video Retrieval of Near–Duplicates using k–Nearest Neighbor Retrieval of Spatio–Temporal </a:t>
            </a:r>
            <a:r>
              <a:rPr lang="en-US" dirty="0" smtClean="0"/>
              <a:t>Descriptors</a:t>
            </a:r>
          </a:p>
          <a:p>
            <a:pPr lvl="1"/>
            <a:r>
              <a:rPr lang="en-US" dirty="0" smtClean="0"/>
              <a:t>Probabilistic Space-Time Video Modeling via Piecewise GMM</a:t>
            </a:r>
          </a:p>
          <a:p>
            <a:pPr lvl="1"/>
            <a:r>
              <a:rPr lang="en-US" dirty="0" smtClean="0"/>
              <a:t>Efficient Visual Event Detection using Volumetric Features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Steps</a:t>
            </a:r>
          </a:p>
          <a:p>
            <a:r>
              <a:rPr lang="en-US" dirty="0" smtClean="0"/>
              <a:t>Extract Features</a:t>
            </a:r>
          </a:p>
          <a:p>
            <a:r>
              <a:rPr lang="en-US" dirty="0" smtClean="0"/>
              <a:t>Map pixels to points in features space</a:t>
            </a:r>
          </a:p>
          <a:p>
            <a:r>
              <a:rPr lang="en-US" dirty="0" smtClean="0"/>
              <a:t>Determine cluster of points in feature space</a:t>
            </a:r>
          </a:p>
          <a:p>
            <a:r>
              <a:rPr lang="en-US" dirty="0" smtClean="0"/>
              <a:t>Assign </a:t>
            </a:r>
            <a:r>
              <a:rPr lang="en-US" dirty="0" smtClean="0"/>
              <a:t>to each point the index of </a:t>
            </a:r>
            <a:r>
              <a:rPr lang="en-US" dirty="0" smtClean="0"/>
              <a:t>the cluster </a:t>
            </a:r>
            <a:r>
              <a:rPr lang="en-US" dirty="0" smtClean="0"/>
              <a:t>to which it belongs, and assign to each pixel of the video </a:t>
            </a:r>
            <a:r>
              <a:rPr lang="en-US" dirty="0" smtClean="0"/>
              <a:t>stack the </a:t>
            </a:r>
            <a:r>
              <a:rPr lang="en-US" dirty="0" smtClean="0"/>
              <a:t>index of its mapped </a:t>
            </a:r>
            <a:r>
              <a:rPr lang="en-US" dirty="0" smtClean="0"/>
              <a:t>point</a:t>
            </a:r>
          </a:p>
          <a:p>
            <a:r>
              <a:rPr lang="en-US" dirty="0" smtClean="0"/>
              <a:t>This ensures tracking of regions from frame to frame</a:t>
            </a:r>
          </a:p>
          <a:p>
            <a:r>
              <a:rPr lang="en-US" dirty="0" smtClean="0"/>
              <a:t>Video clips are described concisely by the 7D center points of all clusters in the clip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Time Segmentation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is performed to group pixels in the video stack using the points in the feature space</a:t>
            </a:r>
          </a:p>
          <a:p>
            <a:r>
              <a:rPr lang="en-US" dirty="0" smtClean="0"/>
              <a:t>This is done to identify coherent regions in the video clip</a:t>
            </a:r>
          </a:p>
          <a:p>
            <a:r>
              <a:rPr lang="en-US" dirty="0" smtClean="0"/>
              <a:t>Hierarchical Mean Shift analysis is used to perform threshold free clustering</a:t>
            </a:r>
          </a:p>
          <a:p>
            <a:r>
              <a:rPr lang="en-US" dirty="0" smtClean="0"/>
              <a:t>Hierarchical mean shift clustering speeds up the normal mean shift analysis to work efficiently for larger radius.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– Hierarchical Mean Shift Analysis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shift clustering takes a </a:t>
            </a:r>
            <a:r>
              <a:rPr lang="en-US" dirty="0" smtClean="0"/>
              <a:t>                        set </a:t>
            </a:r>
            <a:r>
              <a:rPr lang="en-US" dirty="0" smtClean="0"/>
              <a:t>of background points </a:t>
            </a:r>
            <a:r>
              <a:rPr lang="en-US" dirty="0" smtClean="0"/>
              <a:t>and                          </a:t>
            </a:r>
            <a:r>
              <a:rPr lang="en-US" dirty="0" smtClean="0"/>
              <a:t>a </a:t>
            </a:r>
            <a:r>
              <a:rPr lang="en-US" dirty="0" smtClean="0"/>
              <a:t>set of </a:t>
            </a:r>
            <a:r>
              <a:rPr lang="en-US" dirty="0" smtClean="0"/>
              <a:t>starting points, and </a:t>
            </a:r>
            <a:r>
              <a:rPr lang="en-US" dirty="0" smtClean="0"/>
              <a:t>               requires </a:t>
            </a:r>
            <a:r>
              <a:rPr lang="en-US" dirty="0" smtClean="0"/>
              <a:t>finding </a:t>
            </a:r>
            <a:r>
              <a:rPr lang="en-US" dirty="0" err="1" smtClean="0"/>
              <a:t>centroids</a:t>
            </a:r>
            <a:r>
              <a:rPr lang="en-US" dirty="0" smtClean="0"/>
              <a:t> of </a:t>
            </a:r>
            <a:r>
              <a:rPr lang="en-US" dirty="0" smtClean="0"/>
              <a:t>         background points contained </a:t>
            </a:r>
            <a:r>
              <a:rPr lang="en-US" dirty="0" smtClean="0"/>
              <a:t>in spheres of a given radius R centered on starting points, </a:t>
            </a:r>
            <a:r>
              <a:rPr lang="en-US" dirty="0" smtClean="0"/>
              <a:t>or centered </a:t>
            </a:r>
            <a:r>
              <a:rPr lang="en-US" dirty="0" smtClean="0"/>
              <a:t>on </a:t>
            </a:r>
            <a:r>
              <a:rPr lang="en-US" dirty="0" err="1" smtClean="0"/>
              <a:t>centroids</a:t>
            </a:r>
            <a:r>
              <a:rPr lang="en-US" dirty="0" smtClean="0"/>
              <a:t> found at the previous step.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– Hierarchical Mean Shift Analysis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762000"/>
            <a:ext cx="2667000" cy="24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– Hierarchical Mean Shift Analysis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6888" y="1481138"/>
            <a:ext cx="62702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run standard mean shift to completion with a very </a:t>
            </a:r>
            <a:r>
              <a:rPr lang="en-US" dirty="0" smtClean="0"/>
              <a:t>small radius to create clusters</a:t>
            </a:r>
          </a:p>
          <a:p>
            <a:r>
              <a:rPr lang="en-US" dirty="0" smtClean="0"/>
              <a:t>assign weights to these cluster centers, equal to the sums </a:t>
            </a:r>
            <a:r>
              <a:rPr lang="en-US" dirty="0" smtClean="0"/>
              <a:t>of the </a:t>
            </a:r>
            <a:r>
              <a:rPr lang="en-US" dirty="0" smtClean="0"/>
              <a:t>weights of the member 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the set of cluster centers as a new cloud of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run mean shift using </a:t>
            </a:r>
            <a:r>
              <a:rPr lang="en-US" dirty="0" smtClean="0"/>
              <a:t>range searching </a:t>
            </a:r>
            <a:r>
              <a:rPr lang="en-US" dirty="0" smtClean="0"/>
              <a:t>with a larger radius that is a small multiple of the </a:t>
            </a:r>
            <a:r>
              <a:rPr lang="en-US" dirty="0" smtClean="0"/>
              <a:t>previous </a:t>
            </a:r>
            <a:r>
              <a:rPr lang="en-US" dirty="0" smtClean="0"/>
              <a:t>radius (we have used a multiplying factor of 1.25 or 1.5). </a:t>
            </a:r>
            <a:r>
              <a:rPr lang="en-US" dirty="0" smtClean="0"/>
              <a:t>In the </a:t>
            </a:r>
            <a:r>
              <a:rPr lang="en-US" dirty="0" err="1" smtClean="0"/>
              <a:t>centroid</a:t>
            </a:r>
            <a:r>
              <a:rPr lang="en-US" dirty="0" smtClean="0"/>
              <a:t> computations, the weight of each point is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repeat the previous two steps until the desired radius size (</a:t>
            </a:r>
            <a:r>
              <a:rPr lang="en-US" dirty="0" smtClean="0"/>
              <a:t>or the </a:t>
            </a:r>
            <a:r>
              <a:rPr lang="en-US" dirty="0" smtClean="0"/>
              <a:t>desired number of large regions) is </a:t>
            </a:r>
            <a:r>
              <a:rPr lang="en-US" dirty="0" smtClean="0"/>
              <a:t>reached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– Hierarchical Mean Shift Analysis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radius can keep growing till all points belong to one cluster and we have one big region</a:t>
            </a:r>
          </a:p>
          <a:p>
            <a:r>
              <a:rPr lang="en-US" dirty="0" smtClean="0"/>
              <a:t>What is needed is the right number of clusters/regions to best represent the regions in the video stack</a:t>
            </a:r>
          </a:p>
          <a:p>
            <a:r>
              <a:rPr lang="en-US" dirty="0" smtClean="0"/>
              <a:t>preference to regions that remain immune to merging </a:t>
            </a:r>
            <a:r>
              <a:rPr lang="en-US" dirty="0" smtClean="0"/>
              <a:t>across the </a:t>
            </a:r>
            <a:r>
              <a:rPr lang="en-US" dirty="0" smtClean="0"/>
              <a:t>largest range of scales of the fine-to-coarse </a:t>
            </a:r>
            <a:r>
              <a:rPr lang="en-US" dirty="0" smtClean="0"/>
              <a:t>segmentation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free segmentation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Steps</a:t>
            </a:r>
          </a:p>
          <a:p>
            <a:r>
              <a:rPr lang="en-US" dirty="0" smtClean="0"/>
              <a:t>Count </a:t>
            </a:r>
            <a:r>
              <a:rPr lang="en-US" dirty="0" smtClean="0"/>
              <a:t>the numbers of steps of </a:t>
            </a:r>
            <a:r>
              <a:rPr lang="en-US" dirty="0" smtClean="0"/>
              <a:t>hierarchi</a:t>
            </a:r>
            <a:r>
              <a:rPr lang="en-US" dirty="0" smtClean="0"/>
              <a:t>cal clustering during which each cluster center survives intact </a:t>
            </a:r>
            <a:r>
              <a:rPr lang="en-US" dirty="0" smtClean="0"/>
              <a:t>without being </a:t>
            </a:r>
            <a:r>
              <a:rPr lang="en-US" dirty="0" smtClean="0"/>
              <a:t>merged to another </a:t>
            </a:r>
            <a:r>
              <a:rPr lang="en-US" dirty="0" smtClean="0"/>
              <a:t>region(age count)</a:t>
            </a:r>
          </a:p>
          <a:p>
            <a:r>
              <a:rPr lang="en-US" dirty="0" smtClean="0"/>
              <a:t>keep track of the cluster centers </a:t>
            </a:r>
            <a:r>
              <a:rPr lang="en-US" dirty="0" smtClean="0"/>
              <a:t>that are </a:t>
            </a:r>
            <a:r>
              <a:rPr lang="en-US" dirty="0" smtClean="0"/>
              <a:t>older than the average age of their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Once these </a:t>
            </a:r>
            <a:r>
              <a:rPr lang="en-US" dirty="0" smtClean="0"/>
              <a:t>are merged and die, they will be forgotten and superseded </a:t>
            </a:r>
            <a:r>
              <a:rPr lang="en-US" dirty="0" smtClean="0"/>
              <a:t>only if </a:t>
            </a:r>
            <a:r>
              <a:rPr lang="en-US" dirty="0" smtClean="0"/>
              <a:t>a parent or grandparent that contains them is itself able to </a:t>
            </a:r>
            <a:r>
              <a:rPr lang="en-US" dirty="0" smtClean="0"/>
              <a:t>become older </a:t>
            </a:r>
            <a:r>
              <a:rPr lang="en-US" dirty="0" smtClean="0"/>
              <a:t>than the average age of its children. </a:t>
            </a:r>
            <a:endParaRPr lang="en-US" dirty="0" smtClean="0"/>
          </a:p>
          <a:p>
            <a:r>
              <a:rPr lang="en-US" dirty="0" smtClean="0"/>
              <a:t>Unless </a:t>
            </a:r>
            <a:r>
              <a:rPr lang="en-US" dirty="0" smtClean="0"/>
              <a:t>this happens they </a:t>
            </a:r>
            <a:r>
              <a:rPr lang="en-US" dirty="0" smtClean="0"/>
              <a:t>are at </a:t>
            </a:r>
            <a:r>
              <a:rPr lang="en-US" dirty="0" smtClean="0"/>
              <a:t>each clustering step remembered and used to define the </a:t>
            </a:r>
            <a:r>
              <a:rPr lang="en-US" dirty="0" smtClean="0"/>
              <a:t>segmentation borders </a:t>
            </a:r>
            <a:r>
              <a:rPr lang="en-US" dirty="0" smtClean="0"/>
              <a:t>for the pixels that they comprise.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free segmentation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of video set needs to be indexed</a:t>
            </a:r>
          </a:p>
          <a:p>
            <a:r>
              <a:rPr lang="en-US" dirty="0" smtClean="0"/>
              <a:t>Similar videos need to be retrieved based on submitted query video clip</a:t>
            </a:r>
          </a:p>
          <a:p>
            <a:r>
              <a:rPr lang="en-US" dirty="0" smtClean="0"/>
              <a:t>Video sequences are parsed into clips</a:t>
            </a:r>
          </a:p>
          <a:p>
            <a:r>
              <a:rPr lang="en-US" dirty="0" smtClean="0"/>
              <a:t>Rank video clips based on similarity to submitted clip</a:t>
            </a:r>
          </a:p>
          <a:p>
            <a:r>
              <a:rPr lang="en-US" dirty="0" smtClean="0"/>
              <a:t>Retrieve most similar clips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and Retrieval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and Retrieval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6064" y="1481138"/>
            <a:ext cx="66318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Indexing</a:t>
            </a:r>
          </a:p>
          <a:p>
            <a:r>
              <a:rPr lang="en-US" dirty="0" smtClean="0"/>
              <a:t>Video sequences are chopped into half second video clips</a:t>
            </a:r>
          </a:p>
          <a:p>
            <a:r>
              <a:rPr lang="en-US" dirty="0" smtClean="0"/>
              <a:t>Video strands extracted from clips</a:t>
            </a:r>
          </a:p>
          <a:p>
            <a:r>
              <a:rPr lang="en-US" dirty="0" smtClean="0"/>
              <a:t>The 7D description points of the spines of the video strands are used to index the clips</a:t>
            </a:r>
          </a:p>
          <a:p>
            <a:r>
              <a:rPr lang="en-US" dirty="0" smtClean="0"/>
              <a:t>7D points stored in points database labeled with the address or class of the clip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and Retrieval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Increased need for Multimedia information system</a:t>
            </a:r>
          </a:p>
          <a:p>
            <a:pPr lvl="1"/>
            <a:r>
              <a:rPr lang="en-US" dirty="0" smtClean="0"/>
              <a:t>Broadband networks</a:t>
            </a:r>
          </a:p>
          <a:p>
            <a:pPr lvl="1"/>
            <a:r>
              <a:rPr lang="en-US" dirty="0" smtClean="0"/>
              <a:t>Cheap storage</a:t>
            </a:r>
          </a:p>
          <a:p>
            <a:pPr lvl="1"/>
            <a:r>
              <a:rPr lang="en-US" dirty="0" smtClean="0"/>
              <a:t>Easy production of videos</a:t>
            </a:r>
          </a:p>
          <a:p>
            <a:pPr lvl="1"/>
            <a:r>
              <a:rPr lang="en-US" dirty="0" smtClean="0"/>
              <a:t>Compression standards</a:t>
            </a:r>
          </a:p>
          <a:p>
            <a:pPr lvl="1"/>
            <a:r>
              <a:rPr lang="en-US" dirty="0" smtClean="0"/>
              <a:t>Digital camcorders</a:t>
            </a:r>
          </a:p>
          <a:p>
            <a:r>
              <a:rPr lang="en-US" dirty="0" smtClean="0"/>
              <a:t>Sources of videos</a:t>
            </a:r>
          </a:p>
          <a:p>
            <a:pPr lvl="1"/>
            <a:r>
              <a:rPr lang="en-US" dirty="0" smtClean="0"/>
              <a:t>Movies</a:t>
            </a:r>
          </a:p>
          <a:p>
            <a:pPr lvl="1"/>
            <a:r>
              <a:rPr lang="en-US" dirty="0" smtClean="0"/>
              <a:t>Television</a:t>
            </a:r>
          </a:p>
          <a:p>
            <a:pPr lvl="1"/>
            <a:r>
              <a:rPr lang="en-US" dirty="0" smtClean="0"/>
              <a:t>Ads</a:t>
            </a:r>
          </a:p>
          <a:p>
            <a:pPr lvl="1"/>
            <a:r>
              <a:rPr lang="en-US" dirty="0" smtClean="0"/>
              <a:t>Home videos</a:t>
            </a:r>
          </a:p>
          <a:p>
            <a:pPr lvl="1"/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Surveillance cams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Retrieval</a:t>
            </a:r>
          </a:p>
          <a:p>
            <a:r>
              <a:rPr lang="en-US" dirty="0" smtClean="0"/>
              <a:t>Video </a:t>
            </a:r>
            <a:r>
              <a:rPr lang="en-US" dirty="0" smtClean="0"/>
              <a:t>strands are extracted from </a:t>
            </a:r>
            <a:r>
              <a:rPr lang="en-US" dirty="0" smtClean="0"/>
              <a:t>query clip</a:t>
            </a:r>
          </a:p>
          <a:p>
            <a:r>
              <a:rPr lang="en-US" dirty="0" smtClean="0"/>
              <a:t>k-nearest neighbor technique is used to retrieve similar clips from the points database for each point extracted from the query clip</a:t>
            </a:r>
          </a:p>
          <a:p>
            <a:r>
              <a:rPr lang="en-US" dirty="0" smtClean="0"/>
              <a:t>Clips with higher number of votes are more similar to the query clip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and Retrieval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Represent each clip generated from the library videos by a set </a:t>
            </a:r>
            <a:r>
              <a:rPr lang="en-US" dirty="0" smtClean="0"/>
              <a:t>of points </a:t>
            </a:r>
            <a:r>
              <a:rPr lang="en-US" dirty="0" smtClean="0"/>
              <a:t>in a feature vector space, each with the same label </a:t>
            </a:r>
            <a:r>
              <a:rPr lang="en-US" dirty="0" smtClean="0"/>
              <a:t>describing the </a:t>
            </a:r>
            <a:r>
              <a:rPr lang="en-US" dirty="0" smtClean="0"/>
              <a:t>clip class (video source or category).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the query stage, represent the query clip by a set of n </a:t>
            </a:r>
            <a:r>
              <a:rPr lang="en-US" dirty="0" smtClean="0"/>
              <a:t>query points 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each query point, perform a k-nearest neighbor search to find </a:t>
            </a:r>
            <a:r>
              <a:rPr lang="en-US" dirty="0" smtClean="0"/>
              <a:t>k neighbor </a:t>
            </a:r>
            <a:r>
              <a:rPr lang="en-US" dirty="0" smtClean="0"/>
              <a:t>points and their labels showing their class. For the </a:t>
            </a:r>
            <a:r>
              <a:rPr lang="en-US" dirty="0" smtClean="0"/>
              <a:t>query clip</a:t>
            </a:r>
            <a:r>
              <a:rPr lang="en-US" dirty="0" smtClean="0"/>
              <a:t>, a total of </a:t>
            </a:r>
            <a:r>
              <a:rPr lang="en-US" dirty="0" err="1" smtClean="0"/>
              <a:t>kn</a:t>
            </a:r>
            <a:r>
              <a:rPr lang="en-US" dirty="0" smtClean="0"/>
              <a:t> labels will be found.</a:t>
            </a:r>
          </a:p>
          <a:p>
            <a:r>
              <a:rPr lang="en-US" dirty="0" smtClean="0"/>
              <a:t>Tally </a:t>
            </a:r>
            <a:r>
              <a:rPr lang="en-US" dirty="0" smtClean="0"/>
              <a:t>the classes. Select the class with the highest vote.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Recognition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</a:t>
            </a:r>
            <a:r>
              <a:rPr lang="en-US" dirty="0" smtClean="0"/>
              <a:t>query </a:t>
            </a:r>
            <a:r>
              <a:rPr lang="en-US" dirty="0" smtClean="0"/>
              <a:t>is represented </a:t>
            </a:r>
            <a:r>
              <a:rPr lang="en-US" dirty="0" smtClean="0"/>
              <a:t>by a set of points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The nearest-neighbor rule consists </a:t>
            </a:r>
            <a:r>
              <a:rPr lang="en-US" dirty="0" smtClean="0"/>
              <a:t>of assigning </a:t>
            </a:r>
            <a:r>
              <a:rPr lang="en-US" dirty="0" smtClean="0"/>
              <a:t>a query point x the label of the point </a:t>
            </a:r>
            <a:r>
              <a:rPr lang="en-US" dirty="0" smtClean="0"/>
              <a:t>x’ </a:t>
            </a:r>
            <a:r>
              <a:rPr lang="en-US" dirty="0" smtClean="0"/>
              <a:t>nearest to x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k-nearest neighbor </a:t>
            </a:r>
            <a:r>
              <a:rPr lang="en-US" dirty="0" smtClean="0"/>
              <a:t>rule - a </a:t>
            </a:r>
            <a:r>
              <a:rPr lang="en-US" dirty="0" smtClean="0"/>
              <a:t>decision is made by examining </a:t>
            </a:r>
            <a:r>
              <a:rPr lang="en-US" dirty="0" smtClean="0"/>
              <a:t>the labels </a:t>
            </a:r>
            <a:r>
              <a:rPr lang="en-US" dirty="0" smtClean="0"/>
              <a:t>of the k nearest points and selecting the label that received </a:t>
            </a:r>
            <a:r>
              <a:rPr lang="en-US" dirty="0" smtClean="0"/>
              <a:t>the most </a:t>
            </a:r>
            <a:r>
              <a:rPr lang="en-US" dirty="0" smtClean="0"/>
              <a:t>votes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Tree structure method - reduces the average complexity of a single query from O(N) to O(</a:t>
            </a:r>
            <a:r>
              <a:rPr lang="en-US" dirty="0" err="1" smtClean="0"/>
              <a:t>LogN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rule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rule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329" y="1481138"/>
            <a:ext cx="57533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Train system using sample of actions required</a:t>
            </a:r>
          </a:p>
          <a:p>
            <a:r>
              <a:rPr lang="en-US" dirty="0" smtClean="0"/>
              <a:t>Ignore color feature</a:t>
            </a:r>
          </a:p>
          <a:p>
            <a:r>
              <a:rPr lang="en-US" dirty="0" smtClean="0"/>
              <a:t>Ignore video strands of stationary areas</a:t>
            </a:r>
          </a:p>
          <a:p>
            <a:r>
              <a:rPr lang="en-US" dirty="0" smtClean="0"/>
              <a:t>Label points with the actions that they belong to</a:t>
            </a:r>
          </a:p>
          <a:p>
            <a:r>
              <a:rPr lang="en-US" dirty="0" smtClean="0"/>
              <a:t>Define regions of interest(fixed cams) for each action</a:t>
            </a:r>
          </a:p>
          <a:p>
            <a:r>
              <a:rPr lang="en-US" dirty="0" smtClean="0"/>
              <a:t>Video strands in the defined areas are only compared for an action</a:t>
            </a:r>
          </a:p>
          <a:p>
            <a:r>
              <a:rPr lang="en-US" dirty="0" smtClean="0"/>
              <a:t>Input video is segmented and points are compared and nearest neighbors are retrieved.</a:t>
            </a:r>
          </a:p>
          <a:p>
            <a:r>
              <a:rPr lang="en-US" dirty="0" smtClean="0"/>
              <a:t>Labels of action that are most retrieved determines the action performed.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Recognition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488316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368220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733800"/>
            <a:ext cx="4278313" cy="25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8584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Main Contributions</a:t>
            </a:r>
          </a:p>
          <a:p>
            <a:r>
              <a:rPr lang="en-US" dirty="0" smtClean="0"/>
              <a:t>Statistical </a:t>
            </a:r>
            <a:r>
              <a:rPr lang="en-US" dirty="0" smtClean="0"/>
              <a:t>framework </a:t>
            </a:r>
            <a:r>
              <a:rPr lang="en-US" dirty="0" smtClean="0"/>
              <a:t>for modeling </a:t>
            </a:r>
            <a:r>
              <a:rPr lang="en-US" dirty="0" smtClean="0"/>
              <a:t>and segmenting video content into </a:t>
            </a:r>
            <a:r>
              <a:rPr lang="en-US" dirty="0" smtClean="0"/>
              <a:t>coherent space-time </a:t>
            </a:r>
            <a:r>
              <a:rPr lang="en-US" dirty="0" smtClean="0"/>
              <a:t>segments within the video frames and </a:t>
            </a:r>
            <a:r>
              <a:rPr lang="en-US" dirty="0" smtClean="0"/>
              <a:t>across frames</a:t>
            </a:r>
          </a:p>
          <a:p>
            <a:r>
              <a:rPr lang="en-US" dirty="0" smtClean="0"/>
              <a:t>Unsupervised </a:t>
            </a:r>
            <a:r>
              <a:rPr lang="en-US" dirty="0" smtClean="0"/>
              <a:t>clustering, via </a:t>
            </a:r>
            <a:r>
              <a:rPr lang="en-US" dirty="0" smtClean="0"/>
              <a:t>Gaussian mixture modeling (GMM), enables </a:t>
            </a:r>
            <a:r>
              <a:rPr lang="en-US" dirty="0" smtClean="0"/>
              <a:t>the extraction </a:t>
            </a:r>
            <a:r>
              <a:rPr lang="en-US" dirty="0" smtClean="0"/>
              <a:t>of space-time clusters, or “blobs,” in </a:t>
            </a:r>
            <a:r>
              <a:rPr lang="en-US" dirty="0" smtClean="0"/>
              <a:t>the representation </a:t>
            </a:r>
            <a:r>
              <a:rPr lang="en-US" dirty="0" smtClean="0"/>
              <a:t>space and the extraction of </a:t>
            </a:r>
            <a:r>
              <a:rPr lang="en-US" dirty="0" smtClean="0"/>
              <a:t>corresponding video-regions </a:t>
            </a:r>
            <a:r>
              <a:rPr lang="en-US" dirty="0" smtClean="0"/>
              <a:t>in the segmentation of the video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A piecewise GMM framework in which a succession </a:t>
            </a:r>
            <a:r>
              <a:rPr lang="en-US" dirty="0" smtClean="0"/>
              <a:t>of GMMs are extracted for the video </a:t>
            </a:r>
            <a:r>
              <a:rPr lang="en-US" dirty="0" smtClean="0"/>
              <a:t>sequence, instead </a:t>
            </a:r>
            <a:r>
              <a:rPr lang="en-US" dirty="0" smtClean="0"/>
              <a:t>of a single global model for the entire sequence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Probabilistic Space-Time Video Modeling via Piecewise GMM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odel </a:t>
            </a:r>
            <a:r>
              <a:rPr lang="en-US" dirty="0" smtClean="0"/>
              <a:t>in which independent variables are fractions of a total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 a probability distribution that is a convex combination of other probability </a:t>
            </a:r>
            <a:r>
              <a:rPr lang="en-US" dirty="0" smtClean="0"/>
              <a:t>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6D feature vector</a:t>
            </a:r>
          </a:p>
          <a:p>
            <a:r>
              <a:rPr lang="en-US" dirty="0" smtClean="0"/>
              <a:t>Color, space, time</a:t>
            </a:r>
          </a:p>
          <a:p>
            <a:r>
              <a:rPr lang="en-US" dirty="0" smtClean="0"/>
              <a:t>Color represented as L, a, b</a:t>
            </a:r>
          </a:p>
          <a:p>
            <a:r>
              <a:rPr lang="en-US" dirty="0" smtClean="0"/>
              <a:t>Space represented as x, y</a:t>
            </a:r>
          </a:p>
          <a:p>
            <a:r>
              <a:rPr lang="en-US" dirty="0" smtClean="0"/>
              <a:t>Time represented as t</a:t>
            </a:r>
          </a:p>
          <a:p>
            <a:r>
              <a:rPr lang="en-US" dirty="0" smtClean="0"/>
              <a:t>Each pixel is represented with the 6D feature vector</a:t>
            </a:r>
          </a:p>
          <a:p>
            <a:r>
              <a:rPr lang="en-US" dirty="0" smtClean="0"/>
              <a:t>Video sequence as </a:t>
            </a:r>
            <a:r>
              <a:rPr lang="en-US" dirty="0" smtClean="0"/>
              <a:t>a whole is represented by a collection of </a:t>
            </a:r>
            <a:r>
              <a:rPr lang="en-US" dirty="0" smtClean="0"/>
              <a:t>feature vectors </a:t>
            </a:r>
            <a:r>
              <a:rPr lang="en-US" dirty="0" smtClean="0"/>
              <a:t>in the 6D 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video retrieval system should</a:t>
            </a:r>
          </a:p>
          <a:p>
            <a:pPr lvl="1"/>
            <a:r>
              <a:rPr lang="en-US" dirty="0" smtClean="0"/>
              <a:t>Efficiently store video data</a:t>
            </a:r>
          </a:p>
          <a:p>
            <a:pPr lvl="1"/>
            <a:r>
              <a:rPr lang="en-US" dirty="0" smtClean="0"/>
              <a:t>Use techniques to represent video data</a:t>
            </a:r>
          </a:p>
          <a:p>
            <a:pPr lvl="1"/>
            <a:r>
              <a:rPr lang="en-US" dirty="0" smtClean="0"/>
              <a:t>Incorporate good indexing techniques</a:t>
            </a:r>
          </a:p>
          <a:p>
            <a:pPr lvl="1"/>
            <a:r>
              <a:rPr lang="en-US" dirty="0" smtClean="0"/>
              <a:t>Provide mechanism to retrieve video from database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pixels are grouped into homogeneous </a:t>
            </a:r>
            <a:r>
              <a:rPr lang="en-US" dirty="0" smtClean="0"/>
              <a:t>regions, by </a:t>
            </a:r>
            <a:r>
              <a:rPr lang="en-US" dirty="0" smtClean="0"/>
              <a:t>grouping the feature vectors in the selected 6D </a:t>
            </a:r>
            <a:r>
              <a:rPr lang="en-US" dirty="0" smtClean="0"/>
              <a:t>feature space</a:t>
            </a:r>
          </a:p>
          <a:p>
            <a:r>
              <a:rPr lang="en-US" dirty="0" smtClean="0"/>
              <a:t>Assumption: image colors and </a:t>
            </a:r>
            <a:r>
              <a:rPr lang="en-US" dirty="0" smtClean="0"/>
              <a:t>their space-time distribution are generated by a </a:t>
            </a:r>
            <a:r>
              <a:rPr lang="en-US" dirty="0" smtClean="0"/>
              <a:t>mixture of Gaussians distributions</a:t>
            </a:r>
          </a:p>
          <a:p>
            <a:r>
              <a:rPr lang="en-US" dirty="0" smtClean="0"/>
              <a:t>Each homogeneous region in the image plane is </a:t>
            </a:r>
            <a:r>
              <a:rPr lang="en-US" dirty="0" smtClean="0"/>
              <a:t>thus represented </a:t>
            </a:r>
            <a:r>
              <a:rPr lang="en-US" dirty="0" smtClean="0"/>
              <a:t>by a Gaussian d</a:t>
            </a:r>
            <a:r>
              <a:rPr lang="en-US" dirty="0" smtClean="0"/>
              <a:t>istribution</a:t>
            </a:r>
            <a:r>
              <a:rPr lang="en-US" dirty="0" smtClean="0"/>
              <a:t>, and the set of </a:t>
            </a:r>
            <a:r>
              <a:rPr lang="en-US" dirty="0" smtClean="0"/>
              <a:t>regions in </a:t>
            </a:r>
            <a:r>
              <a:rPr lang="en-US" dirty="0" smtClean="0"/>
              <a:t>the image is represented by a Gaussian mixture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– Identifying </a:t>
            </a:r>
            <a:r>
              <a:rPr lang="en-US" dirty="0" smtClean="0"/>
              <a:t>R</a:t>
            </a:r>
            <a:r>
              <a:rPr lang="en-US" dirty="0" smtClean="0"/>
              <a:t>egions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is thereby done by learning the Gaussian mixture model representing the sequence</a:t>
            </a:r>
          </a:p>
          <a:p>
            <a:r>
              <a:rPr lang="en-US" dirty="0" smtClean="0"/>
              <a:t>The Expectation Maximization algorithm is used to determine the maximum likelihood parameters of k Gaussians in the feature space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Clustering by learning a Gaussian Mixture Model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of variable X belongs to a Gaussian Mixture Model if: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Maximum Likelihood estimation given the vectors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algorithm for </a:t>
            </a:r>
            <a:r>
              <a:rPr lang="en-US" dirty="0" smtClean="0"/>
              <a:t>Gaussian </a:t>
            </a:r>
            <a:r>
              <a:rPr lang="en-US" dirty="0" smtClean="0"/>
              <a:t>mixture model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1" y="2338351"/>
            <a:ext cx="4546600" cy="17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181600"/>
            <a:ext cx="5956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K-means </a:t>
            </a:r>
            <a:r>
              <a:rPr lang="en-US" dirty="0" smtClean="0"/>
              <a:t>algorithm </a:t>
            </a:r>
            <a:r>
              <a:rPr lang="en-US" dirty="0" smtClean="0"/>
              <a:t>is </a:t>
            </a:r>
            <a:r>
              <a:rPr lang="en-US" dirty="0" smtClean="0"/>
              <a:t>utilized to extract the </a:t>
            </a:r>
            <a:r>
              <a:rPr lang="en-US" dirty="0" smtClean="0"/>
              <a:t>data-driven initialization</a:t>
            </a:r>
          </a:p>
          <a:p>
            <a:r>
              <a:rPr lang="en-US" dirty="0" smtClean="0"/>
              <a:t>Re-estimate the parameters till threshold is reached by iterating through the following steps</a:t>
            </a:r>
          </a:p>
          <a:p>
            <a:r>
              <a:rPr lang="en-US" dirty="0" smtClean="0"/>
              <a:t>Expectation step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algorithm for Gaussian mixture model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038600"/>
            <a:ext cx="4953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Maximization step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algorithm for Gaussian mixture model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370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models(k) in the mixture model is important as it defines the number of regions in the sequence</a:t>
            </a:r>
          </a:p>
          <a:p>
            <a:r>
              <a:rPr lang="en-US" dirty="0" smtClean="0"/>
              <a:t>An optimality criterion for k </a:t>
            </a:r>
            <a:r>
              <a:rPr lang="en-US" dirty="0" smtClean="0"/>
              <a:t>is based </a:t>
            </a:r>
            <a:r>
              <a:rPr lang="en-US" dirty="0" smtClean="0"/>
              <a:t>on a tradeoff between performance and number </a:t>
            </a:r>
            <a:r>
              <a:rPr lang="en-US" dirty="0" smtClean="0"/>
              <a:t>of parameters </a:t>
            </a:r>
            <a:r>
              <a:rPr lang="en-US" dirty="0" smtClean="0"/>
              <a:t>used for describing the mixture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The Minimum Description </a:t>
            </a:r>
            <a:r>
              <a:rPr lang="en-US" dirty="0" smtClean="0"/>
              <a:t>Length criterion is used to determine the optimal value of 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Selection and Visualization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GMM </a:t>
            </a:r>
            <a:r>
              <a:rPr lang="en-US" dirty="0" smtClean="0"/>
              <a:t>model is learned for a given static image in </a:t>
            </a:r>
            <a:r>
              <a:rPr lang="en-US" dirty="0" smtClean="0"/>
              <a:t>a 5D feature space</a:t>
            </a:r>
          </a:p>
          <a:p>
            <a:r>
              <a:rPr lang="en-US" dirty="0" smtClean="0"/>
              <a:t>Gaussian mixture </a:t>
            </a:r>
            <a:r>
              <a:rPr lang="en-US" dirty="0" smtClean="0"/>
              <a:t>is shown </a:t>
            </a:r>
            <a:r>
              <a:rPr lang="en-US" dirty="0" smtClean="0"/>
              <a:t>as a set of </a:t>
            </a:r>
            <a:r>
              <a:rPr lang="en-US" dirty="0" smtClean="0"/>
              <a:t>ellipsoids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Selection and Visualization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743200"/>
            <a:ext cx="4583113" cy="39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Selection and Visualization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18" y="2209800"/>
            <a:ext cx="892318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the whole </a:t>
            </a:r>
            <a:r>
              <a:rPr lang="en-US" dirty="0" smtClean="0"/>
              <a:t>video sequence into a succession of identically </a:t>
            </a:r>
            <a:r>
              <a:rPr lang="en-US" dirty="0" smtClean="0"/>
              <a:t>sized overlapping </a:t>
            </a:r>
            <a:r>
              <a:rPr lang="en-US" dirty="0" smtClean="0"/>
              <a:t>block of frames (BOF</a:t>
            </a:r>
            <a:r>
              <a:rPr lang="en-US" dirty="0" smtClean="0"/>
              <a:t>)</a:t>
            </a:r>
          </a:p>
          <a:p>
            <a:r>
              <a:rPr lang="en-US" dirty="0" smtClean="0"/>
              <a:t>Obtain </a:t>
            </a:r>
            <a:r>
              <a:rPr lang="en-US" dirty="0" smtClean="0"/>
              <a:t>a succession of </a:t>
            </a:r>
            <a:r>
              <a:rPr lang="en-US" dirty="0" smtClean="0"/>
              <a:t>GMMs</a:t>
            </a:r>
          </a:p>
          <a:p>
            <a:r>
              <a:rPr lang="en-US" dirty="0" smtClean="0"/>
              <a:t>Match </a:t>
            </a:r>
            <a:r>
              <a:rPr lang="en-US" dirty="0" smtClean="0"/>
              <a:t>adjacent segments and to achieve </a:t>
            </a:r>
            <a:r>
              <a:rPr lang="en-US" dirty="0" smtClean="0"/>
              <a:t>the temporal tracking </a:t>
            </a:r>
            <a:r>
              <a:rPr lang="en-US" dirty="0" smtClean="0"/>
              <a:t>of regions throughout the entire video sequence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 GMM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	Piecewise </a:t>
            </a:r>
            <a:r>
              <a:rPr lang="en-US" dirty="0" smtClean="0"/>
              <a:t>GMM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3854659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of the existing approaches to video indexing today treat video as a string of individual image frames.</a:t>
            </a:r>
          </a:p>
          <a:p>
            <a:pPr>
              <a:buNone/>
            </a:pPr>
            <a:r>
              <a:rPr lang="en-US" dirty="0" smtClean="0"/>
              <a:t>The main steps involved are:</a:t>
            </a:r>
          </a:p>
          <a:p>
            <a:r>
              <a:rPr lang="en-US" dirty="0" smtClean="0"/>
              <a:t>Video clip is parsed into video shots using shot detection algorithms</a:t>
            </a:r>
          </a:p>
          <a:p>
            <a:r>
              <a:rPr lang="en-US" dirty="0" smtClean="0"/>
              <a:t>Features from representative frames are extracted and used to index the shots.</a:t>
            </a:r>
          </a:p>
          <a:p>
            <a:r>
              <a:rPr lang="en-US" dirty="0" smtClean="0"/>
              <a:t>Multi modal channels of information are used to extract features.</a:t>
            </a:r>
          </a:p>
          <a:p>
            <a:r>
              <a:rPr lang="en-US" dirty="0" smtClean="0"/>
              <a:t>Use text data (captions, speech transcription)</a:t>
            </a:r>
          </a:p>
          <a:p>
            <a:r>
              <a:rPr lang="en-US" dirty="0" smtClean="0"/>
              <a:t>Image retrieval using </a:t>
            </a:r>
            <a:r>
              <a:rPr lang="en-US" dirty="0" err="1" smtClean="0"/>
              <a:t>keyframes</a:t>
            </a:r>
            <a:endParaRPr lang="en-US" dirty="0" smtClean="0"/>
          </a:p>
          <a:p>
            <a:r>
              <a:rPr lang="en-US" dirty="0" smtClean="0"/>
              <a:t>Face detection</a:t>
            </a:r>
          </a:p>
          <a:p>
            <a:r>
              <a:rPr lang="en-US" dirty="0" smtClean="0"/>
              <a:t>Object detection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input video sequence is divided into a </a:t>
            </a:r>
            <a:r>
              <a:rPr lang="en-US" dirty="0" smtClean="0"/>
              <a:t>succession of </a:t>
            </a:r>
            <a:r>
              <a:rPr lang="en-US" dirty="0" smtClean="0"/>
              <a:t>overlapping blocks of frames (BOF). </a:t>
            </a:r>
            <a:r>
              <a:rPr lang="en-US" dirty="0" smtClean="0"/>
              <a:t>Each BOF </a:t>
            </a:r>
            <a:r>
              <a:rPr lang="en-US" dirty="0" smtClean="0"/>
              <a:t>is made of N successive frames. N is chosen </a:t>
            </a:r>
            <a:r>
              <a:rPr lang="en-US" dirty="0" smtClean="0"/>
              <a:t>so that </a:t>
            </a:r>
            <a:r>
              <a:rPr lang="en-US" dirty="0" smtClean="0"/>
              <a:t>inside each BOF motion can be </a:t>
            </a:r>
            <a:r>
              <a:rPr lang="en-US" dirty="0" smtClean="0"/>
              <a:t>approximated linearly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Each BOF is represented by a GMM in the </a:t>
            </a:r>
            <a:r>
              <a:rPr lang="en-US" dirty="0" smtClean="0"/>
              <a:t>6D </a:t>
            </a:r>
            <a:r>
              <a:rPr lang="fr-FR" dirty="0" smtClean="0"/>
              <a:t>[L, a, b, x, y, t] </a:t>
            </a:r>
            <a:r>
              <a:rPr lang="fr-FR" dirty="0" err="1" smtClean="0"/>
              <a:t>feature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endParaRPr lang="fr-FR" dirty="0" smtClean="0"/>
          </a:p>
          <a:p>
            <a:r>
              <a:rPr lang="en-US" dirty="0" smtClean="0"/>
              <a:t>A segment-matching stage </a:t>
            </a:r>
            <a:r>
              <a:rPr lang="en-US" dirty="0" smtClean="0"/>
              <a:t>is </a:t>
            </a:r>
            <a:r>
              <a:rPr lang="en-US" dirty="0" smtClean="0"/>
              <a:t>used to establish </a:t>
            </a:r>
            <a:r>
              <a:rPr lang="en-US" dirty="0" smtClean="0"/>
              <a:t>correspondences between </a:t>
            </a:r>
            <a:r>
              <a:rPr lang="en-US" dirty="0" smtClean="0"/>
              <a:t>adjacent BOF blobs.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 GMM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Model initial frame using k-means initialization and EM algorithms</a:t>
            </a:r>
          </a:p>
          <a:p>
            <a:r>
              <a:rPr lang="en-US" dirty="0" smtClean="0"/>
              <a:t>For the subsequent frames – use the GMM of the previous frame to initialize the parameters</a:t>
            </a:r>
          </a:p>
          <a:p>
            <a:r>
              <a:rPr lang="en-US" dirty="0" smtClean="0"/>
              <a:t>Update GMM by iterating through EM algorithm</a:t>
            </a:r>
          </a:p>
          <a:p>
            <a:r>
              <a:rPr lang="en-US" dirty="0" smtClean="0"/>
              <a:t>Investigate the appearance and </a:t>
            </a:r>
            <a:r>
              <a:rPr lang="en-US" dirty="0" smtClean="0"/>
              <a:t>disappearance </a:t>
            </a:r>
            <a:r>
              <a:rPr lang="en-US" dirty="0" smtClean="0"/>
              <a:t>of </a:t>
            </a:r>
            <a:r>
              <a:rPr lang="en-US" dirty="0" smtClean="0"/>
              <a:t>new objects </a:t>
            </a:r>
            <a:r>
              <a:rPr lang="en-US" dirty="0" smtClean="0"/>
              <a:t>in the </a:t>
            </a:r>
            <a:r>
              <a:rPr lang="en-US" dirty="0" smtClean="0"/>
              <a:t>scene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size k </a:t>
            </a:r>
            <a:r>
              <a:rPr lang="en-US" dirty="0" smtClean="0"/>
              <a:t>is increased by the number of newly created blobs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Perform EM on this increased model to obtain final GMM</a:t>
            </a:r>
          </a:p>
          <a:p>
            <a:r>
              <a:rPr lang="en-US" dirty="0" smtClean="0"/>
              <a:t>Segment the current frame according to the </a:t>
            </a:r>
            <a:r>
              <a:rPr lang="en-US" dirty="0" smtClean="0"/>
              <a:t>updated GMM </a:t>
            </a:r>
            <a:r>
              <a:rPr lang="en-US" dirty="0" smtClean="0"/>
              <a:t>and store the segmentation map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Piecewise </a:t>
            </a:r>
            <a:r>
              <a:rPr lang="en-US" dirty="0" smtClean="0"/>
              <a:t>GMM – learning the GMM for each BOF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correspondences </a:t>
            </a:r>
            <a:r>
              <a:rPr lang="en-US" dirty="0" smtClean="0"/>
              <a:t>between blobs in every pair of </a:t>
            </a:r>
            <a:r>
              <a:rPr lang="en-US" dirty="0" smtClean="0"/>
              <a:t>adjacent BOFs</a:t>
            </a:r>
          </a:p>
          <a:p>
            <a:r>
              <a:rPr lang="en-US" dirty="0" smtClean="0"/>
              <a:t>Overlap between consecutive BOFs is used</a:t>
            </a:r>
          </a:p>
          <a:p>
            <a:r>
              <a:rPr lang="en-US" dirty="0" smtClean="0"/>
              <a:t>Frame j(center frame of overlap) has two blob lists based on the GMM of the two BOFs it belongs 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Piecewise GMM – segment matching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87" y="3581400"/>
            <a:ext cx="64881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Euclidean distance between blob </a:t>
            </a:r>
            <a:r>
              <a:rPr lang="en-US" dirty="0" err="1" smtClean="0"/>
              <a:t>centroids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dirty="0" smtClean="0"/>
              <a:t>computed for all possible blob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find </a:t>
            </a:r>
            <a:r>
              <a:rPr lang="en-US" dirty="0" smtClean="0"/>
              <a:t>the minimum </a:t>
            </a:r>
            <a:r>
              <a:rPr lang="en-US" dirty="0" smtClean="0"/>
              <a:t>distance blob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matching process is </a:t>
            </a:r>
            <a:r>
              <a:rPr lang="en-US" dirty="0" smtClean="0"/>
              <a:t>stopped when blob pair distance increases above a threshold</a:t>
            </a:r>
          </a:p>
          <a:p>
            <a:r>
              <a:rPr lang="en-US" dirty="0" smtClean="0"/>
              <a:t>The consecutive indices of each tracked </a:t>
            </a:r>
            <a:r>
              <a:rPr lang="en-US" dirty="0" smtClean="0"/>
              <a:t>blob are </a:t>
            </a:r>
            <a:r>
              <a:rPr lang="en-US" dirty="0" smtClean="0"/>
              <a:t>stored along the entire </a:t>
            </a:r>
            <a:r>
              <a:rPr lang="en-US" dirty="0" smtClean="0"/>
              <a:t>sequence</a:t>
            </a:r>
          </a:p>
          <a:p>
            <a:r>
              <a:rPr lang="en-US" dirty="0" smtClean="0"/>
              <a:t>This helps detect new objects entering a sequence and objects that leave a sequence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Piecewise GMM – segment matching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Segment </a:t>
            </a:r>
            <a:r>
              <a:rPr lang="en-US" dirty="0" smtClean="0"/>
              <a:t>the video sequence </a:t>
            </a:r>
            <a:r>
              <a:rPr lang="en-US" dirty="0" smtClean="0"/>
              <a:t>by assigning </a:t>
            </a:r>
            <a:r>
              <a:rPr lang="en-US" dirty="0" smtClean="0"/>
              <a:t>each pixel of each frame to the most </a:t>
            </a:r>
            <a:r>
              <a:rPr lang="en-US" dirty="0" smtClean="0"/>
              <a:t>probable Gaussian </a:t>
            </a:r>
            <a:r>
              <a:rPr lang="en-US" dirty="0" smtClean="0"/>
              <a:t>cluster, i.e., to the component of the model </a:t>
            </a:r>
            <a:r>
              <a:rPr lang="en-US" dirty="0" smtClean="0"/>
              <a:t>that </a:t>
            </a:r>
            <a:r>
              <a:rPr lang="it-IT" dirty="0" smtClean="0"/>
              <a:t>maximizes a </a:t>
            </a:r>
            <a:r>
              <a:rPr lang="it-IT" dirty="0" smtClean="0"/>
              <a:t>posteriori </a:t>
            </a:r>
            <a:r>
              <a:rPr lang="it-IT" dirty="0" smtClean="0"/>
              <a:t>probability</a:t>
            </a:r>
          </a:p>
          <a:p>
            <a:r>
              <a:rPr lang="it-IT" dirty="0" smtClean="0"/>
              <a:t>Pixel in a frame is labeled to a Gaussian or blob</a:t>
            </a:r>
          </a:p>
          <a:p>
            <a:r>
              <a:rPr lang="en-US" dirty="0" smtClean="0"/>
              <a:t>Each Gaussian or blob in the feature </a:t>
            </a:r>
            <a:r>
              <a:rPr lang="en-US" dirty="0" smtClean="0"/>
              <a:t>space corresponds </a:t>
            </a:r>
            <a:r>
              <a:rPr lang="en-US" dirty="0" smtClean="0"/>
              <a:t>to a video-region. A video-region is linked </a:t>
            </a:r>
            <a:r>
              <a:rPr lang="en-US" dirty="0" smtClean="0"/>
              <a:t>to the </a:t>
            </a:r>
            <a:r>
              <a:rPr lang="en-US" dirty="0" smtClean="0"/>
              <a:t>properties of the corresponding </a:t>
            </a:r>
            <a:r>
              <a:rPr lang="en-US" dirty="0" smtClean="0"/>
              <a:t>blob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Segmentation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Video Segmentation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5646" y="1481138"/>
            <a:ext cx="69327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Uses </a:t>
            </a:r>
            <a:r>
              <a:rPr lang="en-US" dirty="0" smtClean="0"/>
              <a:t>connection between blobs and video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Covariance matrix of feature in a region over time can be used to detect  movements</a:t>
            </a:r>
          </a:p>
          <a:p>
            <a:r>
              <a:rPr lang="en-US" dirty="0" smtClean="0"/>
              <a:t>Large values of covariance between x and t indicate horizontal movement</a:t>
            </a:r>
          </a:p>
          <a:p>
            <a:r>
              <a:rPr lang="en-US" dirty="0" smtClean="0"/>
              <a:t>Large values of covariance between </a:t>
            </a:r>
            <a:r>
              <a:rPr lang="en-US" dirty="0" smtClean="0"/>
              <a:t>y </a:t>
            </a:r>
            <a:r>
              <a:rPr lang="en-US" dirty="0" smtClean="0"/>
              <a:t>and t indicate </a:t>
            </a:r>
            <a:r>
              <a:rPr lang="en-US" dirty="0" smtClean="0"/>
              <a:t>vertical movement</a:t>
            </a:r>
          </a:p>
          <a:p>
            <a:r>
              <a:rPr lang="en-US" dirty="0" smtClean="0"/>
              <a:t>A large </a:t>
            </a:r>
            <a:r>
              <a:rPr lang="en-US" dirty="0" smtClean="0"/>
              <a:t>value between t and t indicates that </a:t>
            </a:r>
            <a:r>
              <a:rPr lang="en-US" dirty="0" smtClean="0"/>
              <a:t>the video-region is of extended duration or is present in </a:t>
            </a:r>
            <a:r>
              <a:rPr lang="en-US" dirty="0" smtClean="0"/>
              <a:t>a majority </a:t>
            </a:r>
            <a:r>
              <a:rPr lang="en-US" dirty="0" smtClean="0"/>
              <a:t>of the frames that comprise the video sequence.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DETECTION AND RECOGNITION OF EVENTS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 Contribution</a:t>
            </a:r>
          </a:p>
          <a:p>
            <a:r>
              <a:rPr lang="en-US" dirty="0" smtClean="0"/>
              <a:t>Appearance-based </a:t>
            </a:r>
            <a:r>
              <a:rPr lang="en-US" dirty="0" smtClean="0"/>
              <a:t>framework </a:t>
            </a:r>
            <a:r>
              <a:rPr lang="en-US" dirty="0" smtClean="0"/>
              <a:t>that employs </a:t>
            </a:r>
            <a:r>
              <a:rPr lang="en-US" dirty="0" smtClean="0"/>
              <a:t>volumetric features for efficiently analyzing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Learns </a:t>
            </a:r>
            <a:r>
              <a:rPr lang="en-US" dirty="0" smtClean="0"/>
              <a:t>activity detectors that perform event detection in </a:t>
            </a:r>
            <a:r>
              <a:rPr lang="en-US" dirty="0" smtClean="0"/>
              <a:t>real time</a:t>
            </a:r>
          </a:p>
          <a:p>
            <a:r>
              <a:rPr lang="en-US" dirty="0" smtClean="0"/>
              <a:t>Classifies whether an action event occurs or not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Efficient Visual Event Detection using Volumetric Features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information to recognize </a:t>
            </a:r>
            <a:r>
              <a:rPr lang="en-US" dirty="0" smtClean="0"/>
              <a:t>actions can be </a:t>
            </a:r>
            <a:r>
              <a:rPr lang="en-US" dirty="0" smtClean="0"/>
              <a:t>captured from </a:t>
            </a:r>
            <a:r>
              <a:rPr lang="en-US" dirty="0" smtClean="0"/>
              <a:t>the optical </a:t>
            </a:r>
            <a:r>
              <a:rPr lang="en-US" dirty="0" smtClean="0"/>
              <a:t>flow </a:t>
            </a:r>
          </a:p>
          <a:p>
            <a:r>
              <a:rPr lang="en-US" dirty="0" smtClean="0"/>
              <a:t>The appearance features of objects are less important</a:t>
            </a:r>
          </a:p>
          <a:p>
            <a:r>
              <a:rPr lang="en-US" dirty="0" smtClean="0"/>
              <a:t>Optical Flow - is the pattern of apparent motion of objects, surfaces, and edges in a visual scene </a:t>
            </a:r>
            <a:endParaRPr lang="en-US" dirty="0" smtClean="0"/>
          </a:p>
          <a:p>
            <a:r>
              <a:rPr lang="en-US" dirty="0" smtClean="0"/>
              <a:t>Optical Flow is separated into horizontal and vertical components</a:t>
            </a:r>
          </a:p>
          <a:p>
            <a:r>
              <a:rPr lang="en-US" dirty="0" smtClean="0"/>
              <a:t>Volumetric features can be one box or two box.</a:t>
            </a:r>
          </a:p>
          <a:p>
            <a:pPr lvl="1"/>
            <a:r>
              <a:rPr lang="en-US" dirty="0" smtClean="0"/>
              <a:t>One box has only one component horizontal or vertical and value is sum of pixels in the volume</a:t>
            </a:r>
          </a:p>
          <a:p>
            <a:pPr lvl="1"/>
            <a:r>
              <a:rPr lang="en-US" dirty="0" smtClean="0"/>
              <a:t>Value of two box is the difference of the individual boxes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048" y="1481138"/>
            <a:ext cx="463590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Video has both spatial and temporal </a:t>
            </a:r>
            <a:r>
              <a:rPr lang="en-US" dirty="0" smtClean="0"/>
              <a:t>dimensions</a:t>
            </a:r>
          </a:p>
          <a:p>
            <a:r>
              <a:rPr lang="en-US" dirty="0" smtClean="0"/>
              <a:t>2D representations of video divide the video into its constituent frames</a:t>
            </a:r>
          </a:p>
          <a:p>
            <a:r>
              <a:rPr lang="en-US" dirty="0" smtClean="0"/>
              <a:t>Perform image retrieval techniques on key frames</a:t>
            </a:r>
          </a:p>
          <a:p>
            <a:r>
              <a:rPr lang="en-US" dirty="0" smtClean="0"/>
              <a:t>Features are extracted only from pixels on the x-y space.</a:t>
            </a:r>
          </a:p>
          <a:p>
            <a:r>
              <a:rPr lang="en-US" dirty="0" smtClean="0"/>
              <a:t>Temporal information is not considered</a:t>
            </a:r>
          </a:p>
          <a:p>
            <a:r>
              <a:rPr lang="en-US" dirty="0" smtClean="0"/>
              <a:t>Detect objects and regions in </a:t>
            </a:r>
            <a:r>
              <a:rPr lang="en-US" dirty="0" err="1" smtClean="0"/>
              <a:t>keyframes</a:t>
            </a:r>
            <a:endParaRPr lang="en-US" dirty="0" smtClean="0"/>
          </a:p>
          <a:p>
            <a:r>
              <a:rPr lang="en-US" dirty="0" smtClean="0"/>
              <a:t>Index video shot based on features extracted from key frames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Representation – 2D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 smtClean="0"/>
              <a:t>an “integral video” data structure to </a:t>
            </a:r>
            <a:r>
              <a:rPr lang="en-US" dirty="0" smtClean="0"/>
              <a:t>efficiently calculate </a:t>
            </a:r>
            <a:r>
              <a:rPr lang="en-US" dirty="0" smtClean="0"/>
              <a:t>the box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An integral video at </a:t>
            </a:r>
            <a:r>
              <a:rPr lang="en-US" dirty="0" smtClean="0"/>
              <a:t>pixel location </a:t>
            </a:r>
            <a:r>
              <a:rPr lang="en-US" dirty="0" smtClean="0"/>
              <a:t>(x, y) and time t is defined as the sum of all </a:t>
            </a:r>
            <a:r>
              <a:rPr lang="en-US" dirty="0" smtClean="0"/>
              <a:t>pixels at </a:t>
            </a:r>
            <a:r>
              <a:rPr lang="en-US" dirty="0" smtClean="0"/>
              <a:t>locations less than or equal to (x, y, 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81400"/>
            <a:ext cx="4191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648200"/>
            <a:ext cx="6134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sliding-window approach over the video to </a:t>
            </a:r>
            <a:r>
              <a:rPr lang="en-US" dirty="0" smtClean="0"/>
              <a:t>detect actions</a:t>
            </a:r>
          </a:p>
          <a:p>
            <a:r>
              <a:rPr lang="en-US" dirty="0" smtClean="0"/>
              <a:t>Selects features </a:t>
            </a:r>
            <a:r>
              <a:rPr lang="en-US" dirty="0" smtClean="0"/>
              <a:t>and their associated thresholds (termed filters), </a:t>
            </a:r>
            <a:r>
              <a:rPr lang="en-US" dirty="0" smtClean="0"/>
              <a:t>to classify </a:t>
            </a:r>
            <a:r>
              <a:rPr lang="en-US" dirty="0" smtClean="0"/>
              <a:t>whether an event occurs in a particular </a:t>
            </a:r>
            <a:r>
              <a:rPr lang="en-US" dirty="0" smtClean="0"/>
              <a:t>detection volume</a:t>
            </a:r>
          </a:p>
          <a:p>
            <a:r>
              <a:rPr lang="en-US" dirty="0" smtClean="0"/>
              <a:t>Uses Cascaded Classifiers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the classifier to detect actions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Given a set of positive examples P, negative </a:t>
            </a:r>
            <a:r>
              <a:rPr lang="en-US" dirty="0" smtClean="0"/>
              <a:t>examples N</a:t>
            </a:r>
            <a:r>
              <a:rPr lang="en-US" dirty="0" smtClean="0"/>
              <a:t>, and features </a:t>
            </a:r>
            <a:r>
              <a:rPr lang="en-US" dirty="0" smtClean="0"/>
              <a:t>F</a:t>
            </a:r>
          </a:p>
          <a:p>
            <a:r>
              <a:rPr lang="en-US" dirty="0" smtClean="0"/>
              <a:t>construct a cascaded classifier </a:t>
            </a:r>
            <a:r>
              <a:rPr lang="en-US" dirty="0" smtClean="0"/>
              <a:t>that achieves </a:t>
            </a:r>
            <a:r>
              <a:rPr lang="en-US" dirty="0" smtClean="0"/>
              <a:t>high detection rate on the positive examples </a:t>
            </a:r>
            <a:r>
              <a:rPr lang="en-US" dirty="0" smtClean="0"/>
              <a:t>and low </a:t>
            </a:r>
            <a:r>
              <a:rPr lang="en-US" dirty="0" smtClean="0"/>
              <a:t>detection rate on the negative examples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each </a:t>
            </a:r>
            <a:r>
              <a:rPr lang="en-US" dirty="0" smtClean="0"/>
              <a:t>node in </a:t>
            </a:r>
            <a:r>
              <a:rPr lang="en-US" dirty="0" smtClean="0"/>
              <a:t>the </a:t>
            </a:r>
            <a:r>
              <a:rPr lang="en-US" dirty="0" smtClean="0"/>
              <a:t>cascade	</a:t>
            </a:r>
          </a:p>
          <a:p>
            <a:pPr lvl="1"/>
            <a:r>
              <a:rPr lang="en-US" sz="400" dirty="0" smtClean="0"/>
              <a:t>′ </a:t>
            </a:r>
            <a:r>
              <a:rPr lang="en-US" sz="2400" dirty="0" smtClean="0"/>
              <a:t>Randomly choose a set of negative examples </a:t>
            </a:r>
            <a:r>
              <a:rPr lang="en-US" sz="2400" dirty="0" smtClean="0"/>
              <a:t>N’ </a:t>
            </a:r>
            <a:r>
              <a:rPr lang="el-GR" sz="2400" dirty="0" smtClean="0"/>
              <a:t>ε</a:t>
            </a:r>
            <a:r>
              <a:rPr lang="en-US" sz="2400" dirty="0" smtClean="0"/>
              <a:t> N</a:t>
            </a:r>
            <a:r>
              <a:rPr lang="en-US" sz="2400" dirty="0" smtClean="0"/>
              <a:t>, that have been misclassified </a:t>
            </a:r>
            <a:r>
              <a:rPr lang="en-US" sz="2400" dirty="0" smtClean="0"/>
              <a:t>by the </a:t>
            </a:r>
            <a:r>
              <a:rPr lang="en-US" sz="2400" dirty="0" smtClean="0"/>
              <a:t>previous stages, where |</a:t>
            </a:r>
            <a:r>
              <a:rPr lang="en-US" sz="2400" dirty="0" smtClean="0"/>
              <a:t>N’</a:t>
            </a:r>
            <a:r>
              <a:rPr lang="en-US" sz="400" dirty="0" smtClean="0"/>
              <a:t>′</a:t>
            </a:r>
            <a:r>
              <a:rPr lang="en-US" sz="2400" dirty="0" smtClean="0"/>
              <a:t>| </a:t>
            </a:r>
            <a:r>
              <a:rPr lang="en-US" sz="2400" dirty="0" smtClean="0"/>
              <a:t>= |P|. </a:t>
            </a:r>
            <a:endParaRPr lang="en-US" sz="2400" dirty="0" smtClean="0"/>
          </a:p>
          <a:p>
            <a:pPr lvl="1"/>
            <a:r>
              <a:rPr lang="en-US" sz="2400" dirty="0" smtClean="0"/>
              <a:t>Based </a:t>
            </a:r>
            <a:r>
              <a:rPr lang="en-US" sz="2400" dirty="0" smtClean="0"/>
              <a:t>on P and </a:t>
            </a:r>
            <a:r>
              <a:rPr lang="en-US" sz="2400" dirty="0" err="1" smtClean="0"/>
              <a:t>N’</a:t>
            </a:r>
            <a:r>
              <a:rPr lang="en-US" sz="400" dirty="0" err="1" smtClean="0"/>
              <a:t>′</a:t>
            </a:r>
            <a:r>
              <a:rPr lang="en-US" sz="2400" dirty="0" err="1" smtClean="0"/>
              <a:t>,select</a:t>
            </a:r>
            <a:r>
              <a:rPr lang="en-US" sz="2400" dirty="0" smtClean="0"/>
              <a:t> </a:t>
            </a:r>
            <a:r>
              <a:rPr lang="en-US" sz="2400" dirty="0" smtClean="0"/>
              <a:t>the optimal threshold </a:t>
            </a:r>
            <a:r>
              <a:rPr lang="en-US" sz="400" dirty="0" err="1" smtClean="0"/>
              <a:t>i</a:t>
            </a:r>
            <a:r>
              <a:rPr lang="en-US" sz="400" dirty="0" smtClean="0"/>
              <a:t> </a:t>
            </a:r>
            <a:r>
              <a:rPr lang="en-US" sz="2400" dirty="0" smtClean="0"/>
              <a:t>for each feature </a:t>
            </a:r>
            <a:r>
              <a:rPr lang="en-US" sz="2400" dirty="0" err="1" smtClean="0"/>
              <a:t>f</a:t>
            </a:r>
            <a:r>
              <a:rPr lang="en-US" sz="400" dirty="0" err="1" smtClean="0"/>
              <a:t>i</a:t>
            </a:r>
            <a:r>
              <a:rPr lang="en-US" sz="400" dirty="0" smtClean="0"/>
              <a:t> </a:t>
            </a:r>
            <a:r>
              <a:rPr lang="en-US" sz="2400" dirty="0" smtClean="0"/>
              <a:t> belonging to F that </a:t>
            </a:r>
            <a:r>
              <a:rPr lang="en-US" sz="2400" dirty="0" smtClean="0"/>
              <a:t>minimizes the classification error rate independent </a:t>
            </a:r>
            <a:r>
              <a:rPr lang="en-US" sz="2400" dirty="0" smtClean="0"/>
              <a:t>of the </a:t>
            </a:r>
            <a:r>
              <a:rPr lang="en-US" sz="2400" dirty="0" smtClean="0"/>
              <a:t>other features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Iteratively add </a:t>
            </a:r>
            <a:r>
              <a:rPr lang="en-US" sz="2400" dirty="0" smtClean="0"/>
              <a:t>filters to the ensemble to maximize its </a:t>
            </a:r>
            <a:r>
              <a:rPr lang="en-US" sz="2400" dirty="0" smtClean="0"/>
              <a:t>detection rate </a:t>
            </a:r>
            <a:r>
              <a:rPr lang="en-US" sz="2400" dirty="0" smtClean="0"/>
              <a:t>or minimize its false positive </a:t>
            </a:r>
            <a:r>
              <a:rPr lang="en-US" sz="2400" dirty="0" smtClean="0"/>
              <a:t>rate</a:t>
            </a:r>
          </a:p>
          <a:p>
            <a:pPr lvl="1"/>
            <a:r>
              <a:rPr lang="en-US" sz="2400" dirty="0" smtClean="0"/>
              <a:t>The stopping criteria for a node in the cascade </a:t>
            </a:r>
            <a:r>
              <a:rPr lang="en-US" sz="2400" dirty="0" smtClean="0"/>
              <a:t>is when </a:t>
            </a:r>
            <a:r>
              <a:rPr lang="en-US" sz="2400" dirty="0" smtClean="0"/>
              <a:t>its target detection rate (100%) and false positive </a:t>
            </a:r>
            <a:r>
              <a:rPr lang="en-US" sz="2400" dirty="0" smtClean="0"/>
              <a:t>rate (less </a:t>
            </a:r>
            <a:r>
              <a:rPr lang="en-US" sz="2400" dirty="0" smtClean="0"/>
              <a:t>than 20%) are </a:t>
            </a:r>
            <a:r>
              <a:rPr lang="en-US" sz="2400" dirty="0" smtClean="0"/>
              <a:t>reached</a:t>
            </a:r>
          </a:p>
          <a:p>
            <a:pPr lvl="1"/>
            <a:r>
              <a:rPr lang="en-US" sz="2400" dirty="0" smtClean="0"/>
              <a:t>Once the stopping criteria </a:t>
            </a:r>
            <a:r>
              <a:rPr lang="en-US" sz="2400" dirty="0" smtClean="0"/>
              <a:t>is reached</a:t>
            </a:r>
            <a:r>
              <a:rPr lang="en-US" sz="2400" dirty="0" smtClean="0"/>
              <a:t>, we eliminate the negative examples that were </a:t>
            </a:r>
            <a:r>
              <a:rPr lang="en-US" sz="2400" dirty="0" smtClean="0"/>
              <a:t>correctly classified </a:t>
            </a:r>
            <a:r>
              <a:rPr lang="en-US" sz="2400" dirty="0" smtClean="0"/>
              <a:t>and train the next node in the cascade </a:t>
            </a:r>
            <a:r>
              <a:rPr lang="en-US" sz="2400" dirty="0" smtClean="0"/>
              <a:t>using the </a:t>
            </a:r>
            <a:r>
              <a:rPr lang="en-US" sz="2400" dirty="0" smtClean="0"/>
              <a:t>remaining examples.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Cascaded Classifier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Compute the integral video sequence</a:t>
            </a:r>
          </a:p>
          <a:p>
            <a:pPr lvl="1"/>
            <a:r>
              <a:rPr lang="en-US" sz="2400" dirty="0" smtClean="0"/>
              <a:t>scan a </a:t>
            </a:r>
            <a:r>
              <a:rPr lang="en-US" sz="2400" dirty="0" smtClean="0"/>
              <a:t>detection volume </a:t>
            </a:r>
            <a:r>
              <a:rPr lang="en-US" sz="2400" dirty="0" smtClean="0"/>
              <a:t>over all locations in space and </a:t>
            </a:r>
            <a:r>
              <a:rPr lang="en-US" sz="2400" dirty="0" smtClean="0"/>
              <a:t>time</a:t>
            </a:r>
          </a:p>
          <a:p>
            <a:pPr lvl="1"/>
            <a:r>
              <a:rPr lang="en-US" sz="2400" dirty="0" smtClean="0"/>
              <a:t>vary the width and </a:t>
            </a:r>
            <a:r>
              <a:rPr lang="en-US" sz="2400" dirty="0" smtClean="0"/>
              <a:t>height of the detection volume and the associated filters</a:t>
            </a:r>
          </a:p>
          <a:p>
            <a:r>
              <a:rPr lang="en-US" sz="2800" dirty="0" smtClean="0"/>
              <a:t>The number </a:t>
            </a:r>
            <a:r>
              <a:rPr lang="en-US" sz="2800" dirty="0" smtClean="0"/>
              <a:t>of detections found in a small area in space-time </a:t>
            </a:r>
            <a:r>
              <a:rPr lang="en-US" sz="2800" dirty="0" smtClean="0"/>
              <a:t>is</a:t>
            </a:r>
            <a:r>
              <a:rPr lang="en-US" sz="2800" i="1" dirty="0" smtClean="0"/>
              <a:t> </a:t>
            </a:r>
            <a:r>
              <a:rPr lang="en-US" sz="2800" dirty="0" smtClean="0"/>
              <a:t>indicative </a:t>
            </a:r>
            <a:r>
              <a:rPr lang="en-US" sz="2800" dirty="0" smtClean="0"/>
              <a:t>of the quality of the </a:t>
            </a:r>
            <a:r>
              <a:rPr lang="en-US" sz="2800" dirty="0" smtClean="0"/>
              <a:t>detections</a:t>
            </a:r>
          </a:p>
          <a:p>
            <a:pPr lvl="1"/>
            <a:r>
              <a:rPr lang="en-US" sz="2400" dirty="0" smtClean="0"/>
              <a:t>dense cluster of detections is likely to indicate a true </a:t>
            </a:r>
            <a:r>
              <a:rPr lang="en-US" sz="2400" dirty="0" smtClean="0"/>
              <a:t>detection, while </a:t>
            </a:r>
            <a:r>
              <a:rPr lang="en-US" sz="2400" dirty="0" smtClean="0"/>
              <a:t>isolated detections are more likely to be </a:t>
            </a:r>
            <a:r>
              <a:rPr lang="en-US" sz="2400" dirty="0" smtClean="0"/>
              <a:t>false positives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is trained and tested on real </a:t>
            </a:r>
            <a:r>
              <a:rPr lang="en-US" dirty="0" smtClean="0"/>
              <a:t>videos with </a:t>
            </a:r>
            <a:r>
              <a:rPr lang="en-US" dirty="0" smtClean="0"/>
              <a:t>the </a:t>
            </a:r>
            <a:r>
              <a:rPr lang="en-US" i="1" dirty="0" smtClean="0"/>
              <a:t>sit-down, stand-up, close-laptop, and grab-cup </a:t>
            </a:r>
            <a:r>
              <a:rPr lang="en-US" i="1" dirty="0" smtClean="0"/>
              <a:t>actions</a:t>
            </a:r>
          </a:p>
          <a:p>
            <a:r>
              <a:rPr lang="en-US" dirty="0" smtClean="0"/>
              <a:t>training set consists of four people </a:t>
            </a:r>
            <a:r>
              <a:rPr lang="en-US" dirty="0" smtClean="0"/>
              <a:t>performing a </a:t>
            </a:r>
            <a:r>
              <a:rPr lang="en-US" dirty="0" smtClean="0"/>
              <a:t>total of 60 repetitions of these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test </a:t>
            </a:r>
            <a:r>
              <a:rPr lang="en-US" dirty="0" smtClean="0"/>
              <a:t>set consists </a:t>
            </a:r>
            <a:r>
              <a:rPr lang="en-US" dirty="0" smtClean="0"/>
              <a:t>of a different group of five people performing </a:t>
            </a:r>
            <a:r>
              <a:rPr lang="en-US" dirty="0" smtClean="0"/>
              <a:t>20 repetitions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Action Detection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err="1" smtClean="0"/>
              <a:t>sitdown</a:t>
            </a:r>
            <a:r>
              <a:rPr lang="en-US" i="1" dirty="0" smtClean="0"/>
              <a:t> </a:t>
            </a:r>
            <a:r>
              <a:rPr lang="en-US" dirty="0" smtClean="0"/>
              <a:t>detector detects </a:t>
            </a:r>
            <a:r>
              <a:rPr lang="en-US" dirty="0" smtClean="0"/>
              <a:t>86% </a:t>
            </a:r>
            <a:r>
              <a:rPr lang="en-US" dirty="0" smtClean="0"/>
              <a:t>of the </a:t>
            </a:r>
            <a:r>
              <a:rPr lang="en-US" dirty="0" smtClean="0"/>
              <a:t>events with no false </a:t>
            </a:r>
            <a:r>
              <a:rPr lang="en-US" dirty="0" smtClean="0"/>
              <a:t>positives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stand-up </a:t>
            </a:r>
            <a:r>
              <a:rPr lang="en-US" i="1" dirty="0" smtClean="0"/>
              <a:t>detector </a:t>
            </a:r>
            <a:r>
              <a:rPr lang="en-US" dirty="0" smtClean="0"/>
              <a:t>achieves </a:t>
            </a:r>
            <a:r>
              <a:rPr lang="en-US" dirty="0" smtClean="0"/>
              <a:t>90% recall with 0.6 false positives per </a:t>
            </a:r>
            <a:r>
              <a:rPr lang="en-US" dirty="0" smtClean="0"/>
              <a:t>minute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close-laptop </a:t>
            </a:r>
            <a:r>
              <a:rPr lang="en-US" i="1" dirty="0" smtClean="0"/>
              <a:t>detector achieves 78% recall at 0.5 false </a:t>
            </a:r>
            <a:r>
              <a:rPr lang="en-US" i="1" dirty="0" smtClean="0"/>
              <a:t>positives </a:t>
            </a:r>
            <a:r>
              <a:rPr lang="en-US" dirty="0" smtClean="0"/>
              <a:t>per minute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grab-cup detector </a:t>
            </a:r>
            <a:r>
              <a:rPr lang="en-US" i="1" dirty="0" smtClean="0"/>
              <a:t>achieves </a:t>
            </a:r>
            <a:r>
              <a:rPr lang="en-US" dirty="0" smtClean="0"/>
              <a:t>92</a:t>
            </a:r>
            <a:r>
              <a:rPr lang="en-US" dirty="0" smtClean="0"/>
              <a:t>% recall at only 0.3 false positives per </a:t>
            </a:r>
            <a:r>
              <a:rPr lang="en-US" dirty="0" smtClean="0"/>
              <a:t>minute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techniques discussed propose unique ways to represent video as a volume over space and time</a:t>
            </a:r>
          </a:p>
          <a:p>
            <a:r>
              <a:rPr lang="en-US" dirty="0" smtClean="0"/>
              <a:t>The provide ways to effectively detect event and 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Video Retrieval using </a:t>
            </a:r>
            <a:r>
              <a:rPr lang="en-US" dirty="0" err="1" smtClean="0"/>
              <a:t>Spatio­Temporal</a:t>
            </a:r>
            <a:r>
              <a:rPr lang="en-US" dirty="0" smtClean="0"/>
              <a:t> Descriptors - Daniel </a:t>
            </a:r>
            <a:r>
              <a:rPr lang="en-US" dirty="0" err="1" smtClean="0"/>
              <a:t>DeMenthon</a:t>
            </a:r>
            <a:r>
              <a:rPr lang="en-US" dirty="0" smtClean="0"/>
              <a:t>, David </a:t>
            </a:r>
            <a:r>
              <a:rPr lang="en-US" dirty="0" err="1" smtClean="0"/>
              <a:t>Doermann</a:t>
            </a:r>
            <a:endParaRPr lang="en-US" dirty="0" smtClean="0"/>
          </a:p>
          <a:p>
            <a:pPr lvl="0"/>
            <a:r>
              <a:rPr lang="en-US" dirty="0" smtClean="0"/>
              <a:t>Video Retrieval of Near–Duplicates using k–Nearest Neighbor Retrieval of Spatio–Temporal Descriptors - Daniel </a:t>
            </a:r>
            <a:r>
              <a:rPr lang="en-US" dirty="0" err="1" smtClean="0"/>
              <a:t>DeMenthon</a:t>
            </a:r>
            <a:r>
              <a:rPr lang="en-US" dirty="0" smtClean="0"/>
              <a:t>, David </a:t>
            </a:r>
            <a:r>
              <a:rPr lang="en-US" dirty="0" err="1" smtClean="0"/>
              <a:t>Doermann</a:t>
            </a:r>
            <a:endParaRPr lang="en-US" dirty="0" smtClean="0"/>
          </a:p>
          <a:p>
            <a:pPr lvl="0"/>
            <a:r>
              <a:rPr lang="en-US" dirty="0" smtClean="0"/>
              <a:t>Efficient Visual Event Detection using Volumetric Features - Yan </a:t>
            </a:r>
            <a:r>
              <a:rPr lang="en-US" dirty="0" err="1" smtClean="0"/>
              <a:t>Ke</a:t>
            </a:r>
            <a:r>
              <a:rPr lang="en-US" dirty="0" smtClean="0"/>
              <a:t>, </a:t>
            </a:r>
            <a:r>
              <a:rPr lang="en-US" dirty="0" err="1" smtClean="0"/>
              <a:t>Rahul</a:t>
            </a:r>
            <a:r>
              <a:rPr lang="en-US" dirty="0" smtClean="0"/>
              <a:t> </a:t>
            </a:r>
            <a:r>
              <a:rPr lang="en-US" dirty="0" err="1" smtClean="0"/>
              <a:t>Sukthankar</a:t>
            </a:r>
            <a:r>
              <a:rPr lang="en-US" dirty="0" smtClean="0"/>
              <a:t>, Martial Hebert</a:t>
            </a:r>
          </a:p>
          <a:p>
            <a:pPr lvl="0"/>
            <a:r>
              <a:rPr lang="en-US" dirty="0" smtClean="0"/>
              <a:t>Probabilistic Space-Time Video Modeling via Piecewise GMM - </a:t>
            </a:r>
            <a:r>
              <a:rPr lang="en-US" dirty="0" err="1" smtClean="0"/>
              <a:t>Hayit</a:t>
            </a:r>
            <a:r>
              <a:rPr lang="en-US" dirty="0" smtClean="0"/>
              <a:t> Greenspan, Jacob Goldberger, and </a:t>
            </a:r>
            <a:r>
              <a:rPr lang="en-US" dirty="0" err="1" smtClean="0"/>
              <a:t>Arnaldo</a:t>
            </a:r>
            <a:r>
              <a:rPr lang="en-US" dirty="0" smtClean="0"/>
              <a:t> Mayer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Questions?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efficient indexing scheme must capture the </a:t>
            </a:r>
            <a:r>
              <a:rPr lang="en-US" dirty="0" err="1" smtClean="0"/>
              <a:t>spatio</a:t>
            </a:r>
            <a:r>
              <a:rPr lang="en-US" dirty="0" smtClean="0"/>
              <a:t>-temporal contents of a scene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attempt to extract temporal relations between </a:t>
            </a:r>
            <a:r>
              <a:rPr lang="en-US" dirty="0" err="1" smtClean="0"/>
              <a:t>keyframes</a:t>
            </a:r>
            <a:endParaRPr lang="en-US" dirty="0" smtClean="0"/>
          </a:p>
          <a:p>
            <a:r>
              <a:rPr lang="en-US" dirty="0" smtClean="0"/>
              <a:t>Loss of information on temporal evolution of the video</a:t>
            </a:r>
          </a:p>
          <a:p>
            <a:r>
              <a:rPr lang="en-US" dirty="0" smtClean="0"/>
              <a:t>Inability to detect events and actions effectively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Deficiencies in 2D Representation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much research on using 3D (</a:t>
            </a:r>
            <a:r>
              <a:rPr lang="en-US" dirty="0" err="1" smtClean="0"/>
              <a:t>spatio</a:t>
            </a:r>
            <a:r>
              <a:rPr lang="en-US" dirty="0" smtClean="0"/>
              <a:t>-temporal) features</a:t>
            </a:r>
          </a:p>
          <a:p>
            <a:r>
              <a:rPr lang="en-US" dirty="0" smtClean="0"/>
              <a:t>Reason: </a:t>
            </a:r>
            <a:r>
              <a:rPr lang="en-US" dirty="0" smtClean="0"/>
              <a:t>inability to represent the temporal information compactly and </a:t>
            </a:r>
            <a:r>
              <a:rPr lang="en-US" dirty="0" smtClean="0"/>
              <a:t>to use </a:t>
            </a:r>
            <a:r>
              <a:rPr lang="en-US" dirty="0" smtClean="0"/>
              <a:t>it effectively in measuring </a:t>
            </a:r>
            <a:r>
              <a:rPr lang="en-US" dirty="0" smtClean="0"/>
              <a:t>similarity</a:t>
            </a:r>
          </a:p>
          <a:p>
            <a:r>
              <a:rPr lang="en-US" dirty="0" smtClean="0"/>
              <a:t>Involves description of videos that are characteristics of a stream of video as opposed to snapshots of information</a:t>
            </a:r>
          </a:p>
          <a:p>
            <a:r>
              <a:rPr lang="en-US" dirty="0" smtClean="0"/>
              <a:t>Use motion information</a:t>
            </a:r>
          </a:p>
          <a:p>
            <a:r>
              <a:rPr lang="en-US" dirty="0" smtClean="0"/>
              <a:t>Volume based because both position(</a:t>
            </a:r>
            <a:r>
              <a:rPr lang="en-US" dirty="0" err="1" smtClean="0"/>
              <a:t>x,y</a:t>
            </a:r>
            <a:r>
              <a:rPr lang="en-US" dirty="0" smtClean="0"/>
              <a:t>) and time(t) is used to extract features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Volume Based Video Representation – 3D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Steps</a:t>
            </a:r>
          </a:p>
          <a:p>
            <a:r>
              <a:rPr lang="en-US" dirty="0" smtClean="0"/>
              <a:t>Parsed in temporal domain into video shots</a:t>
            </a:r>
          </a:p>
          <a:p>
            <a:r>
              <a:rPr lang="en-US" dirty="0" smtClean="0"/>
              <a:t>Extract global shot features such as color, texture and motion</a:t>
            </a:r>
          </a:p>
          <a:p>
            <a:r>
              <a:rPr lang="en-US" dirty="0" smtClean="0"/>
              <a:t>Segment video shot into regions and objects</a:t>
            </a:r>
          </a:p>
          <a:p>
            <a:r>
              <a:rPr lang="en-US" dirty="0" smtClean="0"/>
              <a:t>Perform temporal tracking of regions and objects across shots</a:t>
            </a:r>
          </a:p>
          <a:p>
            <a:r>
              <a:rPr lang="en-US" dirty="0" smtClean="0"/>
              <a:t>Index the video based on regions and objects retrieved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Volume Based Video Representation </a:t>
            </a:r>
            <a:r>
              <a:rPr lang="en-US" sz="3600" dirty="0" smtClean="0"/>
              <a:t>– 3D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978</TotalTime>
  <Words>3127</Words>
  <Application>Microsoft Office PowerPoint</Application>
  <PresentationFormat>On-screen Show (4:3)</PresentationFormat>
  <Paragraphs>344</Paragraphs>
  <Slides>69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Concourse</vt:lpstr>
      <vt:lpstr>Volume-Based Video Representation</vt:lpstr>
      <vt:lpstr>Table of Contents</vt:lpstr>
      <vt:lpstr>Introduction</vt:lpstr>
      <vt:lpstr>Introduction</vt:lpstr>
      <vt:lpstr>Existing Approaches</vt:lpstr>
      <vt:lpstr>Video Representation – 2D</vt:lpstr>
      <vt:lpstr>Deficiencies in 2D Representation </vt:lpstr>
      <vt:lpstr>Volume Based Video Representation – 3D</vt:lpstr>
      <vt:lpstr>Volume Based Video Representation – 3D</vt:lpstr>
      <vt:lpstr>Advantages of Volume Based Representation</vt:lpstr>
      <vt:lpstr>Events and Actions</vt:lpstr>
      <vt:lpstr>Volume Based Representaion and Event Detection</vt:lpstr>
      <vt:lpstr>Video Retrieval of Near–Duplicates using k–Nearest Neighbor Retrieval of Spatio–Temporal Descriptors </vt:lpstr>
      <vt:lpstr>Video Retrieval of Near–Duplicates using k–Nearest Neighbor Retrieval of Spatio–Temporal Descriptors </vt:lpstr>
      <vt:lpstr>Space-Time Descriptors</vt:lpstr>
      <vt:lpstr>Space Time Descriptors</vt:lpstr>
      <vt:lpstr>Features and Regions</vt:lpstr>
      <vt:lpstr>Feature Extraction</vt:lpstr>
      <vt:lpstr>Feature Extraction</vt:lpstr>
      <vt:lpstr>Space Time Segmentation</vt:lpstr>
      <vt:lpstr>Clustering – Hierarchical Mean Shift Analysis</vt:lpstr>
      <vt:lpstr>Clustering – Hierarchical Mean Shift Analysis</vt:lpstr>
      <vt:lpstr>Clustering – Hierarchical Mean Shift Analysis</vt:lpstr>
      <vt:lpstr>Clustering – Hierarchical Mean Shift Analysis</vt:lpstr>
      <vt:lpstr>Threshold free segmentation</vt:lpstr>
      <vt:lpstr>Threshold free segmentation</vt:lpstr>
      <vt:lpstr>Indexing and Retrieval</vt:lpstr>
      <vt:lpstr>Indexing and Retrieval</vt:lpstr>
      <vt:lpstr>Indexing and Retrieval</vt:lpstr>
      <vt:lpstr>Indexing and Retrieval</vt:lpstr>
      <vt:lpstr>Training and Recognition</vt:lpstr>
      <vt:lpstr>k-nearest neighbor rule</vt:lpstr>
      <vt:lpstr>k-nearest neighbor rule</vt:lpstr>
      <vt:lpstr>Action Recognition</vt:lpstr>
      <vt:lpstr>Experiments</vt:lpstr>
      <vt:lpstr>Results</vt:lpstr>
      <vt:lpstr>Probabilistic Space-Time Video Modeling via Piecewise GMM </vt:lpstr>
      <vt:lpstr>Gaussian Mixture Model</vt:lpstr>
      <vt:lpstr>Feature Extraction</vt:lpstr>
      <vt:lpstr>Grouping – Identifying Regions</vt:lpstr>
      <vt:lpstr>Unsupervised Clustering by learning a Gaussian Mixture Model</vt:lpstr>
      <vt:lpstr>EM algorithm for Gaussian mixture model</vt:lpstr>
      <vt:lpstr>EM algorithm for Gaussian mixture model</vt:lpstr>
      <vt:lpstr>EM algorithm for Gaussian mixture model</vt:lpstr>
      <vt:lpstr>Model Selection and Visualization</vt:lpstr>
      <vt:lpstr>Model Selection and Visualization</vt:lpstr>
      <vt:lpstr>Model Selection and Visualization</vt:lpstr>
      <vt:lpstr>Piecewise GMM</vt:lpstr>
      <vt:lpstr>     Piecewise GMM</vt:lpstr>
      <vt:lpstr>Piecewise GMM</vt:lpstr>
      <vt:lpstr>Piecewise GMM – learning the GMM for each BOF</vt:lpstr>
      <vt:lpstr>Piecewise GMM – segment matching</vt:lpstr>
      <vt:lpstr>Piecewise GMM – segment matching</vt:lpstr>
      <vt:lpstr>Video Segmentation</vt:lpstr>
      <vt:lpstr>Video Segmentation</vt:lpstr>
      <vt:lpstr>DETECTION AND RECOGNITION OF EVENTS</vt:lpstr>
      <vt:lpstr>Efficient Visual Event Detection using Volumetric Features </vt:lpstr>
      <vt:lpstr>Features</vt:lpstr>
      <vt:lpstr>Features</vt:lpstr>
      <vt:lpstr>Features</vt:lpstr>
      <vt:lpstr>Learning the classifier to detect actions</vt:lpstr>
      <vt:lpstr>Cascaded Classifier</vt:lpstr>
      <vt:lpstr>Detection</vt:lpstr>
      <vt:lpstr>Evaluation – Action Detection</vt:lpstr>
      <vt:lpstr>Results</vt:lpstr>
      <vt:lpstr>Conclusion</vt:lpstr>
      <vt:lpstr>References</vt:lpstr>
      <vt:lpstr>Slide 68</vt:lpstr>
      <vt:lpstr>Thank You</vt:lpstr>
    </vt:vector>
  </TitlesOfParts>
  <Company>PAWS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Volume-Based Video Representation</dc:title>
  <dc:creator>Venkataraman, Anuradha</dc:creator>
  <cp:lastModifiedBy>Siddharth</cp:lastModifiedBy>
  <cp:revision>88</cp:revision>
  <dcterms:created xsi:type="dcterms:W3CDTF">2008-11-09T19:24:14Z</dcterms:created>
  <dcterms:modified xsi:type="dcterms:W3CDTF">2008-11-10T11:42:57Z</dcterms:modified>
</cp:coreProperties>
</file>