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62" r:id="rId2"/>
    <p:sldId id="263" r:id="rId3"/>
    <p:sldId id="264" r:id="rId4"/>
    <p:sldId id="265" r:id="rId5"/>
    <p:sldId id="266" r:id="rId6"/>
  </p:sldIdLst>
  <p:sldSz cx="9144000" cy="5143500" type="screen16x9"/>
  <p:notesSz cx="6858000" cy="9144000"/>
  <p:embeddedFontLst>
    <p:embeddedFont>
      <p:font typeface="Georgia" panose="02040502050405020303" pitchFamily="18" charset="0"/>
      <p:regular r:id="rId8"/>
      <p:bold r:id="rId9"/>
      <p:italic r:id="rId10"/>
      <p:boldItalic r:id="rId11"/>
    </p:embeddedFont>
    <p:embeddedFont>
      <p:font typeface="Roboto" panose="02000000000000000000" pitchFamily="2" charset="0"/>
      <p:regular r:id="rId12"/>
      <p:bold r:id="rId13"/>
      <p:italic r:id="rId14"/>
      <p:boldItalic r:id="rId15"/>
    </p:embeddedFont>
    <p:embeddedFont>
      <p:font typeface="Roboto Slab" pitchFamily="2"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189DBE-66FA-48D6-85AC-9577E8057DE6}">
  <a:tblStyle styleId="{D5189DBE-66FA-48D6-85AC-9577E8057DE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69"/>
  </p:normalViewPr>
  <p:slideViewPr>
    <p:cSldViewPr snapToGrid="0">
      <p:cViewPr varScale="1">
        <p:scale>
          <a:sx n="152" d="100"/>
          <a:sy n="152" d="100"/>
        </p:scale>
        <p:origin x="72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23b7899cbd_0_3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23b7899cbd_0_3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23b7899cbd_0_3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23b7899cbd_0_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3b7899cbd_0_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3b7899cbd_0_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3b7899cbd_0_3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3b7899cbd_0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3b7899cbd_0_3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23b7899cbd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body" idx="1"/>
          </p:nvPr>
        </p:nvSpPr>
        <p:spPr>
          <a:xfrm>
            <a:off x="387900" y="1360800"/>
            <a:ext cx="4635600" cy="3089700"/>
          </a:xfrm>
          <a:prstGeom prst="rect">
            <a:avLst/>
          </a:prstGeom>
        </p:spPr>
        <p:txBody>
          <a:bodyPr spcFirstLastPara="1" wrap="square" lIns="91425" tIns="91425" rIns="91425" bIns="91425" anchor="t" anchorCtr="0">
            <a:normAutofit fontScale="92500" lnSpcReduction="10000"/>
          </a:bodyPr>
          <a:lstStyle/>
          <a:p>
            <a:pPr marL="457200" lvl="0" indent="-351948" algn="just" rtl="0">
              <a:spcBef>
                <a:spcPts val="0"/>
              </a:spcBef>
              <a:spcAft>
                <a:spcPts val="0"/>
              </a:spcAft>
              <a:buSzPct val="150000"/>
              <a:buFont typeface="Georgia"/>
              <a:buChar char="●"/>
            </a:pPr>
            <a:r>
              <a:rPr lang="en" sz="1400">
                <a:latin typeface="Georgia"/>
                <a:ea typeface="Georgia"/>
                <a:cs typeface="Georgia"/>
                <a:sym typeface="Georgia"/>
              </a:rPr>
              <a:t>The most basic approach to find the similarity between two documents is counts the number of similar words, known as Euclidean distance. This is flawed when the sizes of documents are far apart.</a:t>
            </a:r>
            <a:endParaRPr sz="1400">
              <a:latin typeface="Georgia"/>
              <a:ea typeface="Georgia"/>
              <a:cs typeface="Georgia"/>
              <a:sym typeface="Georgia"/>
            </a:endParaRPr>
          </a:p>
          <a:p>
            <a:pPr marL="457200" lvl="0" indent="-351948" algn="just" rtl="0">
              <a:spcBef>
                <a:spcPts val="0"/>
              </a:spcBef>
              <a:spcAft>
                <a:spcPts val="0"/>
              </a:spcAft>
              <a:buSzPct val="150000"/>
              <a:buFont typeface="Georgia"/>
              <a:buChar char="●"/>
            </a:pPr>
            <a:r>
              <a:rPr lang="en" sz="1400">
                <a:latin typeface="Georgia"/>
                <a:ea typeface="Georgia"/>
                <a:cs typeface="Georgia"/>
                <a:sym typeface="Georgia"/>
              </a:rPr>
              <a:t>Cosine Similarity measure can overcome the euclidean distance flaw.</a:t>
            </a:r>
            <a:endParaRPr sz="1400">
              <a:latin typeface="Georgia"/>
              <a:ea typeface="Georgia"/>
              <a:cs typeface="Georgia"/>
              <a:sym typeface="Georgia"/>
            </a:endParaRPr>
          </a:p>
          <a:p>
            <a:pPr marL="457200" lvl="0" indent="-351948" algn="just" rtl="0">
              <a:spcBef>
                <a:spcPts val="0"/>
              </a:spcBef>
              <a:spcAft>
                <a:spcPts val="0"/>
              </a:spcAft>
              <a:buSzPct val="150000"/>
              <a:buFont typeface="Georgia"/>
              <a:buChar char="●"/>
            </a:pPr>
            <a:r>
              <a:rPr lang="en" sz="1400">
                <a:latin typeface="Georgia"/>
                <a:ea typeface="Georgia"/>
                <a:cs typeface="Georgia"/>
                <a:sym typeface="Georgia"/>
              </a:rPr>
              <a:t>Cosine similarity is a similarity metric that is used to measure the similarity between documents irrespective of the size.</a:t>
            </a:r>
            <a:endParaRPr sz="1400">
              <a:latin typeface="Georgia"/>
              <a:ea typeface="Georgia"/>
              <a:cs typeface="Georgia"/>
              <a:sym typeface="Georgia"/>
            </a:endParaRPr>
          </a:p>
          <a:p>
            <a:pPr marL="457200" lvl="0" indent="-351948" algn="just" rtl="0">
              <a:spcBef>
                <a:spcPts val="0"/>
              </a:spcBef>
              <a:spcAft>
                <a:spcPts val="0"/>
              </a:spcAft>
              <a:buSzPct val="150000"/>
              <a:buFont typeface="Georgia"/>
              <a:buChar char="●"/>
            </a:pPr>
            <a:r>
              <a:rPr lang="en" sz="1400">
                <a:latin typeface="Georgia"/>
                <a:ea typeface="Georgia"/>
                <a:cs typeface="Georgia"/>
                <a:sym typeface="Georgia"/>
              </a:rPr>
              <a:t>The Cosine similarity is the measure of angle between the documents projected as vectors over a multidimensional space.</a:t>
            </a:r>
            <a:endParaRPr sz="1400">
              <a:latin typeface="Georgia"/>
              <a:ea typeface="Georgia"/>
              <a:cs typeface="Georgia"/>
              <a:sym typeface="Georgia"/>
            </a:endParaRPr>
          </a:p>
        </p:txBody>
      </p:sp>
      <p:sp>
        <p:nvSpPr>
          <p:cNvPr id="96" name="Google Shape;96;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Georgia"/>
                <a:ea typeface="Georgia"/>
                <a:cs typeface="Georgia"/>
                <a:sym typeface="Georgia"/>
              </a:rPr>
              <a:t>Cosine Similarity - Intro</a:t>
            </a:r>
            <a:endParaRPr>
              <a:latin typeface="Georgia"/>
              <a:ea typeface="Georgia"/>
              <a:cs typeface="Georgia"/>
              <a:sym typeface="Georgia"/>
            </a:endParaRPr>
          </a:p>
        </p:txBody>
      </p:sp>
      <p:pic>
        <p:nvPicPr>
          <p:cNvPr id="97" name="Google Shape;97;p19"/>
          <p:cNvPicPr preferRelativeResize="0"/>
          <p:nvPr/>
        </p:nvPicPr>
        <p:blipFill>
          <a:blip r:embed="rId3">
            <a:alphaModFix/>
          </a:blip>
          <a:stretch>
            <a:fillRect/>
          </a:stretch>
        </p:blipFill>
        <p:spPr>
          <a:xfrm>
            <a:off x="5612797" y="1360800"/>
            <a:ext cx="3143299" cy="2421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Georgia"/>
                <a:ea typeface="Georgia"/>
                <a:cs typeface="Georgia"/>
                <a:sym typeface="Georgia"/>
              </a:rPr>
              <a:t>Cosine Similarity - Working</a:t>
            </a:r>
            <a:endParaRPr>
              <a:latin typeface="Georgia"/>
              <a:ea typeface="Georgia"/>
              <a:cs typeface="Georgia"/>
              <a:sym typeface="Georgia"/>
            </a:endParaRPr>
          </a:p>
        </p:txBody>
      </p:sp>
      <p:sp>
        <p:nvSpPr>
          <p:cNvPr id="103" name="Google Shape;103;p20"/>
          <p:cNvSpPr txBox="1">
            <a:spLocks noGrp="1"/>
          </p:cNvSpPr>
          <p:nvPr>
            <p:ph type="body" idx="1"/>
          </p:nvPr>
        </p:nvSpPr>
        <p:spPr>
          <a:xfrm>
            <a:off x="387900" y="1489825"/>
            <a:ext cx="8368200" cy="329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latin typeface="Georgia"/>
                <a:ea typeface="Georgia"/>
                <a:cs typeface="Georgia"/>
                <a:sym typeface="Georgia"/>
              </a:rPr>
              <a:t>The cosine similarity begins with finding the cosine of two non zero vectors. This can be derived by using the Euclidean dot product formula as given below</a:t>
            </a:r>
            <a:endParaRPr sz="1400">
              <a:latin typeface="Georgia"/>
              <a:ea typeface="Georgia"/>
              <a:cs typeface="Georgia"/>
              <a:sym typeface="Georgia"/>
            </a:endParaRPr>
          </a:p>
          <a:p>
            <a:pPr marL="0" lvl="0" indent="0" algn="l" rtl="0">
              <a:spcBef>
                <a:spcPts val="1200"/>
              </a:spcBef>
              <a:spcAft>
                <a:spcPts val="0"/>
              </a:spcAft>
              <a:buNone/>
            </a:pPr>
            <a:endParaRPr sz="1400">
              <a:solidFill>
                <a:srgbClr val="000000"/>
              </a:solidFill>
              <a:latin typeface="Georgia"/>
              <a:ea typeface="Georgia"/>
              <a:cs typeface="Georgia"/>
              <a:sym typeface="Georgia"/>
            </a:endParaRPr>
          </a:p>
          <a:p>
            <a:pPr marL="0" lvl="0" indent="0" algn="l" rtl="0">
              <a:spcBef>
                <a:spcPts val="1200"/>
              </a:spcBef>
              <a:spcAft>
                <a:spcPts val="0"/>
              </a:spcAft>
              <a:buNone/>
            </a:pPr>
            <a:r>
              <a:rPr lang="en" sz="1400">
                <a:latin typeface="Georgia"/>
                <a:ea typeface="Georgia"/>
                <a:cs typeface="Georgia"/>
                <a:sym typeface="Georgia"/>
              </a:rPr>
              <a:t>With the dot product of the vectors the Cosine similarity is given as</a:t>
            </a:r>
            <a:endParaRPr sz="1400">
              <a:latin typeface="Georgia"/>
              <a:ea typeface="Georgia"/>
              <a:cs typeface="Georgia"/>
              <a:sym typeface="Georgia"/>
            </a:endParaRPr>
          </a:p>
          <a:p>
            <a:pPr marL="0" lvl="0" indent="0" algn="l" rtl="0">
              <a:spcBef>
                <a:spcPts val="1200"/>
              </a:spcBef>
              <a:spcAft>
                <a:spcPts val="0"/>
              </a:spcAft>
              <a:buNone/>
            </a:pPr>
            <a:endParaRPr sz="1400">
              <a:solidFill>
                <a:srgbClr val="000000"/>
              </a:solidFill>
              <a:latin typeface="Georgia"/>
              <a:ea typeface="Georgia"/>
              <a:cs typeface="Georgia"/>
              <a:sym typeface="Georgia"/>
            </a:endParaRPr>
          </a:p>
          <a:p>
            <a:pPr marL="0" lvl="0" indent="0" algn="l" rtl="0">
              <a:spcBef>
                <a:spcPts val="1200"/>
              </a:spcBef>
              <a:spcAft>
                <a:spcPts val="0"/>
              </a:spcAft>
              <a:buNone/>
            </a:pPr>
            <a:endParaRPr sz="1400">
              <a:solidFill>
                <a:srgbClr val="000000"/>
              </a:solidFill>
              <a:latin typeface="Georgia"/>
              <a:ea typeface="Georgia"/>
              <a:cs typeface="Georgia"/>
              <a:sym typeface="Georgia"/>
            </a:endParaRPr>
          </a:p>
          <a:p>
            <a:pPr marL="0" lvl="0" indent="0" algn="l" rtl="0">
              <a:spcBef>
                <a:spcPts val="1200"/>
              </a:spcBef>
              <a:spcAft>
                <a:spcPts val="0"/>
              </a:spcAft>
              <a:buNone/>
            </a:pPr>
            <a:endParaRPr sz="1400">
              <a:solidFill>
                <a:srgbClr val="000000"/>
              </a:solidFill>
              <a:latin typeface="Georgia"/>
              <a:ea typeface="Georgia"/>
              <a:cs typeface="Georgia"/>
              <a:sym typeface="Georgia"/>
            </a:endParaRPr>
          </a:p>
          <a:p>
            <a:pPr marL="0" lvl="0" indent="0" algn="l" rtl="0">
              <a:spcBef>
                <a:spcPts val="1200"/>
              </a:spcBef>
              <a:spcAft>
                <a:spcPts val="1200"/>
              </a:spcAft>
              <a:buNone/>
            </a:pPr>
            <a:r>
              <a:rPr lang="en" sz="1400">
                <a:latin typeface="Georgia"/>
                <a:ea typeface="Georgia"/>
                <a:cs typeface="Georgia"/>
                <a:sym typeface="Georgia"/>
              </a:rPr>
              <a:t>The output will range from -1 to 1 where ‘-1’ is non-similar ‘0’ is orthogonal(perpendicular) and ‘1’ is similar. </a:t>
            </a:r>
            <a:endParaRPr sz="1400">
              <a:latin typeface="Georgia"/>
              <a:ea typeface="Georgia"/>
              <a:cs typeface="Georgia"/>
              <a:sym typeface="Georgia"/>
            </a:endParaRPr>
          </a:p>
        </p:txBody>
      </p:sp>
      <p:pic>
        <p:nvPicPr>
          <p:cNvPr id="104" name="Google Shape;104;p20"/>
          <p:cNvPicPr preferRelativeResize="0"/>
          <p:nvPr/>
        </p:nvPicPr>
        <p:blipFill>
          <a:blip r:embed="rId3">
            <a:alphaModFix/>
          </a:blip>
          <a:stretch>
            <a:fillRect/>
          </a:stretch>
        </p:blipFill>
        <p:spPr>
          <a:xfrm>
            <a:off x="3917313" y="2149374"/>
            <a:ext cx="1309384" cy="269976"/>
          </a:xfrm>
          <a:prstGeom prst="rect">
            <a:avLst/>
          </a:prstGeom>
          <a:noFill/>
          <a:ln>
            <a:noFill/>
          </a:ln>
        </p:spPr>
      </p:pic>
      <p:pic>
        <p:nvPicPr>
          <p:cNvPr id="105" name="Google Shape;105;p20"/>
          <p:cNvPicPr preferRelativeResize="0"/>
          <p:nvPr/>
        </p:nvPicPr>
        <p:blipFill>
          <a:blip r:embed="rId4">
            <a:alphaModFix/>
          </a:blip>
          <a:stretch>
            <a:fillRect/>
          </a:stretch>
        </p:blipFill>
        <p:spPr>
          <a:xfrm>
            <a:off x="2547938" y="2945575"/>
            <a:ext cx="4048125" cy="1143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Georgia"/>
                <a:ea typeface="Georgia"/>
                <a:cs typeface="Georgia"/>
                <a:sym typeface="Georgia"/>
              </a:rPr>
              <a:t>Cosine Similarity - Example</a:t>
            </a:r>
            <a:endParaRPr>
              <a:latin typeface="Georgia"/>
              <a:ea typeface="Georgia"/>
              <a:cs typeface="Georgia"/>
              <a:sym typeface="Georgia"/>
            </a:endParaRPr>
          </a:p>
        </p:txBody>
      </p:sp>
      <p:sp>
        <p:nvSpPr>
          <p:cNvPr id="111" name="Google Shape;111;p21"/>
          <p:cNvSpPr txBox="1">
            <a:spLocks noGrp="1"/>
          </p:cNvSpPr>
          <p:nvPr>
            <p:ph type="body" idx="1"/>
          </p:nvPr>
        </p:nvSpPr>
        <p:spPr>
          <a:xfrm>
            <a:off x="387900" y="1300250"/>
            <a:ext cx="8368200" cy="32112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200">
                <a:latin typeface="Georgia"/>
                <a:ea typeface="Georgia"/>
                <a:cs typeface="Georgia"/>
                <a:sym typeface="Georgia"/>
              </a:rPr>
              <a:t>Doc 1 : Deep Learning can be hard</a:t>
            </a:r>
            <a:endParaRPr sz="1200">
              <a:latin typeface="Georgia"/>
              <a:ea typeface="Georgia"/>
              <a:cs typeface="Georgia"/>
              <a:sym typeface="Georgia"/>
            </a:endParaRPr>
          </a:p>
          <a:p>
            <a:pPr marL="0" lvl="0" indent="0" algn="l" rtl="0">
              <a:lnSpc>
                <a:spcPct val="100000"/>
              </a:lnSpc>
              <a:spcBef>
                <a:spcPts val="1200"/>
              </a:spcBef>
              <a:spcAft>
                <a:spcPts val="0"/>
              </a:spcAft>
              <a:buNone/>
            </a:pPr>
            <a:r>
              <a:rPr lang="en" sz="1200">
                <a:latin typeface="Georgia"/>
                <a:ea typeface="Georgia"/>
                <a:cs typeface="Georgia"/>
                <a:sym typeface="Georgia"/>
              </a:rPr>
              <a:t>Doc 2: Deep Learning can be simple</a:t>
            </a:r>
            <a:endParaRPr sz="1200">
              <a:latin typeface="Georgia"/>
              <a:ea typeface="Georgia"/>
              <a:cs typeface="Georgia"/>
              <a:sym typeface="Georgia"/>
            </a:endParaRPr>
          </a:p>
          <a:p>
            <a:pPr marL="0" lvl="0" indent="0" algn="l" rtl="0">
              <a:spcBef>
                <a:spcPts val="1200"/>
              </a:spcBef>
              <a:spcAft>
                <a:spcPts val="0"/>
              </a:spcAft>
              <a:buNone/>
            </a:pPr>
            <a:endParaRPr sz="1200">
              <a:latin typeface="Georgia"/>
              <a:ea typeface="Georgia"/>
              <a:cs typeface="Georgia"/>
              <a:sym typeface="Georgia"/>
            </a:endParaRPr>
          </a:p>
          <a:p>
            <a:pPr marL="0" lvl="0" indent="0" algn="l" rtl="0">
              <a:spcBef>
                <a:spcPts val="1200"/>
              </a:spcBef>
              <a:spcAft>
                <a:spcPts val="0"/>
              </a:spcAft>
              <a:buNone/>
            </a:pPr>
            <a:endParaRPr sz="1200">
              <a:latin typeface="Georgia"/>
              <a:ea typeface="Georgia"/>
              <a:cs typeface="Georgia"/>
              <a:sym typeface="Georgia"/>
            </a:endParaRPr>
          </a:p>
          <a:p>
            <a:pPr marL="0" lvl="0" indent="0" algn="l" rtl="0">
              <a:spcBef>
                <a:spcPts val="1200"/>
              </a:spcBef>
              <a:spcAft>
                <a:spcPts val="1200"/>
              </a:spcAft>
              <a:buNone/>
            </a:pPr>
            <a:endParaRPr sz="1200">
              <a:latin typeface="Georgia"/>
              <a:ea typeface="Georgia"/>
              <a:cs typeface="Georgia"/>
              <a:sym typeface="Georgia"/>
            </a:endParaRPr>
          </a:p>
        </p:txBody>
      </p:sp>
      <p:graphicFrame>
        <p:nvGraphicFramePr>
          <p:cNvPr id="112" name="Google Shape;112;p21"/>
          <p:cNvGraphicFramePr/>
          <p:nvPr/>
        </p:nvGraphicFramePr>
        <p:xfrm>
          <a:off x="952500" y="1959850"/>
          <a:ext cx="7239000" cy="2773470"/>
        </p:xfrm>
        <a:graphic>
          <a:graphicData uri="http://schemas.openxmlformats.org/drawingml/2006/table">
            <a:tbl>
              <a:tblPr>
                <a:noFill/>
                <a:tableStyleId>{D5189DBE-66FA-48D6-85AC-9577E8057DE6}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10000">
                <a:tc>
                  <a:txBody>
                    <a:bodyPr/>
                    <a:lstStyle/>
                    <a:p>
                      <a:pPr marL="0" lvl="0" indent="0" algn="l" rtl="0">
                        <a:spcBef>
                          <a:spcPts val="0"/>
                        </a:spcBef>
                        <a:spcAft>
                          <a:spcPts val="0"/>
                        </a:spcAft>
                        <a:buNone/>
                      </a:pPr>
                      <a:r>
                        <a:rPr lang="en" b="1">
                          <a:solidFill>
                            <a:schemeClr val="dk1"/>
                          </a:solidFill>
                        </a:rPr>
                        <a:t>Word</a:t>
                      </a:r>
                      <a:endParaRPr b="1">
                        <a:solidFill>
                          <a:schemeClr val="dk1"/>
                        </a:solidFill>
                      </a:endParaRPr>
                    </a:p>
                  </a:txBody>
                  <a:tcPr marL="91425" marR="91425" marT="91425" marB="91425"/>
                </a:tc>
                <a:tc>
                  <a:txBody>
                    <a:bodyPr/>
                    <a:lstStyle/>
                    <a:p>
                      <a:pPr marL="0" lvl="0" indent="0" algn="l" rtl="0">
                        <a:spcBef>
                          <a:spcPts val="0"/>
                        </a:spcBef>
                        <a:spcAft>
                          <a:spcPts val="0"/>
                        </a:spcAft>
                        <a:buNone/>
                      </a:pPr>
                      <a:r>
                        <a:rPr lang="en" b="1">
                          <a:solidFill>
                            <a:schemeClr val="dk1"/>
                          </a:solidFill>
                        </a:rPr>
                        <a:t>Doc 1 (word count)</a:t>
                      </a:r>
                      <a:endParaRPr b="1">
                        <a:solidFill>
                          <a:schemeClr val="dk1"/>
                        </a:solidFill>
                      </a:endParaRPr>
                    </a:p>
                  </a:txBody>
                  <a:tcPr marL="91425" marR="91425" marT="91425" marB="91425"/>
                </a:tc>
                <a:tc>
                  <a:txBody>
                    <a:bodyPr/>
                    <a:lstStyle/>
                    <a:p>
                      <a:pPr marL="0" lvl="0" indent="0" algn="l" rtl="0">
                        <a:spcBef>
                          <a:spcPts val="0"/>
                        </a:spcBef>
                        <a:spcAft>
                          <a:spcPts val="0"/>
                        </a:spcAft>
                        <a:buNone/>
                      </a:pPr>
                      <a:r>
                        <a:rPr lang="en" b="1">
                          <a:solidFill>
                            <a:schemeClr val="dk1"/>
                          </a:solidFill>
                        </a:rPr>
                        <a:t>Doc 2 (word count)</a:t>
                      </a:r>
                      <a:endParaRPr b="1">
                        <a:solidFill>
                          <a:schemeClr val="dk1"/>
                        </a:solidFill>
                      </a:endParaRPr>
                    </a:p>
                  </a:txBody>
                  <a:tcPr marL="91425" marR="91425" marT="91425" marB="91425"/>
                </a:tc>
                <a:extLst>
                  <a:ext uri="{0D108BD9-81ED-4DB2-BD59-A6C34878D82A}">
                    <a16:rowId xmlns:a16="http://schemas.microsoft.com/office/drawing/2014/main" val="10000"/>
                  </a:ext>
                </a:extLst>
              </a:tr>
              <a:tr h="282175">
                <a:tc>
                  <a:txBody>
                    <a:bodyPr/>
                    <a:lstStyle/>
                    <a:p>
                      <a:pPr marL="0" lvl="0" indent="0" algn="l" rtl="0">
                        <a:spcBef>
                          <a:spcPts val="0"/>
                        </a:spcBef>
                        <a:spcAft>
                          <a:spcPts val="0"/>
                        </a:spcAft>
                        <a:buNone/>
                      </a:pPr>
                      <a:r>
                        <a:rPr lang="en">
                          <a:solidFill>
                            <a:schemeClr val="dk1"/>
                          </a:solidFill>
                        </a:rPr>
                        <a:t>Deep</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extLst>
                  <a:ext uri="{0D108BD9-81ED-4DB2-BD59-A6C34878D82A}">
                    <a16:rowId xmlns:a16="http://schemas.microsoft.com/office/drawing/2014/main" val="10001"/>
                  </a:ext>
                </a:extLst>
              </a:tr>
              <a:tr h="310000">
                <a:tc>
                  <a:txBody>
                    <a:bodyPr/>
                    <a:lstStyle/>
                    <a:p>
                      <a:pPr marL="0" lvl="0" indent="0" algn="l" rtl="0">
                        <a:spcBef>
                          <a:spcPts val="0"/>
                        </a:spcBef>
                        <a:spcAft>
                          <a:spcPts val="0"/>
                        </a:spcAft>
                        <a:buNone/>
                      </a:pPr>
                      <a:r>
                        <a:rPr lang="en">
                          <a:solidFill>
                            <a:schemeClr val="dk1"/>
                          </a:solidFill>
                        </a:rPr>
                        <a:t>Learning</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extLst>
                  <a:ext uri="{0D108BD9-81ED-4DB2-BD59-A6C34878D82A}">
                    <a16:rowId xmlns:a16="http://schemas.microsoft.com/office/drawing/2014/main" val="10002"/>
                  </a:ext>
                </a:extLst>
              </a:tr>
              <a:tr h="282175">
                <a:tc>
                  <a:txBody>
                    <a:bodyPr/>
                    <a:lstStyle/>
                    <a:p>
                      <a:pPr marL="0" lvl="0" indent="0" algn="l" rtl="0">
                        <a:spcBef>
                          <a:spcPts val="0"/>
                        </a:spcBef>
                        <a:spcAft>
                          <a:spcPts val="0"/>
                        </a:spcAft>
                        <a:buNone/>
                      </a:pPr>
                      <a:r>
                        <a:rPr lang="en">
                          <a:solidFill>
                            <a:schemeClr val="dk1"/>
                          </a:solidFill>
                        </a:rPr>
                        <a:t>Can</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extLst>
                  <a:ext uri="{0D108BD9-81ED-4DB2-BD59-A6C34878D82A}">
                    <a16:rowId xmlns:a16="http://schemas.microsoft.com/office/drawing/2014/main" val="10003"/>
                  </a:ext>
                </a:extLst>
              </a:tr>
              <a:tr h="310000">
                <a:tc>
                  <a:txBody>
                    <a:bodyPr/>
                    <a:lstStyle/>
                    <a:p>
                      <a:pPr marL="0" lvl="0" indent="0" algn="l" rtl="0">
                        <a:spcBef>
                          <a:spcPts val="0"/>
                        </a:spcBef>
                        <a:spcAft>
                          <a:spcPts val="0"/>
                        </a:spcAft>
                        <a:buNone/>
                      </a:pPr>
                      <a:r>
                        <a:rPr lang="en">
                          <a:solidFill>
                            <a:schemeClr val="dk1"/>
                          </a:solidFill>
                        </a:rPr>
                        <a:t>Be</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extLst>
                  <a:ext uri="{0D108BD9-81ED-4DB2-BD59-A6C34878D82A}">
                    <a16:rowId xmlns:a16="http://schemas.microsoft.com/office/drawing/2014/main" val="10004"/>
                  </a:ext>
                </a:extLst>
              </a:tr>
              <a:tr h="310000">
                <a:tc>
                  <a:txBody>
                    <a:bodyPr/>
                    <a:lstStyle/>
                    <a:p>
                      <a:pPr marL="0" lvl="0" indent="0" algn="l" rtl="0">
                        <a:spcBef>
                          <a:spcPts val="0"/>
                        </a:spcBef>
                        <a:spcAft>
                          <a:spcPts val="0"/>
                        </a:spcAft>
                        <a:buNone/>
                      </a:pPr>
                      <a:r>
                        <a:rPr lang="en">
                          <a:solidFill>
                            <a:schemeClr val="dk1"/>
                          </a:solidFill>
                        </a:rPr>
                        <a:t>Hard</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0</a:t>
                      </a:r>
                      <a:endParaRPr>
                        <a:solidFill>
                          <a:schemeClr val="dk1"/>
                        </a:solidFill>
                      </a:endParaRPr>
                    </a:p>
                  </a:txBody>
                  <a:tcPr marL="91425" marR="91425" marT="91425" marB="91425"/>
                </a:tc>
                <a:extLst>
                  <a:ext uri="{0D108BD9-81ED-4DB2-BD59-A6C34878D82A}">
                    <a16:rowId xmlns:a16="http://schemas.microsoft.com/office/drawing/2014/main" val="10005"/>
                  </a:ext>
                </a:extLst>
              </a:tr>
              <a:tr h="310000">
                <a:tc>
                  <a:txBody>
                    <a:bodyPr/>
                    <a:lstStyle/>
                    <a:p>
                      <a:pPr marL="0" lvl="0" indent="0" algn="l" rtl="0">
                        <a:spcBef>
                          <a:spcPts val="0"/>
                        </a:spcBef>
                        <a:spcAft>
                          <a:spcPts val="0"/>
                        </a:spcAft>
                        <a:buNone/>
                      </a:pPr>
                      <a:r>
                        <a:rPr lang="en">
                          <a:solidFill>
                            <a:schemeClr val="dk1"/>
                          </a:solidFill>
                        </a:rPr>
                        <a:t>Simple</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0</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en">
                          <a:solidFill>
                            <a:schemeClr val="dk1"/>
                          </a:solidFill>
                        </a:rPr>
                        <a:t>1</a:t>
                      </a:r>
                      <a:endParaRPr>
                        <a:solidFill>
                          <a:schemeClr val="dk1"/>
                        </a:solidFill>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Georgia"/>
                <a:ea typeface="Georgia"/>
                <a:cs typeface="Georgia"/>
                <a:sym typeface="Georgia"/>
              </a:rPr>
              <a:t>Cosine Similarity - Example (Contd.)</a:t>
            </a:r>
            <a:endParaRPr>
              <a:latin typeface="Georgia"/>
              <a:ea typeface="Georgia"/>
              <a:cs typeface="Georgia"/>
              <a:sym typeface="Georgia"/>
            </a:endParaRPr>
          </a:p>
        </p:txBody>
      </p:sp>
      <p:sp>
        <p:nvSpPr>
          <p:cNvPr id="118" name="Google Shape;118;p2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200">
                <a:latin typeface="Georgia"/>
                <a:ea typeface="Georgia"/>
                <a:cs typeface="Georgia"/>
                <a:sym typeface="Georgia"/>
              </a:rPr>
              <a:t>Doc 1: [1, 1, 1, 1, 1, 0], assume as ‘A’</a:t>
            </a:r>
            <a:endParaRPr sz="1200">
              <a:latin typeface="Georgia"/>
              <a:ea typeface="Georgia"/>
              <a:cs typeface="Georgia"/>
              <a:sym typeface="Georgia"/>
            </a:endParaRPr>
          </a:p>
          <a:p>
            <a:pPr marL="0" lvl="0" indent="0" algn="l" rtl="0">
              <a:spcBef>
                <a:spcPts val="1200"/>
              </a:spcBef>
              <a:spcAft>
                <a:spcPts val="0"/>
              </a:spcAft>
              <a:buNone/>
            </a:pPr>
            <a:r>
              <a:rPr lang="en" sz="1200">
                <a:latin typeface="Georgia"/>
                <a:ea typeface="Georgia"/>
                <a:cs typeface="Georgia"/>
                <a:sym typeface="Georgia"/>
              </a:rPr>
              <a:t>Doc 2: [1, 1, 1, 1, 0, 1], assume as ‘B’</a:t>
            </a:r>
            <a:endParaRPr sz="1200">
              <a:latin typeface="Georgia"/>
              <a:ea typeface="Georgia"/>
              <a:cs typeface="Georgia"/>
              <a:sym typeface="Georgia"/>
            </a:endParaRPr>
          </a:p>
          <a:p>
            <a:pPr marL="0" lvl="0" indent="0" algn="l" rtl="0">
              <a:spcBef>
                <a:spcPts val="1200"/>
              </a:spcBef>
              <a:spcAft>
                <a:spcPts val="0"/>
              </a:spcAft>
              <a:buNone/>
            </a:pPr>
            <a:endParaRPr sz="1400">
              <a:latin typeface="Georgia"/>
              <a:ea typeface="Georgia"/>
              <a:cs typeface="Georgia"/>
              <a:sym typeface="Georgia"/>
            </a:endParaRPr>
          </a:p>
          <a:p>
            <a:pPr marL="0" lvl="0" indent="0" algn="l" rtl="0">
              <a:spcBef>
                <a:spcPts val="1200"/>
              </a:spcBef>
              <a:spcAft>
                <a:spcPts val="0"/>
              </a:spcAft>
              <a:buNone/>
            </a:pPr>
            <a:endParaRPr sz="1400">
              <a:latin typeface="Georgia"/>
              <a:ea typeface="Georgia"/>
              <a:cs typeface="Georgia"/>
              <a:sym typeface="Georgia"/>
            </a:endParaRPr>
          </a:p>
          <a:p>
            <a:pPr marL="0" lvl="0" indent="0" algn="l" rtl="0">
              <a:spcBef>
                <a:spcPts val="1200"/>
              </a:spcBef>
              <a:spcAft>
                <a:spcPts val="0"/>
              </a:spcAft>
              <a:buNone/>
            </a:pPr>
            <a:r>
              <a:rPr lang="en" sz="1200">
                <a:latin typeface="Georgia"/>
                <a:ea typeface="Georgia"/>
                <a:cs typeface="Georgia"/>
                <a:sym typeface="Georgia"/>
              </a:rPr>
              <a:t>Finding the Dot product (A . B): 1.1 + 1.1 + 1.1 + 1.1 + 1.0 + 0.1 = 4</a:t>
            </a:r>
            <a:endParaRPr sz="1200">
              <a:latin typeface="Georgia"/>
              <a:ea typeface="Georgia"/>
              <a:cs typeface="Georgia"/>
              <a:sym typeface="Georgia"/>
            </a:endParaRPr>
          </a:p>
          <a:p>
            <a:pPr marL="0" lvl="0" indent="0" algn="l" rtl="0">
              <a:spcBef>
                <a:spcPts val="1200"/>
              </a:spcBef>
              <a:spcAft>
                <a:spcPts val="0"/>
              </a:spcAft>
              <a:buNone/>
            </a:pPr>
            <a:r>
              <a:rPr lang="en" sz="1200">
                <a:latin typeface="Georgia"/>
                <a:ea typeface="Georgia"/>
                <a:cs typeface="Georgia"/>
                <a:sym typeface="Georgia"/>
              </a:rPr>
              <a:t>Magnitude of A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+1</a:t>
            </a:r>
            <a:r>
              <a:rPr lang="en" sz="1200" baseline="30000">
                <a:latin typeface="Georgia"/>
                <a:ea typeface="Georgia"/>
                <a:cs typeface="Georgia"/>
                <a:sym typeface="Georgia"/>
              </a:rPr>
              <a:t>2</a:t>
            </a:r>
            <a:r>
              <a:rPr lang="en" sz="1200">
                <a:latin typeface="Georgia"/>
                <a:ea typeface="Georgia"/>
                <a:cs typeface="Georgia"/>
                <a:sym typeface="Georgia"/>
              </a:rPr>
              <a:t> + 0</a:t>
            </a:r>
            <a:r>
              <a:rPr lang="en" sz="1200" baseline="30000">
                <a:latin typeface="Georgia"/>
                <a:ea typeface="Georgia"/>
                <a:cs typeface="Georgia"/>
                <a:sym typeface="Georgia"/>
              </a:rPr>
              <a:t>2</a:t>
            </a:r>
            <a:r>
              <a:rPr lang="en" sz="1200">
                <a:latin typeface="Georgia"/>
                <a:ea typeface="Georgia"/>
                <a:cs typeface="Georgia"/>
                <a:sym typeface="Georgia"/>
              </a:rPr>
              <a:t> = 2.2360679</a:t>
            </a:r>
            <a:endParaRPr sz="1200">
              <a:latin typeface="Georgia"/>
              <a:ea typeface="Georgia"/>
              <a:cs typeface="Georgia"/>
              <a:sym typeface="Georgia"/>
            </a:endParaRPr>
          </a:p>
          <a:p>
            <a:pPr marL="0" lvl="0" indent="0" algn="l" rtl="0">
              <a:spcBef>
                <a:spcPts val="1200"/>
              </a:spcBef>
              <a:spcAft>
                <a:spcPts val="0"/>
              </a:spcAft>
              <a:buNone/>
            </a:pPr>
            <a:r>
              <a:rPr lang="en" sz="1200">
                <a:latin typeface="Georgia"/>
                <a:ea typeface="Georgia"/>
                <a:cs typeface="Georgia"/>
                <a:sym typeface="Georgia"/>
              </a:rPr>
              <a:t>Magnitude of B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+0</a:t>
            </a:r>
            <a:r>
              <a:rPr lang="en" sz="1200" baseline="30000">
                <a:latin typeface="Georgia"/>
                <a:ea typeface="Georgia"/>
                <a:cs typeface="Georgia"/>
                <a:sym typeface="Georgia"/>
              </a:rPr>
              <a:t>2</a:t>
            </a:r>
            <a:r>
              <a:rPr lang="en" sz="1200">
                <a:latin typeface="Georgia"/>
                <a:ea typeface="Georgia"/>
                <a:cs typeface="Georgia"/>
                <a:sym typeface="Georgia"/>
              </a:rPr>
              <a:t> + 1</a:t>
            </a:r>
            <a:r>
              <a:rPr lang="en" sz="1200" baseline="30000">
                <a:latin typeface="Georgia"/>
                <a:ea typeface="Georgia"/>
                <a:cs typeface="Georgia"/>
                <a:sym typeface="Georgia"/>
              </a:rPr>
              <a:t>2</a:t>
            </a:r>
            <a:r>
              <a:rPr lang="en" sz="1200">
                <a:latin typeface="Georgia"/>
                <a:ea typeface="Georgia"/>
                <a:cs typeface="Georgia"/>
                <a:sym typeface="Georgia"/>
              </a:rPr>
              <a:t> = 2.2360679</a:t>
            </a:r>
            <a:endParaRPr sz="1200">
              <a:latin typeface="Georgia"/>
              <a:ea typeface="Georgia"/>
              <a:cs typeface="Georgia"/>
              <a:sym typeface="Georgia"/>
            </a:endParaRPr>
          </a:p>
          <a:p>
            <a:pPr marL="0" lvl="0" indent="0" algn="l" rtl="0">
              <a:spcBef>
                <a:spcPts val="1200"/>
              </a:spcBef>
              <a:spcAft>
                <a:spcPts val="0"/>
              </a:spcAft>
              <a:buNone/>
            </a:pPr>
            <a:r>
              <a:rPr lang="en" sz="1200">
                <a:latin typeface="Georgia"/>
                <a:ea typeface="Georgia"/>
                <a:cs typeface="Georgia"/>
                <a:sym typeface="Georgia"/>
              </a:rPr>
              <a:t>Similarity : (4) / ( 2.2360679 x 2.2360679 ) = 0.8</a:t>
            </a:r>
            <a:endParaRPr sz="1200">
              <a:latin typeface="Georgia"/>
              <a:ea typeface="Georgia"/>
              <a:cs typeface="Georgia"/>
              <a:sym typeface="Georgia"/>
            </a:endParaRPr>
          </a:p>
          <a:p>
            <a:pPr marL="0" lvl="0" indent="0" algn="l" rtl="0">
              <a:spcBef>
                <a:spcPts val="1200"/>
              </a:spcBef>
              <a:spcAft>
                <a:spcPts val="1200"/>
              </a:spcAft>
              <a:buNone/>
            </a:pPr>
            <a:r>
              <a:rPr lang="en" sz="1400">
                <a:latin typeface="Georgia"/>
                <a:ea typeface="Georgia"/>
                <a:cs typeface="Georgia"/>
                <a:sym typeface="Georgia"/>
              </a:rPr>
              <a:t>The given documents have 80% similarity.</a:t>
            </a:r>
            <a:endParaRPr sz="1400">
              <a:latin typeface="Georgia"/>
              <a:ea typeface="Georgia"/>
              <a:cs typeface="Georgia"/>
              <a:sym typeface="Georgia"/>
            </a:endParaRPr>
          </a:p>
        </p:txBody>
      </p:sp>
      <p:pic>
        <p:nvPicPr>
          <p:cNvPr id="119" name="Google Shape;119;p22"/>
          <p:cNvPicPr preferRelativeResize="0"/>
          <p:nvPr/>
        </p:nvPicPr>
        <p:blipFill>
          <a:blip r:embed="rId3">
            <a:alphaModFix/>
          </a:blip>
          <a:stretch>
            <a:fillRect/>
          </a:stretch>
        </p:blipFill>
        <p:spPr>
          <a:xfrm>
            <a:off x="2444824" y="2096124"/>
            <a:ext cx="4254350" cy="845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latin typeface="Georgia"/>
                <a:ea typeface="Georgia"/>
                <a:cs typeface="Georgia"/>
                <a:sym typeface="Georgia"/>
              </a:rPr>
              <a:t>Cosine Similarity - Applications</a:t>
            </a:r>
            <a:endParaRPr>
              <a:latin typeface="Georgia"/>
              <a:ea typeface="Georgia"/>
              <a:cs typeface="Georgia"/>
              <a:sym typeface="Georgia"/>
            </a:endParaRPr>
          </a:p>
        </p:txBody>
      </p:sp>
      <p:sp>
        <p:nvSpPr>
          <p:cNvPr id="125" name="Google Shape;125;p23"/>
          <p:cNvSpPr txBox="1"/>
          <p:nvPr/>
        </p:nvSpPr>
        <p:spPr>
          <a:xfrm>
            <a:off x="544950" y="1376700"/>
            <a:ext cx="8211300" cy="2630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dk1"/>
                </a:solidFill>
                <a:latin typeface="Georgia"/>
                <a:ea typeface="Georgia"/>
                <a:cs typeface="Georgia"/>
                <a:sym typeface="Georgia"/>
              </a:rPr>
              <a:t>Cosine Similarity has a variety of applications in Data Science.</a:t>
            </a:r>
            <a:endParaRPr>
              <a:solidFill>
                <a:schemeClr val="dk1"/>
              </a:solidFill>
              <a:latin typeface="Georgia"/>
              <a:ea typeface="Georgia"/>
              <a:cs typeface="Georgia"/>
              <a:sym typeface="Georgia"/>
            </a:endParaRPr>
          </a:p>
          <a:p>
            <a:pPr marL="457200" lvl="0" indent="-317500" algn="l" rtl="0">
              <a:lnSpc>
                <a:spcPct val="115000"/>
              </a:lnSpc>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Plagiarism detectors</a:t>
            </a:r>
            <a:endParaRPr>
              <a:solidFill>
                <a:schemeClr val="dk1"/>
              </a:solidFill>
              <a:latin typeface="Georgia"/>
              <a:ea typeface="Georgia"/>
              <a:cs typeface="Georgia"/>
              <a:sym typeface="Georgia"/>
            </a:endParaRPr>
          </a:p>
          <a:p>
            <a:pPr marL="457200" lvl="0" indent="-317500" algn="l" rtl="0">
              <a:lnSpc>
                <a:spcPct val="115000"/>
              </a:lnSpc>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Recommendation systems</a:t>
            </a:r>
            <a:endParaRPr>
              <a:solidFill>
                <a:schemeClr val="dk1"/>
              </a:solidFill>
              <a:latin typeface="Georgia"/>
              <a:ea typeface="Georgia"/>
              <a:cs typeface="Georgia"/>
              <a:sym typeface="Georgia"/>
            </a:endParaRPr>
          </a:p>
          <a:p>
            <a:pPr marL="457200" lvl="0" indent="-317500" algn="l" rtl="0">
              <a:lnSpc>
                <a:spcPct val="115000"/>
              </a:lnSpc>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Information retrieval </a:t>
            </a:r>
            <a:endParaRPr>
              <a:solidFill>
                <a:schemeClr val="dk1"/>
              </a:solidFill>
              <a:latin typeface="Georgia"/>
              <a:ea typeface="Georgia"/>
              <a:cs typeface="Georgia"/>
              <a:sym typeface="Georgia"/>
            </a:endParaRPr>
          </a:p>
          <a:p>
            <a:pPr marL="457200" lvl="0" indent="-317500" algn="l" rtl="0">
              <a:lnSpc>
                <a:spcPct val="115000"/>
              </a:lnSpc>
              <a:spcBef>
                <a:spcPts val="0"/>
              </a:spcBef>
              <a:spcAft>
                <a:spcPts val="0"/>
              </a:spcAft>
              <a:buClr>
                <a:schemeClr val="dk1"/>
              </a:buClr>
              <a:buSzPts val="1400"/>
              <a:buFont typeface="Georgia"/>
              <a:buChar char="●"/>
            </a:pPr>
            <a:r>
              <a:rPr lang="en">
                <a:solidFill>
                  <a:schemeClr val="dk1"/>
                </a:solidFill>
                <a:latin typeface="Georgia"/>
                <a:ea typeface="Georgia"/>
                <a:cs typeface="Georgia"/>
                <a:sym typeface="Georgia"/>
              </a:rPr>
              <a:t>Text matching</a:t>
            </a: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r>
              <a:rPr lang="en">
                <a:solidFill>
                  <a:schemeClr val="dk1"/>
                </a:solidFill>
                <a:latin typeface="Georgia"/>
                <a:ea typeface="Georgia"/>
                <a:cs typeface="Georgia"/>
                <a:sym typeface="Georgia"/>
              </a:rPr>
              <a:t>It can be also used as loss function while training neural networks.</a:t>
            </a: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endParaRPr>
              <a:solidFill>
                <a:schemeClr val="dk1"/>
              </a:solidFill>
              <a:latin typeface="Georgia"/>
              <a:ea typeface="Georgia"/>
              <a:cs typeface="Georgia"/>
              <a:sym typeface="Georgia"/>
            </a:endParaRPr>
          </a:p>
          <a:p>
            <a:pPr marL="0" lvl="0" indent="0" algn="l" rtl="0">
              <a:lnSpc>
                <a:spcPct val="115000"/>
              </a:lnSpc>
              <a:spcBef>
                <a:spcPts val="0"/>
              </a:spcBef>
              <a:spcAft>
                <a:spcPts val="0"/>
              </a:spcAft>
              <a:buNone/>
            </a:pPr>
            <a:r>
              <a:rPr lang="en">
                <a:solidFill>
                  <a:schemeClr val="dk1"/>
                </a:solidFill>
                <a:latin typeface="Georgia"/>
                <a:ea typeface="Georgia"/>
                <a:cs typeface="Georgia"/>
                <a:sym typeface="Georgia"/>
              </a:rPr>
              <a:t>Cosine Similarity is good because even if the documents are far apart by size they might inclined towards each other (angle between them is low) having high similarity.</a:t>
            </a:r>
            <a:endParaRPr>
              <a:solidFill>
                <a:schemeClr val="dk1"/>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410</Words>
  <Application>Microsoft Macintosh PowerPoint</Application>
  <PresentationFormat>On-screen Show (16:9)</PresentationFormat>
  <Paragraphs>58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Georgia</vt:lpstr>
      <vt:lpstr>Roboto</vt:lpstr>
      <vt:lpstr>Roboto Slab</vt:lpstr>
      <vt:lpstr>Marina</vt:lpstr>
      <vt:lpstr>Cosine Similarity - Intro</vt:lpstr>
      <vt:lpstr>Cosine Similarity - Working</vt:lpstr>
      <vt:lpstr>Cosine Similarity - Example</vt:lpstr>
      <vt:lpstr>Cosine Similarity - Example (Contd.)</vt:lpstr>
      <vt:lpstr>Cosine Similarity - Applications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Cosine Similarity - Intro</dc:title>
  <cp:lastModifiedBy>Radha Krishna Balaji Ponnuru</cp:lastModifiedBy>
  <cp:revision>1</cp:revision>
  <dcterms:modified xsi:type="dcterms:W3CDTF">2022-04-13T03:35:15Z</dcterms:modified>
</cp:coreProperties>
</file>