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9"/>
  </p:notesMasterIdLst>
  <p:sldIdLst>
    <p:sldId id="256" r:id="rId2"/>
    <p:sldId id="257" r:id="rId3"/>
    <p:sldId id="259" r:id="rId4"/>
    <p:sldId id="260" r:id="rId5"/>
    <p:sldId id="261" r:id="rId6"/>
    <p:sldId id="272" r:id="rId7"/>
    <p:sldId id="273" r:id="rId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3"/>
    <p:restoredTop sz="94632"/>
  </p:normalViewPr>
  <p:slideViewPr>
    <p:cSldViewPr snapToGrid="0" snapToObjects="1">
      <p:cViewPr varScale="1">
        <p:scale>
          <a:sx n="68" d="100"/>
          <a:sy n="68" d="100"/>
        </p:scale>
        <p:origin x="76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ef820812a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gef820812a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edef00a40a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0" name="Google Shape;100;gedef00a40a_0_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edef00a40a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5" name="Google Shape;105;gedef00a40a_0_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edef00a40a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gedef00a40a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5" name="Google Shape;115;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973643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5" name="Google Shape;115;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93567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1524000" y="1122363"/>
            <a:ext cx="9144000" cy="23877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524000" y="3602038"/>
            <a:ext cx="9144000" cy="16557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2"/>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3920400" y="-1256575"/>
            <a:ext cx="4351200"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7133400" y="1956625"/>
            <a:ext cx="5811900"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1799400" y="-596075"/>
            <a:ext cx="5811900"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3"/>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831850" y="1709738"/>
            <a:ext cx="10515600" cy="28527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831850" y="4589463"/>
            <a:ext cx="10515600" cy="15003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4"/>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4"/>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838200" y="1825625"/>
            <a:ext cx="5181600" cy="43512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5"/>
          <p:cNvSpPr txBox="1">
            <a:spLocks noGrp="1"/>
          </p:cNvSpPr>
          <p:nvPr>
            <p:ph type="body" idx="2"/>
          </p:nvPr>
        </p:nvSpPr>
        <p:spPr>
          <a:xfrm>
            <a:off x="6172200" y="1825625"/>
            <a:ext cx="5181600" cy="43512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5"/>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839788" y="365125"/>
            <a:ext cx="10515600" cy="13257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839788" y="1681163"/>
            <a:ext cx="5157900" cy="8238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6"/>
          <p:cNvSpPr txBox="1">
            <a:spLocks noGrp="1"/>
          </p:cNvSpPr>
          <p:nvPr>
            <p:ph type="body" idx="2"/>
          </p:nvPr>
        </p:nvSpPr>
        <p:spPr>
          <a:xfrm>
            <a:off x="839788" y="2505075"/>
            <a:ext cx="5157900" cy="3684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6"/>
          <p:cNvSpPr txBox="1">
            <a:spLocks noGrp="1"/>
          </p:cNvSpPr>
          <p:nvPr>
            <p:ph type="body" idx="3"/>
          </p:nvPr>
        </p:nvSpPr>
        <p:spPr>
          <a:xfrm>
            <a:off x="6172200" y="1681163"/>
            <a:ext cx="5183100" cy="8238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6"/>
          <p:cNvSpPr txBox="1">
            <a:spLocks noGrp="1"/>
          </p:cNvSpPr>
          <p:nvPr>
            <p:ph type="body" idx="4"/>
          </p:nvPr>
        </p:nvSpPr>
        <p:spPr>
          <a:xfrm>
            <a:off x="6172200" y="2505075"/>
            <a:ext cx="5183100" cy="3684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6"/>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7"/>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839788" y="457200"/>
            <a:ext cx="3932100"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5183188" y="987425"/>
            <a:ext cx="6172200" cy="4873500"/>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839788" y="2057400"/>
            <a:ext cx="3932100" cy="3811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9"/>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839788" y="457200"/>
            <a:ext cx="3932100"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5183188" y="987425"/>
            <a:ext cx="6172200" cy="487350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839788" y="2057400"/>
            <a:ext cx="3932100" cy="3811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0"/>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84" name="Google Shape;84;p13"/>
          <p:cNvSpPr txBox="1"/>
          <p:nvPr/>
        </p:nvSpPr>
        <p:spPr>
          <a:xfrm>
            <a:off x="1524000" y="3602038"/>
            <a:ext cx="9144000" cy="1655700"/>
          </a:xfrm>
          <a:prstGeom prst="rect">
            <a:avLst/>
          </a:prstGeom>
          <a:noFill/>
          <a:ln>
            <a:noFill/>
          </a:ln>
        </p:spPr>
        <p:txBody>
          <a:bodyPr spcFirstLastPara="1" wrap="square" lIns="91425" tIns="45700" rIns="91425" bIns="45700" anchor="t" anchorCtr="0">
            <a:normAutofit/>
          </a:bodyPr>
          <a:lstStyle/>
          <a:p>
            <a:pPr marL="0" marR="0" lvl="0" indent="0" algn="ctr" rtl="0">
              <a:lnSpc>
                <a:spcPct val="90000"/>
              </a:lnSpc>
              <a:spcBef>
                <a:spcPts val="0"/>
              </a:spcBef>
              <a:spcAft>
                <a:spcPts val="0"/>
              </a:spcAft>
              <a:buClr>
                <a:schemeClr val="lt1"/>
              </a:buClr>
              <a:buSzPts val="3600"/>
              <a:buFont typeface="Arial"/>
              <a:buNone/>
            </a:pPr>
            <a:endParaRPr sz="3600" dirty="0">
              <a:solidFill>
                <a:schemeClr val="lt1"/>
              </a:solidFill>
            </a:endParaRPr>
          </a:p>
        </p:txBody>
      </p:sp>
      <p:sp>
        <p:nvSpPr>
          <p:cNvPr id="85" name="Google Shape;85;p13"/>
          <p:cNvSpPr txBox="1"/>
          <p:nvPr/>
        </p:nvSpPr>
        <p:spPr>
          <a:xfrm>
            <a:off x="4230425" y="1694800"/>
            <a:ext cx="79617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3500">
                <a:solidFill>
                  <a:schemeClr val="lt1"/>
                </a:solidFill>
                <a:latin typeface="Calibri"/>
                <a:ea typeface="Calibri"/>
                <a:cs typeface="Calibri"/>
                <a:sym typeface="Calibri"/>
              </a:rPr>
              <a:t>ACTION RULES</a:t>
            </a:r>
            <a:endParaRPr sz="3500">
              <a:solidFill>
                <a:schemeClr val="lt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9"/>
        <p:cNvGrpSpPr/>
        <p:nvPr/>
      </p:nvGrpSpPr>
      <p:grpSpPr>
        <a:xfrm>
          <a:off x="0" y="0"/>
          <a:ext cx="0" cy="0"/>
          <a:chOff x="0" y="0"/>
          <a:chExt cx="0" cy="0"/>
        </a:xfrm>
      </p:grpSpPr>
      <p:sp>
        <p:nvSpPr>
          <p:cNvPr id="90" name="Google Shape;90;p14"/>
          <p:cNvSpPr txBox="1"/>
          <p:nvPr/>
        </p:nvSpPr>
        <p:spPr>
          <a:xfrm>
            <a:off x="2088950" y="281875"/>
            <a:ext cx="8565900" cy="6781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400">
                <a:latin typeface="Calibri"/>
                <a:ea typeface="Calibri"/>
                <a:cs typeface="Calibri"/>
                <a:sym typeface="Calibri"/>
              </a:rPr>
              <a:t>What is Action rule ?</a:t>
            </a:r>
            <a:endParaRPr sz="2400">
              <a:latin typeface="Calibri"/>
              <a:ea typeface="Calibri"/>
              <a:cs typeface="Calibri"/>
              <a:sym typeface="Calibri"/>
            </a:endParaRPr>
          </a:p>
          <a:p>
            <a:pPr marL="0" lvl="0" indent="0" algn="l" rtl="0">
              <a:spcBef>
                <a:spcPts val="0"/>
              </a:spcBef>
              <a:spcAft>
                <a:spcPts val="0"/>
              </a:spcAft>
              <a:buNone/>
            </a:pPr>
            <a:r>
              <a:rPr lang="en-US" sz="2400">
                <a:latin typeface="Calibri"/>
                <a:ea typeface="Calibri"/>
                <a:cs typeface="Calibri"/>
                <a:sym typeface="Calibri"/>
              </a:rPr>
              <a:t>An action rule is a rule that describes a transition between one state and another.with respect to distinguished attribute called a decision attribute .</a:t>
            </a:r>
            <a:endParaRPr sz="2400">
              <a:latin typeface="Calibri"/>
              <a:ea typeface="Calibri"/>
              <a:cs typeface="Calibri"/>
              <a:sym typeface="Calibri"/>
            </a:endParaRPr>
          </a:p>
          <a:p>
            <a:pPr marL="0" lvl="0" indent="0" algn="l" rtl="0">
              <a:spcBef>
                <a:spcPts val="0"/>
              </a:spcBef>
              <a:spcAft>
                <a:spcPts val="0"/>
              </a:spcAft>
              <a:buNone/>
            </a:pPr>
            <a:endParaRPr sz="2400">
              <a:latin typeface="Calibri"/>
              <a:ea typeface="Calibri"/>
              <a:cs typeface="Calibri"/>
              <a:sym typeface="Calibri"/>
            </a:endParaRPr>
          </a:p>
          <a:p>
            <a:pPr marL="0" lvl="0" indent="0" algn="l" rtl="0">
              <a:spcBef>
                <a:spcPts val="0"/>
              </a:spcBef>
              <a:spcAft>
                <a:spcPts val="0"/>
              </a:spcAft>
              <a:buNone/>
            </a:pPr>
            <a:r>
              <a:rPr lang="en-US" sz="2400">
                <a:latin typeface="Calibri"/>
                <a:ea typeface="Calibri"/>
                <a:cs typeface="Calibri"/>
                <a:sym typeface="Calibri"/>
              </a:rPr>
              <a:t>Action rule can be represented  with the formula </a:t>
            </a:r>
            <a:endParaRPr sz="2400">
              <a:latin typeface="Calibri"/>
              <a:ea typeface="Calibri"/>
              <a:cs typeface="Calibri"/>
              <a:sym typeface="Calibri"/>
            </a:endParaRPr>
          </a:p>
          <a:p>
            <a:pPr marL="0" lvl="0" indent="0" algn="l" rtl="0">
              <a:spcBef>
                <a:spcPts val="0"/>
              </a:spcBef>
              <a:spcAft>
                <a:spcPts val="0"/>
              </a:spcAft>
              <a:buNone/>
            </a:pPr>
            <a:r>
              <a:rPr lang="en-US" sz="2400">
                <a:latin typeface="Calibri"/>
                <a:ea typeface="Calibri"/>
                <a:cs typeface="Calibri"/>
                <a:sym typeface="Calibri"/>
              </a:rPr>
              <a:t> </a:t>
            </a:r>
            <a:r>
              <a:rPr lang="en-US" sz="2000">
                <a:solidFill>
                  <a:srgbClr val="FFFFFF"/>
                </a:solidFill>
              </a:rPr>
              <a:t>[(ω) ∧ (α → β)] →(ϕ→ψ)</a:t>
            </a:r>
            <a:endParaRPr sz="2000">
              <a:solidFill>
                <a:srgbClr val="FFFFFF"/>
              </a:solidFill>
            </a:endParaRPr>
          </a:p>
          <a:p>
            <a:pPr marL="0" lvl="0" indent="0" algn="l" rtl="0">
              <a:spcBef>
                <a:spcPts val="0"/>
              </a:spcBef>
              <a:spcAft>
                <a:spcPts val="0"/>
              </a:spcAft>
              <a:buNone/>
            </a:pPr>
            <a:endParaRPr sz="2000">
              <a:solidFill>
                <a:schemeClr val="dk1"/>
              </a:solidFill>
            </a:endParaRPr>
          </a:p>
          <a:p>
            <a:pPr marL="0" lvl="0" indent="0" algn="l" rtl="0">
              <a:spcBef>
                <a:spcPts val="0"/>
              </a:spcBef>
              <a:spcAft>
                <a:spcPts val="0"/>
              </a:spcAft>
              <a:buNone/>
            </a:pPr>
            <a:r>
              <a:rPr lang="en-US" sz="2000">
                <a:solidFill>
                  <a:schemeClr val="dk1"/>
                </a:solidFill>
              </a:rPr>
              <a:t>(ω) - conjunction of fixed proportion shared by both the groups.</a:t>
            </a:r>
            <a:endParaRPr sz="2000">
              <a:solidFill>
                <a:schemeClr val="dk1"/>
              </a:solidFill>
            </a:endParaRPr>
          </a:p>
          <a:p>
            <a:pPr marL="0" lvl="0" indent="0" algn="l" rtl="0">
              <a:spcBef>
                <a:spcPts val="0"/>
              </a:spcBef>
              <a:spcAft>
                <a:spcPts val="0"/>
              </a:spcAft>
              <a:buNone/>
            </a:pPr>
            <a:r>
              <a:rPr lang="en-US" sz="2000">
                <a:solidFill>
                  <a:schemeClr val="dk1"/>
                </a:solidFill>
              </a:rPr>
              <a:t>(α → β)-proposed changes in values of flexible features.</a:t>
            </a:r>
            <a:endParaRPr sz="2000">
              <a:solidFill>
                <a:schemeClr val="dk1"/>
              </a:solidFill>
            </a:endParaRPr>
          </a:p>
          <a:p>
            <a:pPr marL="0" lvl="0" indent="0" algn="l" rtl="0">
              <a:spcBef>
                <a:spcPts val="0"/>
              </a:spcBef>
              <a:spcAft>
                <a:spcPts val="0"/>
              </a:spcAft>
              <a:buNone/>
            </a:pPr>
            <a:r>
              <a:rPr lang="en-US" sz="2000">
                <a:solidFill>
                  <a:schemeClr val="dk1"/>
                </a:solidFill>
              </a:rPr>
              <a:t>(ϕ→ψ)- desired effect of action</a:t>
            </a:r>
            <a:endParaRPr sz="20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US" sz="2000">
                <a:solidFill>
                  <a:srgbClr val="FFFFFF"/>
                </a:solidFill>
              </a:rPr>
              <a:t>[(ω) ∧ (α → β)] →(ϕ→ψ)</a:t>
            </a:r>
            <a:endParaRPr sz="2000">
              <a:solidFill>
                <a:srgbClr val="FFFFFF"/>
              </a:solidFill>
            </a:endParaRPr>
          </a:p>
          <a:p>
            <a:pPr marL="0" lvl="0" indent="0" algn="l" rtl="0">
              <a:lnSpc>
                <a:spcPct val="115000"/>
              </a:lnSpc>
              <a:spcBef>
                <a:spcPts val="0"/>
              </a:spcBef>
              <a:spcAft>
                <a:spcPts val="0"/>
              </a:spcAft>
              <a:buNone/>
            </a:pPr>
            <a:r>
              <a:rPr lang="en-US" sz="2000">
                <a:solidFill>
                  <a:srgbClr val="FFFFFF"/>
                </a:solidFill>
              </a:rPr>
              <a:t>[(ω) ∧ (α → β)] →(ϕ→</a:t>
            </a:r>
            <a:r>
              <a:rPr lang="en-US" sz="2400">
                <a:latin typeface="Calibri"/>
                <a:ea typeface="Calibri"/>
                <a:cs typeface="Calibri"/>
                <a:sym typeface="Calibri"/>
              </a:rPr>
              <a:t> </a:t>
            </a:r>
            <a:r>
              <a:rPr lang="en-US" sz="2000">
                <a:solidFill>
                  <a:srgbClr val="FFFFFF"/>
                </a:solidFill>
              </a:rPr>
              <a:t>[(ω) ∧ (α → β)] →(ϕ→ψ)</a:t>
            </a:r>
            <a:endParaRPr sz="2000">
              <a:solidFill>
                <a:srgbClr val="FFFFFF"/>
              </a:solidFill>
            </a:endParaRPr>
          </a:p>
          <a:p>
            <a:pPr marL="0" lvl="0" indent="0" algn="l" rtl="0">
              <a:spcBef>
                <a:spcPts val="0"/>
              </a:spcBef>
              <a:spcAft>
                <a:spcPts val="0"/>
              </a:spcAft>
              <a:buNone/>
            </a:pPr>
            <a:r>
              <a:rPr lang="en-US" sz="2000">
                <a:solidFill>
                  <a:srgbClr val="FFFFFF"/>
                </a:solidFill>
              </a:rPr>
              <a:t>[(ω) ∧ (α → β)] →(ϕ→ψ)</a:t>
            </a:r>
            <a:endParaRPr sz="2000">
              <a:solidFill>
                <a:srgbClr val="FFFFFF"/>
              </a:solidFill>
            </a:endParaRPr>
          </a:p>
          <a:p>
            <a:pPr marL="0" lvl="0" indent="0" algn="l" rtl="0">
              <a:spcBef>
                <a:spcPts val="0"/>
              </a:spcBef>
              <a:spcAft>
                <a:spcPts val="0"/>
              </a:spcAft>
              <a:buNone/>
            </a:pPr>
            <a:endParaRPr sz="2400">
              <a:latin typeface="Calibri"/>
              <a:ea typeface="Calibri"/>
              <a:cs typeface="Calibri"/>
              <a:sym typeface="Calibri"/>
            </a:endParaRPr>
          </a:p>
          <a:p>
            <a:pPr marL="0" lvl="0" indent="0" algn="l" rtl="0">
              <a:spcBef>
                <a:spcPts val="0"/>
              </a:spcBef>
              <a:spcAft>
                <a:spcPts val="0"/>
              </a:spcAft>
              <a:buNone/>
            </a:pPr>
            <a:endParaRPr sz="2400">
              <a:latin typeface="Calibri"/>
              <a:ea typeface="Calibri"/>
              <a:cs typeface="Calibri"/>
              <a:sym typeface="Calibri"/>
            </a:endParaRPr>
          </a:p>
          <a:p>
            <a:pPr marL="0" lvl="0" indent="0" algn="l" rtl="0">
              <a:spcBef>
                <a:spcPts val="0"/>
              </a:spcBef>
              <a:spcAft>
                <a:spcPts val="0"/>
              </a:spcAft>
              <a:buNone/>
            </a:pPr>
            <a:endParaRPr sz="2400">
              <a:latin typeface="Calibri"/>
              <a:ea typeface="Calibri"/>
              <a:cs typeface="Calibri"/>
              <a:sym typeface="Calibri"/>
            </a:endParaRPr>
          </a:p>
          <a:p>
            <a:pPr marL="0" lvl="0" indent="0" algn="l" rtl="0">
              <a:spcBef>
                <a:spcPts val="0"/>
              </a:spcBef>
              <a:spcAft>
                <a:spcPts val="0"/>
              </a:spcAft>
              <a:buNone/>
            </a:pPr>
            <a:endParaRPr sz="2400">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p:txBody>
      </p:sp>
      <p:sp>
        <p:nvSpPr>
          <p:cNvPr id="91" name="Google Shape;91;p14"/>
          <p:cNvSpPr txBox="1"/>
          <p:nvPr/>
        </p:nvSpPr>
        <p:spPr>
          <a:xfrm>
            <a:off x="-722575" y="289025"/>
            <a:ext cx="7567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p:txBody>
      </p:sp>
      <p:pic>
        <p:nvPicPr>
          <p:cNvPr id="92" name="Google Shape;92;p14"/>
          <p:cNvPicPr preferRelativeResize="0"/>
          <p:nvPr/>
        </p:nvPicPr>
        <p:blipFill>
          <a:blip r:embed="rId4">
            <a:alphaModFix/>
          </a:blip>
          <a:stretch>
            <a:fillRect/>
          </a:stretch>
        </p:blipFill>
        <p:spPr>
          <a:xfrm>
            <a:off x="4996400" y="2543500"/>
            <a:ext cx="2751000" cy="53046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1"/>
        <p:cNvGrpSpPr/>
        <p:nvPr/>
      </p:nvGrpSpPr>
      <p:grpSpPr>
        <a:xfrm>
          <a:off x="0" y="0"/>
          <a:ext cx="0" cy="0"/>
          <a:chOff x="0" y="0"/>
          <a:chExt cx="0" cy="0"/>
        </a:xfrm>
      </p:grpSpPr>
      <p:sp>
        <p:nvSpPr>
          <p:cNvPr id="102" name="Google Shape;102;p16"/>
          <p:cNvSpPr txBox="1"/>
          <p:nvPr/>
        </p:nvSpPr>
        <p:spPr>
          <a:xfrm>
            <a:off x="2417400" y="170800"/>
            <a:ext cx="7567500" cy="5616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500" dirty="0">
                <a:latin typeface="Calibri"/>
                <a:ea typeface="Calibri"/>
                <a:cs typeface="Calibri"/>
                <a:sym typeface="Calibri"/>
              </a:rPr>
              <a:t>                               </a:t>
            </a:r>
            <a:r>
              <a:rPr lang="en-US" sz="2500" b="1" dirty="0">
                <a:latin typeface="Calibri"/>
                <a:ea typeface="Calibri"/>
                <a:cs typeface="Calibri"/>
                <a:sym typeface="Calibri"/>
              </a:rPr>
              <a:t>Validation of rule pairs</a:t>
            </a:r>
            <a:endParaRPr sz="2500" b="1" dirty="0">
              <a:latin typeface="Calibri"/>
              <a:ea typeface="Calibri"/>
              <a:cs typeface="Calibri"/>
              <a:sym typeface="Calibri"/>
            </a:endParaRPr>
          </a:p>
          <a:p>
            <a:pPr marL="0" lvl="0" indent="0" algn="l" rtl="0">
              <a:spcBef>
                <a:spcPts val="0"/>
              </a:spcBef>
              <a:spcAft>
                <a:spcPts val="0"/>
              </a:spcAft>
              <a:buNone/>
            </a:pPr>
            <a:endParaRPr sz="2500" b="1" dirty="0">
              <a:latin typeface="Calibri"/>
              <a:ea typeface="Calibri"/>
              <a:cs typeface="Calibri"/>
              <a:sym typeface="Calibri"/>
            </a:endParaRPr>
          </a:p>
          <a:p>
            <a:pPr marL="0" lvl="0" indent="0" algn="l" rtl="0">
              <a:spcBef>
                <a:spcPts val="0"/>
              </a:spcBef>
              <a:spcAft>
                <a:spcPts val="0"/>
              </a:spcAft>
              <a:buNone/>
            </a:pPr>
            <a:r>
              <a:rPr lang="en-US" sz="2500" b="1" dirty="0">
                <a:latin typeface="Calibri"/>
                <a:ea typeface="Calibri"/>
                <a:cs typeface="Calibri"/>
                <a:sym typeface="Calibri"/>
              </a:rPr>
              <a:t> </a:t>
            </a:r>
            <a:r>
              <a:rPr lang="en-US" sz="1800" dirty="0">
                <a:latin typeface="Calibri"/>
                <a:ea typeface="Calibri"/>
                <a:cs typeface="Calibri"/>
                <a:sym typeface="Calibri"/>
              </a:rPr>
              <a:t>There are various approaches to check if a pair of classifications rules satisfies the conditions.</a:t>
            </a:r>
            <a:endParaRPr sz="1800" dirty="0">
              <a:latin typeface="Calibri"/>
              <a:ea typeface="Calibri"/>
              <a:cs typeface="Calibri"/>
              <a:sym typeface="Calibri"/>
            </a:endParaRPr>
          </a:p>
          <a:p>
            <a:pPr marL="0" lvl="0" indent="0" algn="l" rtl="0">
              <a:lnSpc>
                <a:spcPct val="115000"/>
              </a:lnSpc>
              <a:spcBef>
                <a:spcPts val="1200"/>
              </a:spcBef>
              <a:spcAft>
                <a:spcPts val="0"/>
              </a:spcAft>
              <a:buClr>
                <a:schemeClr val="dk1"/>
              </a:buClr>
              <a:buSzPts val="1100"/>
              <a:buFont typeface="Arial"/>
              <a:buNone/>
            </a:pPr>
            <a:r>
              <a:rPr lang="en-US" sz="1800" dirty="0">
                <a:latin typeface="Calibri"/>
                <a:ea typeface="Calibri"/>
                <a:cs typeface="Calibri"/>
                <a:sym typeface="Calibri"/>
              </a:rPr>
              <a:t>One of these approaches is the baseline approach, where the same stable attribute must be present in both sets of rules. The values of the target attribute must also be the same.</a:t>
            </a:r>
            <a:endParaRPr sz="1800" dirty="0">
              <a:latin typeface="Calibri"/>
              <a:ea typeface="Calibri"/>
              <a:cs typeface="Calibri"/>
              <a:sym typeface="Calibri"/>
            </a:endParaRPr>
          </a:p>
          <a:p>
            <a:pPr marL="0" lvl="0" indent="0" algn="l" rtl="0">
              <a:lnSpc>
                <a:spcPct val="115000"/>
              </a:lnSpc>
              <a:spcBef>
                <a:spcPts val="1200"/>
              </a:spcBef>
              <a:spcAft>
                <a:spcPts val="0"/>
              </a:spcAft>
              <a:buClr>
                <a:schemeClr val="dk1"/>
              </a:buClr>
              <a:buSzPts val="1100"/>
              <a:buFont typeface="Arial"/>
              <a:buNone/>
            </a:pPr>
            <a:r>
              <a:rPr lang="en-US" sz="1800" dirty="0">
                <a:latin typeface="Calibri"/>
                <a:ea typeface="Calibri"/>
                <a:cs typeface="Calibri"/>
                <a:sym typeface="Calibri"/>
              </a:rPr>
              <a:t>For instance, if the target attribute is "No to Survival", then the action rules should change the target state to "Yes".</a:t>
            </a:r>
            <a:endParaRPr sz="1800" dirty="0">
              <a:latin typeface="Calibri"/>
              <a:ea typeface="Calibri"/>
              <a:cs typeface="Calibri"/>
              <a:sym typeface="Calibri"/>
            </a:endParaRPr>
          </a:p>
          <a:p>
            <a:pPr marL="0" lvl="0" indent="0" algn="l" rtl="0">
              <a:lnSpc>
                <a:spcPct val="115000"/>
              </a:lnSpc>
              <a:spcBef>
                <a:spcPts val="1200"/>
              </a:spcBef>
              <a:spcAft>
                <a:spcPts val="0"/>
              </a:spcAft>
              <a:buClr>
                <a:schemeClr val="dk1"/>
              </a:buClr>
              <a:buSzPts val="1100"/>
              <a:buFont typeface="Arial"/>
              <a:buNone/>
            </a:pPr>
            <a:r>
              <a:rPr lang="en-US" sz="1800" dirty="0">
                <a:latin typeface="Calibri"/>
                <a:ea typeface="Calibri"/>
                <a:cs typeface="Calibri"/>
                <a:sym typeface="Calibri"/>
              </a:rPr>
              <a:t>more action rules, because they allow to generate candidates even if the input classification rules don't contain missing values.</a:t>
            </a:r>
            <a:endParaRPr sz="1800" dirty="0">
              <a:latin typeface="Calibri"/>
              <a:ea typeface="Calibri"/>
              <a:cs typeface="Calibri"/>
              <a:sym typeface="Calibri"/>
            </a:endParaRPr>
          </a:p>
          <a:p>
            <a:pPr marL="0" lvl="0" indent="0" algn="l" rtl="0">
              <a:spcBef>
                <a:spcPts val="1200"/>
              </a:spcBef>
              <a:spcAft>
                <a:spcPts val="0"/>
              </a:spcAft>
              <a:buNone/>
            </a:pPr>
            <a:endParaRPr sz="2500" b="1" dirty="0">
              <a:latin typeface="Calibri"/>
              <a:ea typeface="Calibri"/>
              <a:cs typeface="Calibri"/>
              <a:sym typeface="Calibri"/>
            </a:endParaRPr>
          </a:p>
          <a:p>
            <a:pPr marL="0" lvl="0" indent="0" algn="l" rtl="0">
              <a:spcBef>
                <a:spcPts val="0"/>
              </a:spcBef>
              <a:spcAft>
                <a:spcPts val="0"/>
              </a:spcAft>
              <a:buNone/>
            </a:pPr>
            <a:endParaRPr sz="2500" b="1" dirty="0">
              <a:latin typeface="Calibri"/>
              <a:ea typeface="Calibri"/>
              <a:cs typeface="Calibri"/>
              <a:sym typeface="Calibri"/>
            </a:endParaRPr>
          </a:p>
          <a:p>
            <a:pPr marL="0" lvl="0" indent="0" algn="l" rtl="0">
              <a:spcBef>
                <a:spcPts val="0"/>
              </a:spcBef>
              <a:spcAft>
                <a:spcPts val="0"/>
              </a:spcAft>
              <a:buNone/>
            </a:pPr>
            <a:endParaRPr sz="2500" b="1" dirty="0">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6"/>
        <p:cNvGrpSpPr/>
        <p:nvPr/>
      </p:nvGrpSpPr>
      <p:grpSpPr>
        <a:xfrm>
          <a:off x="0" y="0"/>
          <a:ext cx="0" cy="0"/>
          <a:chOff x="0" y="0"/>
          <a:chExt cx="0" cy="0"/>
        </a:xfrm>
      </p:grpSpPr>
      <p:sp>
        <p:nvSpPr>
          <p:cNvPr id="107" name="Google Shape;107;p17"/>
          <p:cNvSpPr txBox="1"/>
          <p:nvPr/>
        </p:nvSpPr>
        <p:spPr>
          <a:xfrm>
            <a:off x="2758950" y="853950"/>
            <a:ext cx="7567500" cy="5258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1200"/>
              </a:spcBef>
              <a:spcAft>
                <a:spcPts val="0"/>
              </a:spcAft>
              <a:buNone/>
            </a:pPr>
            <a:r>
              <a:rPr lang="en-US" sz="2200" b="1">
                <a:latin typeface="Calibri"/>
                <a:ea typeface="Calibri"/>
                <a:cs typeface="Calibri"/>
                <a:sym typeface="Calibri"/>
              </a:rPr>
              <a:t>                            Generation of action rule</a:t>
            </a:r>
            <a:endParaRPr sz="2200" b="1">
              <a:latin typeface="Calibri"/>
              <a:ea typeface="Calibri"/>
              <a:cs typeface="Calibri"/>
              <a:sym typeface="Calibri"/>
            </a:endParaRPr>
          </a:p>
          <a:p>
            <a:pPr marL="0" lvl="0" indent="0" algn="l" rtl="0">
              <a:lnSpc>
                <a:spcPct val="115000"/>
              </a:lnSpc>
              <a:spcBef>
                <a:spcPts val="1200"/>
              </a:spcBef>
              <a:spcAft>
                <a:spcPts val="0"/>
              </a:spcAft>
              <a:buClr>
                <a:schemeClr val="dk1"/>
              </a:buClr>
              <a:buSzPts val="1100"/>
              <a:buFont typeface="Arial"/>
              <a:buNone/>
            </a:pPr>
            <a:r>
              <a:rPr lang="en-US" sz="1900">
                <a:latin typeface="Calibri"/>
                <a:ea typeface="Calibri"/>
                <a:cs typeface="Calibri"/>
                <a:sym typeface="Calibri"/>
              </a:rPr>
              <a:t>In the following, we will talk about the phases of the rule-based approach to generate action rules. The algorithm tries to find pairs of classification rules that can be used to generate rules.</a:t>
            </a:r>
            <a:endParaRPr sz="1900">
              <a:latin typeface="Calibri"/>
              <a:ea typeface="Calibri"/>
              <a:cs typeface="Calibri"/>
              <a:sym typeface="Calibri"/>
            </a:endParaRPr>
          </a:p>
          <a:p>
            <a:pPr marL="0" lvl="0" indent="0" algn="l" rtl="0">
              <a:lnSpc>
                <a:spcPct val="115000"/>
              </a:lnSpc>
              <a:spcBef>
                <a:spcPts val="1200"/>
              </a:spcBef>
              <a:spcAft>
                <a:spcPts val="0"/>
              </a:spcAft>
              <a:buClr>
                <a:schemeClr val="dk1"/>
              </a:buClr>
              <a:buSzPts val="1100"/>
              <a:buFont typeface="Arial"/>
              <a:buNone/>
            </a:pPr>
            <a:r>
              <a:rPr lang="en-US" sz="1900">
                <a:latin typeface="Calibri"/>
                <a:ea typeface="Calibri"/>
                <a:cs typeface="Calibri"/>
                <a:sym typeface="Calibri"/>
              </a:rPr>
              <a:t>The target variable is also divided into two columns. The first one shows the conditions that are stable and flexible. The second one shows the rules that can be used to generate action rules.</a:t>
            </a:r>
            <a:endParaRPr sz="1900">
              <a:latin typeface="Calibri"/>
              <a:ea typeface="Calibri"/>
              <a:cs typeface="Calibri"/>
              <a:sym typeface="Calibri"/>
            </a:endParaRPr>
          </a:p>
          <a:p>
            <a:pPr marL="0" lvl="0" indent="0" algn="l" rtl="0">
              <a:lnSpc>
                <a:spcPct val="115000"/>
              </a:lnSpc>
              <a:spcBef>
                <a:spcPts val="1200"/>
              </a:spcBef>
              <a:spcAft>
                <a:spcPts val="0"/>
              </a:spcAft>
              <a:buClr>
                <a:schemeClr val="dk1"/>
              </a:buClr>
              <a:buSzPts val="1100"/>
              <a:buFont typeface="Arial"/>
              <a:buNone/>
            </a:pPr>
            <a:r>
              <a:rPr lang="en-US" sz="1900">
                <a:latin typeface="Calibri"/>
                <a:ea typeface="Calibri"/>
                <a:cs typeface="Calibri"/>
                <a:sym typeface="Calibri"/>
              </a:rPr>
              <a:t>The first and second tables have classification rules that contain the desired state. These rules are created as a pair of classification rule pairs that are suitable for action rules.</a:t>
            </a:r>
            <a:endParaRPr sz="1900">
              <a:latin typeface="Calibri"/>
              <a:ea typeface="Calibri"/>
              <a:cs typeface="Calibri"/>
              <a:sym typeface="Calibri"/>
            </a:endParaRPr>
          </a:p>
          <a:p>
            <a:pPr marL="0" lvl="0" indent="0" algn="l" rtl="0">
              <a:lnSpc>
                <a:spcPct val="115000"/>
              </a:lnSpc>
              <a:spcBef>
                <a:spcPts val="1200"/>
              </a:spcBef>
              <a:spcAft>
                <a:spcPts val="0"/>
              </a:spcAft>
              <a:buClr>
                <a:schemeClr val="dk1"/>
              </a:buClr>
              <a:buSzPts val="1100"/>
              <a:buFont typeface="Arial"/>
              <a:buNone/>
            </a:pPr>
            <a:r>
              <a:rPr lang="en-US" sz="1900">
                <a:latin typeface="Calibri"/>
                <a:ea typeface="Calibri"/>
                <a:cs typeface="Calibri"/>
                <a:sym typeface="Calibri"/>
              </a:rPr>
              <a:t>The action rule candidate is then formed from a rule that predicts the class state before and a rule that predicts the class state after.</a:t>
            </a:r>
            <a:endParaRPr sz="1900">
              <a:latin typeface="Calibri"/>
              <a:ea typeface="Calibri"/>
              <a:cs typeface="Calibri"/>
              <a:sym typeface="Calibri"/>
            </a:endParaRPr>
          </a:p>
          <a:p>
            <a:pPr marL="0" lvl="0" indent="0" algn="l" rtl="0">
              <a:spcBef>
                <a:spcPts val="1200"/>
              </a:spcBef>
              <a:spcAft>
                <a:spcPts val="0"/>
              </a:spcAft>
              <a:buNone/>
            </a:pPr>
            <a:endParaRPr>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11"/>
        <p:cNvGrpSpPr/>
        <p:nvPr/>
      </p:nvGrpSpPr>
      <p:grpSpPr>
        <a:xfrm>
          <a:off x="0" y="0"/>
          <a:ext cx="0" cy="0"/>
          <a:chOff x="0" y="0"/>
          <a:chExt cx="0" cy="0"/>
        </a:xfrm>
      </p:grpSpPr>
      <p:sp>
        <p:nvSpPr>
          <p:cNvPr id="112" name="Google Shape;112;p18"/>
          <p:cNvSpPr txBox="1"/>
          <p:nvPr/>
        </p:nvSpPr>
        <p:spPr>
          <a:xfrm>
            <a:off x="2680150" y="801400"/>
            <a:ext cx="7567500" cy="4848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3000" b="1" dirty="0">
                <a:latin typeface="Calibri"/>
                <a:ea typeface="Calibri"/>
                <a:cs typeface="Calibri"/>
                <a:sym typeface="Calibri"/>
              </a:rPr>
              <a:t>                           Implementation</a:t>
            </a:r>
            <a:endParaRPr sz="3000" b="1" dirty="0">
              <a:latin typeface="Calibri"/>
              <a:ea typeface="Calibri"/>
              <a:cs typeface="Calibri"/>
              <a:sym typeface="Calibri"/>
            </a:endParaRPr>
          </a:p>
          <a:p>
            <a:pPr marL="0" lvl="0" indent="0" algn="l" rtl="0">
              <a:spcBef>
                <a:spcPts val="0"/>
              </a:spcBef>
              <a:spcAft>
                <a:spcPts val="0"/>
              </a:spcAft>
              <a:buNone/>
            </a:pPr>
            <a:endParaRPr sz="2100" dirty="0">
              <a:latin typeface="Calibri"/>
              <a:ea typeface="Calibri"/>
              <a:cs typeface="Calibri"/>
              <a:sym typeface="Calibri"/>
            </a:endParaRPr>
          </a:p>
          <a:p>
            <a:pPr marL="0" lvl="0" indent="0" algn="l" rtl="0">
              <a:spcBef>
                <a:spcPts val="0"/>
              </a:spcBef>
              <a:spcAft>
                <a:spcPts val="0"/>
              </a:spcAft>
              <a:buNone/>
            </a:pPr>
            <a:r>
              <a:rPr lang="en-US" sz="2100" dirty="0">
                <a:latin typeface="Calibri"/>
                <a:ea typeface="Calibri"/>
                <a:cs typeface="Calibri"/>
                <a:sym typeface="Calibri"/>
              </a:rPr>
              <a:t>The Action Rules package can be executed in two different ways: the complete mining workflow or the action rule generation phase.</a:t>
            </a:r>
            <a:endParaRPr sz="2100" dirty="0">
              <a:latin typeface="Calibri"/>
              <a:ea typeface="Calibri"/>
              <a:cs typeface="Calibri"/>
              <a:sym typeface="Calibri"/>
            </a:endParaRPr>
          </a:p>
          <a:p>
            <a:pPr marL="0" lvl="0" indent="0" algn="l" rtl="0">
              <a:spcBef>
                <a:spcPts val="0"/>
              </a:spcBef>
              <a:spcAft>
                <a:spcPts val="0"/>
              </a:spcAft>
              <a:buNone/>
            </a:pPr>
            <a:endParaRPr sz="2100" dirty="0">
              <a:latin typeface="Calibri"/>
              <a:ea typeface="Calibri"/>
              <a:cs typeface="Calibri"/>
              <a:sym typeface="Calibri"/>
            </a:endParaRPr>
          </a:p>
          <a:p>
            <a:pPr marL="0" lvl="0" indent="0" algn="l" rtl="0">
              <a:spcBef>
                <a:spcPts val="0"/>
              </a:spcBef>
              <a:spcAft>
                <a:spcPts val="0"/>
              </a:spcAft>
              <a:buNone/>
            </a:pPr>
            <a:r>
              <a:rPr lang="en-US" sz="2100" dirty="0">
                <a:latin typeface="Calibri"/>
                <a:ea typeface="Calibri"/>
                <a:cs typeface="Calibri"/>
                <a:sym typeface="Calibri"/>
              </a:rPr>
              <a:t>Action rules package can be installed with the following command</a:t>
            </a:r>
            <a:endParaRPr sz="2100" dirty="0">
              <a:latin typeface="Calibri"/>
              <a:ea typeface="Calibri"/>
              <a:cs typeface="Calibri"/>
              <a:sym typeface="Calibri"/>
            </a:endParaRPr>
          </a:p>
          <a:p>
            <a:pPr marL="0" lvl="0" indent="0" algn="l" rtl="0">
              <a:spcBef>
                <a:spcPts val="0"/>
              </a:spcBef>
              <a:spcAft>
                <a:spcPts val="0"/>
              </a:spcAft>
              <a:buNone/>
            </a:pPr>
            <a:r>
              <a:rPr lang="en-US" sz="2100" b="1" dirty="0">
                <a:latin typeface="Calibri"/>
                <a:ea typeface="Calibri"/>
                <a:cs typeface="Calibri"/>
                <a:sym typeface="Calibri"/>
              </a:rPr>
              <a:t> pip install </a:t>
            </a:r>
            <a:r>
              <a:rPr lang="en-US" sz="2100" b="1" dirty="0" err="1">
                <a:latin typeface="Calibri"/>
                <a:ea typeface="Calibri"/>
                <a:cs typeface="Calibri"/>
                <a:sym typeface="Calibri"/>
              </a:rPr>
              <a:t>actionrules-lukassykora</a:t>
            </a:r>
            <a:endParaRPr sz="2100" b="1" dirty="0">
              <a:latin typeface="Calibri"/>
              <a:ea typeface="Calibri"/>
              <a:cs typeface="Calibri"/>
              <a:sym typeface="Calibri"/>
            </a:endParaRPr>
          </a:p>
          <a:p>
            <a:pPr marL="0" lvl="0" indent="0" algn="l" rtl="0">
              <a:spcBef>
                <a:spcPts val="0"/>
              </a:spcBef>
              <a:spcAft>
                <a:spcPts val="0"/>
              </a:spcAft>
              <a:buNone/>
            </a:pPr>
            <a:endParaRPr sz="2100" b="1" dirty="0">
              <a:latin typeface="Calibri"/>
              <a:ea typeface="Calibri"/>
              <a:cs typeface="Calibri"/>
              <a:sym typeface="Calibri"/>
            </a:endParaRPr>
          </a:p>
          <a:p>
            <a:pPr marL="0" lvl="0" indent="0" algn="l" rtl="0">
              <a:spcBef>
                <a:spcPts val="0"/>
              </a:spcBef>
              <a:spcAft>
                <a:spcPts val="0"/>
              </a:spcAft>
              <a:buNone/>
            </a:pPr>
            <a:r>
              <a:rPr lang="en-US" sz="2100" dirty="0">
                <a:latin typeface="Calibri"/>
                <a:ea typeface="Calibri"/>
                <a:cs typeface="Calibri"/>
                <a:sym typeface="Calibri"/>
              </a:rPr>
              <a:t>The package for action rules mining uses PyFIM5 library as a default option for classification rule discovery. The </a:t>
            </a:r>
            <a:r>
              <a:rPr lang="en-US" sz="2100" dirty="0" err="1">
                <a:latin typeface="Calibri"/>
                <a:ea typeface="Calibri"/>
                <a:cs typeface="Calibri"/>
                <a:sym typeface="Calibri"/>
              </a:rPr>
              <a:t>PyFIM</a:t>
            </a:r>
            <a:r>
              <a:rPr lang="en-US" sz="2100" dirty="0">
                <a:latin typeface="Calibri"/>
                <a:ea typeface="Calibri"/>
                <a:cs typeface="Calibri"/>
                <a:sym typeface="Calibri"/>
              </a:rPr>
              <a:t> package returns an exhaustive list of classification rules used as input for action rule generation. The Action Rules package uses the same general machine learning workflow as Scikit-Learn [1], a popular data mining library.</a:t>
            </a:r>
            <a:endParaRPr sz="2100" dirty="0">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16"/>
        <p:cNvGrpSpPr/>
        <p:nvPr/>
      </p:nvGrpSpPr>
      <p:grpSpPr>
        <a:xfrm>
          <a:off x="0" y="0"/>
          <a:ext cx="0" cy="0"/>
          <a:chOff x="0" y="0"/>
          <a:chExt cx="0" cy="0"/>
        </a:xfrm>
      </p:grpSpPr>
      <p:sp>
        <p:nvSpPr>
          <p:cNvPr id="3" name="Title 2">
            <a:extLst>
              <a:ext uri="{FF2B5EF4-FFF2-40B4-BE49-F238E27FC236}">
                <a16:creationId xmlns:a16="http://schemas.microsoft.com/office/drawing/2014/main" id="{78F66C8C-D382-2249-9A38-745D7C5C8A51}"/>
              </a:ext>
            </a:extLst>
          </p:cNvPr>
          <p:cNvSpPr>
            <a:spLocks noGrp="1"/>
          </p:cNvSpPr>
          <p:nvPr>
            <p:ph type="ctrTitle"/>
          </p:nvPr>
        </p:nvSpPr>
        <p:spPr>
          <a:xfrm>
            <a:off x="1524000" y="1122363"/>
            <a:ext cx="9144000" cy="917574"/>
          </a:xfrm>
        </p:spPr>
        <p:txBody>
          <a:bodyPr>
            <a:normAutofit/>
          </a:bodyPr>
          <a:lstStyle/>
          <a:p>
            <a:r>
              <a:rPr lang="en-US" sz="2800" dirty="0"/>
              <a:t>Generating frequent action sets (</a:t>
            </a:r>
            <a:r>
              <a:rPr lang="en-US" sz="2800" dirty="0" err="1"/>
              <a:t>apriori</a:t>
            </a:r>
            <a:r>
              <a:rPr lang="en-US" sz="2800" dirty="0"/>
              <a:t>)</a:t>
            </a:r>
          </a:p>
        </p:txBody>
      </p:sp>
      <p:pic>
        <p:nvPicPr>
          <p:cNvPr id="5" name="Picture 4" descr="Diagram&#10;&#10;Description automatically generatedG">
            <a:extLst>
              <a:ext uri="{FF2B5EF4-FFF2-40B4-BE49-F238E27FC236}">
                <a16:creationId xmlns:a16="http://schemas.microsoft.com/office/drawing/2014/main" id="{A87005A7-1463-CD42-9EE9-F967F259DE3F}"/>
              </a:ext>
            </a:extLst>
          </p:cNvPr>
          <p:cNvPicPr>
            <a:picLocks noChangeAspect="1"/>
          </p:cNvPicPr>
          <p:nvPr/>
        </p:nvPicPr>
        <p:blipFill>
          <a:blip r:embed="rId4"/>
          <a:stretch>
            <a:fillRect/>
          </a:stretch>
        </p:blipFill>
        <p:spPr>
          <a:xfrm>
            <a:off x="1282700" y="1682750"/>
            <a:ext cx="9385300" cy="4346575"/>
          </a:xfrm>
          <a:prstGeom prst="rect">
            <a:avLst/>
          </a:prstGeom>
        </p:spPr>
      </p:pic>
    </p:spTree>
    <p:extLst>
      <p:ext uri="{BB962C8B-B14F-4D97-AF65-F5344CB8AC3E}">
        <p14:creationId xmlns:p14="http://schemas.microsoft.com/office/powerpoint/2010/main" val="3190071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16"/>
        <p:cNvGrpSpPr/>
        <p:nvPr/>
      </p:nvGrpSpPr>
      <p:grpSpPr>
        <a:xfrm>
          <a:off x="0" y="0"/>
          <a:ext cx="0" cy="0"/>
          <a:chOff x="0" y="0"/>
          <a:chExt cx="0" cy="0"/>
        </a:xfrm>
      </p:grpSpPr>
      <p:sp>
        <p:nvSpPr>
          <p:cNvPr id="117" name="Google Shape;117;p19"/>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b="1">
                <a:latin typeface="Arial"/>
                <a:ea typeface="Arial"/>
                <a:cs typeface="Arial"/>
                <a:sym typeface="Arial"/>
              </a:rPr>
              <a:t>Thank you </a:t>
            </a:r>
            <a:endParaRPr b="1">
              <a:latin typeface="Arial"/>
              <a:ea typeface="Arial"/>
              <a:cs typeface="Arial"/>
              <a:sym typeface="Arial"/>
            </a:endParaRPr>
          </a:p>
        </p:txBody>
      </p:sp>
    </p:spTree>
    <p:extLst>
      <p:ext uri="{BB962C8B-B14F-4D97-AF65-F5344CB8AC3E}">
        <p14:creationId xmlns:p14="http://schemas.microsoft.com/office/powerpoint/2010/main" val="2463756553"/>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497</Words>
  <Application>Microsoft Office PowerPoint</Application>
  <PresentationFormat>Widescreen</PresentationFormat>
  <Paragraphs>38</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Generating frequent action sets (apriori)</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avyay rao</cp:lastModifiedBy>
  <cp:revision>3</cp:revision>
  <dcterms:modified xsi:type="dcterms:W3CDTF">2022-02-13T04:08:09Z</dcterms:modified>
</cp:coreProperties>
</file>