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72" r:id="rId5"/>
    <p:sldId id="273" r:id="rId6"/>
    <p:sldId id="275" r:id="rId7"/>
    <p:sldId id="274" r:id="rId8"/>
    <p:sldId id="27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Oswald" panose="000005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4"/>
    <p:restoredTop sz="94664"/>
  </p:normalViewPr>
  <p:slideViewPr>
    <p:cSldViewPr snapToGrid="0" snapToObjects="1">
      <p:cViewPr varScale="1">
        <p:scale>
          <a:sx n="68" d="100"/>
          <a:sy n="68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820812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820812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4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91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86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1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8000" b="0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Validating Action Rules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A56EBC-7BFD-6D48-9E65-9C9322FD572F}"/>
              </a:ext>
            </a:extLst>
          </p:cNvPr>
          <p:cNvSpPr txBox="1"/>
          <p:nvPr/>
        </p:nvSpPr>
        <p:spPr>
          <a:xfrm>
            <a:off x="4580200" y="540736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Validate Action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111B11-B013-8D4A-B43C-C6FE439FDE65}"/>
                  </a:ext>
                </a:extLst>
              </p:cNvPr>
              <p:cNvSpPr txBox="1"/>
              <p:nvPr/>
            </p:nvSpPr>
            <p:spPr>
              <a:xfrm>
                <a:off x="2720898" y="1594624"/>
                <a:ext cx="887637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Action Rules need to be </a:t>
                </a:r>
                <a:r>
                  <a:rPr lang="en-US" sz="2000" b="1" dirty="0"/>
                  <a:t>statistically significant</a:t>
                </a:r>
                <a:r>
                  <a:rPr lang="en-US" sz="2000" dirty="0"/>
                  <a:t>. (They must represent a claim that the data is attributable to a specific cause.)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Remember that action rules are represented by logical/mathematical statements. 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example, a </a:t>
                </a:r>
                <a:r>
                  <a:rPr lang="en-US" sz="2000" b="1" dirty="0"/>
                  <a:t>quantitative action rule </a:t>
                </a:r>
                <a:r>
                  <a:rPr lang="en-US" sz="2000" dirty="0"/>
                  <a:t>for the average value (µ) for transactions (t) covered by frequent item sets (A):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 do we validate this? </a:t>
                </a:r>
                <a:r>
                  <a:rPr lang="en-US" sz="2000" b="1" dirty="0"/>
                  <a:t>Statistical Tests</a:t>
                </a:r>
                <a:r>
                  <a:rPr lang="en-US" sz="2000" dirty="0"/>
                  <a:t>.	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111B11-B013-8D4A-B43C-C6FE439FD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98" y="1594624"/>
                <a:ext cx="8876370" cy="3785652"/>
              </a:xfrm>
              <a:prstGeom prst="rect">
                <a:avLst/>
              </a:prstGeom>
              <a:blipFill>
                <a:blip r:embed="rId4"/>
                <a:stretch>
                  <a:fillRect l="-572" t="-1003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2319B-F059-DC41-90C6-E5BE331EBDAB}"/>
              </a:ext>
            </a:extLst>
          </p:cNvPr>
          <p:cNvSpPr txBox="1"/>
          <p:nvPr/>
        </p:nvSpPr>
        <p:spPr>
          <a:xfrm>
            <a:off x="3926860" y="530977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Brief Refresher on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2148B-F928-FC44-B209-3F8FDAB5F5AF}"/>
              </a:ext>
            </a:extLst>
          </p:cNvPr>
          <p:cNvSpPr txBox="1"/>
          <p:nvPr/>
        </p:nvSpPr>
        <p:spPr>
          <a:xfrm>
            <a:off x="2676293" y="1694985"/>
            <a:ext cx="67910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Z-value represents the </a:t>
            </a:r>
            <a:r>
              <a:rPr lang="en-US" sz="2000" b="1" dirty="0"/>
              <a:t>statistical significance.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µ (Mu) represents the </a:t>
            </a:r>
            <a:r>
              <a:rPr lang="en-US" sz="2000" b="1" dirty="0"/>
              <a:t>mean (average) </a:t>
            </a:r>
            <a:r>
              <a:rPr lang="en-US" sz="2000" dirty="0"/>
              <a:t>value in a dataset A </a:t>
            </a:r>
            <a:r>
              <a:rPr lang="en-US" sz="2000" b="1" dirty="0"/>
              <a:t>that meet our condition (action rule)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µ′ (Mu prime) represents the </a:t>
            </a:r>
            <a:r>
              <a:rPr lang="en-US" sz="2000" b="1" dirty="0"/>
              <a:t>mean (average) </a:t>
            </a:r>
            <a:r>
              <a:rPr lang="en-US" sz="2000" dirty="0"/>
              <a:t>value in a dataset A </a:t>
            </a:r>
            <a:r>
              <a:rPr lang="en-US" sz="2000" b="1" dirty="0"/>
              <a:t>that does NOT meet our condition (action rule)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US" sz="2000" dirty="0"/>
              <a:t> (Delta) represents a </a:t>
            </a:r>
            <a:r>
              <a:rPr lang="en-US" sz="2000" b="1" dirty="0"/>
              <a:t>user defined threshold </a:t>
            </a:r>
            <a:r>
              <a:rPr lang="en-US" sz="2000" dirty="0"/>
              <a:t>used in testing our rule.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2319B-F059-DC41-90C6-E5BE331EBDAB}"/>
              </a:ext>
            </a:extLst>
          </p:cNvPr>
          <p:cNvSpPr txBox="1"/>
          <p:nvPr/>
        </p:nvSpPr>
        <p:spPr>
          <a:xfrm>
            <a:off x="3472525" y="530977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Brief Refresher on Statistics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/>
              <p:nvPr/>
            </p:nvSpPr>
            <p:spPr>
              <a:xfrm>
                <a:off x="2700453" y="1683833"/>
                <a:ext cx="6791092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(sigma one) represents the </a:t>
                </a:r>
                <a:r>
                  <a:rPr lang="en-US" sz="2000" b="1" dirty="0">
                    <a:latin typeface="+mn-lt"/>
                  </a:rPr>
                  <a:t>standard deviation for the elements that meet our condition.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(sigma two) represents the </a:t>
                </a:r>
                <a:r>
                  <a:rPr lang="en-US" sz="2000" b="1" dirty="0">
                    <a:latin typeface="+mn-lt"/>
                  </a:rPr>
                  <a:t>standard deviation for elements that do NOT meet our condition.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represents the </a:t>
                </a:r>
                <a:r>
                  <a:rPr lang="en-US" sz="2000" b="1" dirty="0">
                    <a:latin typeface="+mn-lt"/>
                  </a:rPr>
                  <a:t>total number of elements that meet our condition</a:t>
                </a:r>
                <a:r>
                  <a:rPr lang="en-US" sz="2000" dirty="0">
                    <a:latin typeface="+mn-lt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represents </a:t>
                </a:r>
                <a:r>
                  <a:rPr lang="en-US" sz="2000" b="1" dirty="0">
                    <a:latin typeface="+mn-lt"/>
                  </a:rPr>
                  <a:t>the total number of elements that do NOT meet our condition</a:t>
                </a:r>
                <a:r>
                  <a:rPr lang="en-US" sz="2000" dirty="0">
                    <a:latin typeface="+mn-lt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53" y="1683833"/>
                <a:ext cx="6791092" cy="4093428"/>
              </a:xfrm>
              <a:prstGeom prst="rect">
                <a:avLst/>
              </a:prstGeom>
              <a:blipFill>
                <a:blip r:embed="rId4"/>
                <a:stretch>
                  <a:fillRect l="-746" t="-617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2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2319B-F059-DC41-90C6-E5BE331EBDAB}"/>
              </a:ext>
            </a:extLst>
          </p:cNvPr>
          <p:cNvSpPr txBox="1"/>
          <p:nvPr/>
        </p:nvSpPr>
        <p:spPr>
          <a:xfrm>
            <a:off x="4513674" y="619074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Bringing it 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/>
              <p:nvPr/>
            </p:nvSpPr>
            <p:spPr>
              <a:xfrm>
                <a:off x="2700452" y="1326993"/>
                <a:ext cx="6791092" cy="5060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+mn-lt"/>
                  </a:rPr>
                  <a:t>When testing a statistical proposition, we </a:t>
                </a:r>
                <a:r>
                  <a:rPr lang="en-US" sz="2000" dirty="0">
                    <a:latin typeface="+mn-lt"/>
                  </a:rPr>
                  <a:t>calculate the Z-values of two opposite propositions, called the</a:t>
                </a:r>
                <a:r>
                  <a:rPr lang="en-US" sz="2000" b="1" dirty="0">
                    <a:latin typeface="+mn-lt"/>
                  </a:rPr>
                  <a:t>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n-lt"/>
                  </a:rPr>
                  <a:t>) </a:t>
                </a:r>
                <a:r>
                  <a:rPr lang="en-US" sz="2000" dirty="0">
                    <a:latin typeface="+mn-lt"/>
                  </a:rPr>
                  <a:t>and the </a:t>
                </a:r>
                <a:r>
                  <a:rPr lang="en-US" sz="2000" b="1" dirty="0">
                    <a:latin typeface="+mn-lt"/>
                  </a:rPr>
                  <a:t>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), to determine which to accept.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Z represents the statistical significance of our rule.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−µ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b="0" dirty="0">
                    <a:latin typeface="+mn-lt"/>
                  </a:rPr>
                  <a:t> represents our </a:t>
                </a:r>
                <a:r>
                  <a:rPr lang="en-US" sz="2000" b="1" dirty="0">
                    <a:latin typeface="+mn-lt"/>
                  </a:rPr>
                  <a:t>critical value</a:t>
                </a:r>
                <a:r>
                  <a:rPr lang="en-US" sz="2000" dirty="0">
                    <a:latin typeface="+mn-lt"/>
                  </a:rPr>
                  <a:t> (calculated by one-sided hypothesis testing at a specified confidence level.)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52" y="1326993"/>
                <a:ext cx="6791092" cy="5060231"/>
              </a:xfrm>
              <a:prstGeom prst="rect">
                <a:avLst/>
              </a:prstGeom>
              <a:blipFill>
                <a:blip r:embed="rId4"/>
                <a:stretch>
                  <a:fillRect l="-1306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9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2319B-F059-DC41-90C6-E5BE331EBDAB}"/>
              </a:ext>
            </a:extLst>
          </p:cNvPr>
          <p:cNvSpPr txBox="1"/>
          <p:nvPr/>
        </p:nvSpPr>
        <p:spPr>
          <a:xfrm>
            <a:off x="4513674" y="619074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 I do with my Z-scores?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/>
              <p:nvPr/>
            </p:nvSpPr>
            <p:spPr>
              <a:xfrm>
                <a:off x="3450658" y="1717286"/>
                <a:ext cx="679109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compare the Z-score to our critical value to determine which hypothesis to accept: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&gt;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Reject null hypothesis</a:t>
                </a:r>
              </a:p>
              <a:p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Conclude action rule is interesting</a:t>
                </a:r>
              </a:p>
              <a:p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Else</a:t>
                </a:r>
              </a:p>
              <a:p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We cannot conclude action rule is     interesting </a:t>
                </a:r>
              </a:p>
              <a:p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  <a:cs typeface="Courier New" panose="02070309020205020404" pitchFamily="49" charset="0"/>
                  </a:rPr>
                  <a:t>In conclusion, we only determine if our Action Rule is valid (statistically interesting/significant) if our calculated Z score is greater than the critical score (rejecting the null hypothesis.)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58" y="1717286"/>
                <a:ext cx="6791092" cy="4401205"/>
              </a:xfrm>
              <a:prstGeom prst="rect">
                <a:avLst/>
              </a:prstGeom>
              <a:blipFill>
                <a:blip r:embed="rId4"/>
                <a:stretch>
                  <a:fillRect l="-933" t="-865" r="-2425" b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5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2319B-F059-DC41-90C6-E5BE331EBDAB}"/>
              </a:ext>
            </a:extLst>
          </p:cNvPr>
          <p:cNvSpPr txBox="1"/>
          <p:nvPr/>
        </p:nvSpPr>
        <p:spPr>
          <a:xfrm>
            <a:off x="4513674" y="619074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concrete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/>
              <p:nvPr/>
            </p:nvSpPr>
            <p:spPr>
              <a:xfrm>
                <a:off x="2700454" y="1326994"/>
                <a:ext cx="6791092" cy="610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Example 6.1 in ”Introduction to Data Mining, Second Edition” by Tan, et al.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𝐼𝑛𝑐𝑜𝑚𝑒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&gt;100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𝑆h𝑜𝑝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𝑂𝑛𝑙𝑖𝑛𝑒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𝑌𝑒𝑠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𝐴𝑔𝑒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=38</m:t>
                    </m:r>
                  </m:oMath>
                </a14:m>
                <a:r>
                  <a:rPr lang="en-US" sz="2000" dirty="0">
                    <a:latin typeface="+mn-lt"/>
                  </a:rPr>
                  <a:t>, is </a:t>
                </a:r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only considered interesting if the difference between µ and µ′ is greater than 5.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=5, 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=3.5,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=50,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=6.5,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000" dirty="0">
                    <a:latin typeface="+mn-lt"/>
                  </a:rPr>
                  <a:t> (µ′ of 30)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µ</m:t>
                    </m:r>
                    <m:r>
                      <m:rPr>
                        <m:nor/>
                      </m:rPr>
                      <a:rPr lang="en-US" sz="2000" dirty="0">
                        <a:latin typeface="+mn-lt"/>
                      </a:rPr>
                      <m:t>′ = </m:t>
                    </m:r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nor/>
                      </m:rPr>
                      <a:rPr lang="en-US" sz="2000" dirty="0">
                        <a:latin typeface="+mn-lt"/>
                      </a:rPr>
                      <m:t> + </m:t>
                    </m:r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 (null hypothesis)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µ</m:t>
                    </m:r>
                    <m:r>
                      <m:rPr>
                        <m:nor/>
                      </m:rPr>
                      <a:rPr lang="en-US" sz="2000" dirty="0">
                        <a:latin typeface="+mn-lt"/>
                      </a:rPr>
                      <m:t>′ &gt; </m:t>
                    </m:r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nor/>
                      </m:rPr>
                      <a:rPr lang="en-US" sz="2000" dirty="0">
                        <a:latin typeface="+mn-lt"/>
                      </a:rPr>
                      <m:t> + </m:t>
                    </m:r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 (alt. hypothesis)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3.5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6.5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=4.4414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=1.64</m:t>
                    </m:r>
                  </m:oMath>
                </a14:m>
                <a:r>
                  <a:rPr lang="en-US" sz="2000" dirty="0">
                    <a:latin typeface="+mn-lt"/>
                  </a:rPr>
                  <a:t> (obtained by one-sided hypothesis test)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2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54" y="1326994"/>
                <a:ext cx="6791092" cy="6108211"/>
              </a:xfrm>
              <a:prstGeom prst="rect">
                <a:avLst/>
              </a:prstGeom>
              <a:blipFill>
                <a:blip r:embed="rId4"/>
                <a:stretch>
                  <a:fillRect l="-746" t="-622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2319B-F059-DC41-90C6-E5BE331EBDAB}"/>
              </a:ext>
            </a:extLst>
          </p:cNvPr>
          <p:cNvSpPr txBox="1"/>
          <p:nvPr/>
        </p:nvSpPr>
        <p:spPr>
          <a:xfrm>
            <a:off x="4280974" y="709212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Making conclusions about Action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/>
              <p:nvPr/>
            </p:nvSpPr>
            <p:spPr>
              <a:xfrm>
                <a:off x="2700454" y="1326994"/>
                <a:ext cx="6791092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=4.4414</m:t>
                    </m:r>
                  </m:oMath>
                </a14:m>
                <a:r>
                  <a:rPr lang="en-US" sz="2000" dirty="0">
                    <a:latin typeface="+mn-lt"/>
                  </a:rPr>
                  <a:t> (obtained from Z-score formula)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=1.64</m:t>
                    </m:r>
                  </m:oMath>
                </a14:m>
                <a:r>
                  <a:rPr lang="en-US" sz="2000" dirty="0">
                    <a:latin typeface="+mn-lt"/>
                  </a:rPr>
                  <a:t> (obtained by one-sided hypothesis test)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As a result: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and therefore, we can </a:t>
                </a:r>
                <a:r>
                  <a:rPr lang="en-US" sz="2000" b="1" dirty="0">
                    <a:latin typeface="+mn-lt"/>
                  </a:rPr>
                  <a:t>reject the null hypothesis </a:t>
                </a:r>
                <a:r>
                  <a:rPr lang="en-US" sz="2000" dirty="0">
                    <a:latin typeface="+mn-lt"/>
                  </a:rPr>
                  <a:t>and we can </a:t>
                </a:r>
                <a:r>
                  <a:rPr lang="en-US" sz="2000" b="1" dirty="0">
                    <a:latin typeface="+mn-lt"/>
                  </a:rPr>
                  <a:t>conclude that our action rule is interesting. </a:t>
                </a: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2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72148B-F928-FC44-B209-3F8FDAB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54" y="1326994"/>
                <a:ext cx="6791092" cy="3354765"/>
              </a:xfrm>
              <a:prstGeom prst="rect">
                <a:avLst/>
              </a:prstGeom>
              <a:blipFill>
                <a:blip r:embed="rId4"/>
                <a:stretch>
                  <a:fillRect l="-746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539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Oswald</vt:lpstr>
      <vt:lpstr>Calibri</vt:lpstr>
      <vt:lpstr>Courier New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avyay rao</cp:lastModifiedBy>
  <cp:revision>6</cp:revision>
  <dcterms:modified xsi:type="dcterms:W3CDTF">2022-02-13T04:06:48Z</dcterms:modified>
</cp:coreProperties>
</file>