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8"/>
  </p:notesMasterIdLst>
  <p:sldIdLst>
    <p:sldId id="267" r:id="rId2"/>
    <p:sldId id="259" r:id="rId3"/>
    <p:sldId id="261" r:id="rId4"/>
    <p:sldId id="262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DDEA6E-1A37-47FF-BB35-4210F16F1257}" v="330" dt="2022-02-01T08:11:41.525"/>
    <p1510:client id="{6A640649-5B1C-4FDD-824E-877C065617F5}" v="33" dt="2022-02-02T02:17:42.374"/>
    <p1510:client id="{B931E0F0-4912-4D8A-B90E-7E5654B316CC}" v="885" dt="2022-02-01T06:20:24.5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838FBA-BEE8-47FA-B33D-8B3FE7971FF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49C6054-C83E-4E76-9980-FC051AA3E4D5}">
      <dgm:prSet/>
      <dgm:spPr/>
      <dgm:t>
        <a:bodyPr/>
        <a:lstStyle/>
        <a:p>
          <a:r>
            <a:rPr lang="en-US" b="1"/>
            <a:t>Missing Value Completion  </a:t>
          </a:r>
          <a:endParaRPr lang="en-US"/>
        </a:p>
      </dgm:t>
    </dgm:pt>
    <dgm:pt modelId="{BFBA09E5-A111-4089-8306-8FAA41F5F5ED}" type="parTrans" cxnId="{22DFB6DA-F8A6-4F65-81C6-30073B440F41}">
      <dgm:prSet/>
      <dgm:spPr/>
      <dgm:t>
        <a:bodyPr/>
        <a:lstStyle/>
        <a:p>
          <a:endParaRPr lang="en-US"/>
        </a:p>
      </dgm:t>
    </dgm:pt>
    <dgm:pt modelId="{522890DD-9746-410F-BDB0-E7F188BFCEAC}" type="sibTrans" cxnId="{22DFB6DA-F8A6-4F65-81C6-30073B440F41}">
      <dgm:prSet/>
      <dgm:spPr/>
      <dgm:t>
        <a:bodyPr/>
        <a:lstStyle/>
        <a:p>
          <a:endParaRPr lang="en-US"/>
        </a:p>
      </dgm:t>
    </dgm:pt>
    <dgm:pt modelId="{012C2C30-6A87-48F0-B0CF-0CE427172EDE}">
      <dgm:prSet/>
      <dgm:spPr/>
      <dgm:t>
        <a:bodyPr/>
        <a:lstStyle/>
        <a:p>
          <a:r>
            <a:rPr lang="en-US" b="1"/>
            <a:t>Cuts, Discretization and grouping</a:t>
          </a:r>
          <a:endParaRPr lang="en-US"/>
        </a:p>
      </dgm:t>
    </dgm:pt>
    <dgm:pt modelId="{C09BD17B-6682-477D-92A8-FAB71CE1BEF6}" type="parTrans" cxnId="{2466BBD9-1B79-45B2-A73C-5CE83DD83E41}">
      <dgm:prSet/>
      <dgm:spPr/>
      <dgm:t>
        <a:bodyPr/>
        <a:lstStyle/>
        <a:p>
          <a:endParaRPr lang="en-US"/>
        </a:p>
      </dgm:t>
    </dgm:pt>
    <dgm:pt modelId="{4AC91B15-9E83-456D-8D7C-3E762570A9AB}" type="sibTrans" cxnId="{2466BBD9-1B79-45B2-A73C-5CE83DD83E41}">
      <dgm:prSet/>
      <dgm:spPr/>
      <dgm:t>
        <a:bodyPr/>
        <a:lstStyle/>
        <a:p>
          <a:endParaRPr lang="en-US"/>
        </a:p>
      </dgm:t>
    </dgm:pt>
    <dgm:pt modelId="{F56ECC15-8CFD-49A5-BFFF-602B7AEA192D}">
      <dgm:prSet/>
      <dgm:spPr/>
      <dgm:t>
        <a:bodyPr/>
        <a:lstStyle/>
        <a:p>
          <a:r>
            <a:rPr lang="en-US" b="1"/>
            <a:t>Linear Combination</a:t>
          </a:r>
          <a:endParaRPr lang="en-US"/>
        </a:p>
      </dgm:t>
    </dgm:pt>
    <dgm:pt modelId="{41320D2D-ECE4-4F1E-88B6-E89197878A4B}" type="parTrans" cxnId="{3FCC8004-19F8-42CD-A98F-4E6F58C07A6D}">
      <dgm:prSet/>
      <dgm:spPr/>
      <dgm:t>
        <a:bodyPr/>
        <a:lstStyle/>
        <a:p>
          <a:endParaRPr lang="en-US"/>
        </a:p>
      </dgm:t>
    </dgm:pt>
    <dgm:pt modelId="{D9184F43-073A-4676-97D9-2024E57AE293}" type="sibTrans" cxnId="{3FCC8004-19F8-42CD-A98F-4E6F58C07A6D}">
      <dgm:prSet/>
      <dgm:spPr/>
      <dgm:t>
        <a:bodyPr/>
        <a:lstStyle/>
        <a:p>
          <a:endParaRPr lang="en-US"/>
        </a:p>
      </dgm:t>
    </dgm:pt>
    <dgm:pt modelId="{E05D9D8A-E241-4ECD-AE5A-D9E8594BCAB2}">
      <dgm:prSet/>
      <dgm:spPr/>
      <dgm:t>
        <a:bodyPr/>
        <a:lstStyle/>
        <a:p>
          <a:r>
            <a:rPr lang="en-US" b="1"/>
            <a:t>Reducts and Decision rules</a:t>
          </a:r>
          <a:endParaRPr lang="en-US"/>
        </a:p>
      </dgm:t>
    </dgm:pt>
    <dgm:pt modelId="{4EA72D8C-B816-41D0-93F9-032C3F078254}" type="parTrans" cxnId="{11386EDA-1456-4A24-A51A-CB1BD7EDD6AE}">
      <dgm:prSet/>
      <dgm:spPr/>
      <dgm:t>
        <a:bodyPr/>
        <a:lstStyle/>
        <a:p>
          <a:endParaRPr lang="en-US"/>
        </a:p>
      </dgm:t>
    </dgm:pt>
    <dgm:pt modelId="{FF0F1C74-C489-4A81-8312-B39F6EC11AA8}" type="sibTrans" cxnId="{11386EDA-1456-4A24-A51A-CB1BD7EDD6AE}">
      <dgm:prSet/>
      <dgm:spPr/>
      <dgm:t>
        <a:bodyPr/>
        <a:lstStyle/>
        <a:p>
          <a:endParaRPr lang="en-US"/>
        </a:p>
      </dgm:t>
    </dgm:pt>
    <dgm:pt modelId="{728B869D-6657-426C-8E8A-C7475A7AAEDB}" type="pres">
      <dgm:prSet presAssocID="{0D838FBA-BEE8-47FA-B33D-8B3FE7971FFC}" presName="vert0" presStyleCnt="0">
        <dgm:presLayoutVars>
          <dgm:dir/>
          <dgm:animOne val="branch"/>
          <dgm:animLvl val="lvl"/>
        </dgm:presLayoutVars>
      </dgm:prSet>
      <dgm:spPr/>
    </dgm:pt>
    <dgm:pt modelId="{F82CD7EC-933D-4179-A62B-E0C8284E3BD1}" type="pres">
      <dgm:prSet presAssocID="{149C6054-C83E-4E76-9980-FC051AA3E4D5}" presName="thickLine" presStyleLbl="alignNode1" presStyleIdx="0" presStyleCnt="4"/>
      <dgm:spPr/>
    </dgm:pt>
    <dgm:pt modelId="{C4E0AA26-6DA3-4280-9510-3860E2FE13B6}" type="pres">
      <dgm:prSet presAssocID="{149C6054-C83E-4E76-9980-FC051AA3E4D5}" presName="horz1" presStyleCnt="0"/>
      <dgm:spPr/>
    </dgm:pt>
    <dgm:pt modelId="{06E69637-57FC-4634-9D09-EA9FA02633CA}" type="pres">
      <dgm:prSet presAssocID="{149C6054-C83E-4E76-9980-FC051AA3E4D5}" presName="tx1" presStyleLbl="revTx" presStyleIdx="0" presStyleCnt="4"/>
      <dgm:spPr/>
    </dgm:pt>
    <dgm:pt modelId="{31B46AE4-A66A-40F2-8088-98E763A040B3}" type="pres">
      <dgm:prSet presAssocID="{149C6054-C83E-4E76-9980-FC051AA3E4D5}" presName="vert1" presStyleCnt="0"/>
      <dgm:spPr/>
    </dgm:pt>
    <dgm:pt modelId="{82748233-0A95-4471-A98D-D17109A556CF}" type="pres">
      <dgm:prSet presAssocID="{012C2C30-6A87-48F0-B0CF-0CE427172EDE}" presName="thickLine" presStyleLbl="alignNode1" presStyleIdx="1" presStyleCnt="4"/>
      <dgm:spPr/>
    </dgm:pt>
    <dgm:pt modelId="{CFE1386A-AB99-4C15-AE27-302AED6A80CC}" type="pres">
      <dgm:prSet presAssocID="{012C2C30-6A87-48F0-B0CF-0CE427172EDE}" presName="horz1" presStyleCnt="0"/>
      <dgm:spPr/>
    </dgm:pt>
    <dgm:pt modelId="{B1FBB900-E5A1-4001-8475-7E4F97F89A9B}" type="pres">
      <dgm:prSet presAssocID="{012C2C30-6A87-48F0-B0CF-0CE427172EDE}" presName="tx1" presStyleLbl="revTx" presStyleIdx="1" presStyleCnt="4"/>
      <dgm:spPr/>
    </dgm:pt>
    <dgm:pt modelId="{3C0E65EB-4C07-4407-86A1-08CA19E98540}" type="pres">
      <dgm:prSet presAssocID="{012C2C30-6A87-48F0-B0CF-0CE427172EDE}" presName="vert1" presStyleCnt="0"/>
      <dgm:spPr/>
    </dgm:pt>
    <dgm:pt modelId="{1D8A382D-5BD9-4E89-9EA4-05BC59AD4902}" type="pres">
      <dgm:prSet presAssocID="{F56ECC15-8CFD-49A5-BFFF-602B7AEA192D}" presName="thickLine" presStyleLbl="alignNode1" presStyleIdx="2" presStyleCnt="4"/>
      <dgm:spPr/>
    </dgm:pt>
    <dgm:pt modelId="{2DE995D8-3639-49A8-930B-25A9E44B1191}" type="pres">
      <dgm:prSet presAssocID="{F56ECC15-8CFD-49A5-BFFF-602B7AEA192D}" presName="horz1" presStyleCnt="0"/>
      <dgm:spPr/>
    </dgm:pt>
    <dgm:pt modelId="{5A884382-7E95-4A54-AB3A-B82BC1A23C96}" type="pres">
      <dgm:prSet presAssocID="{F56ECC15-8CFD-49A5-BFFF-602B7AEA192D}" presName="tx1" presStyleLbl="revTx" presStyleIdx="2" presStyleCnt="4"/>
      <dgm:spPr/>
    </dgm:pt>
    <dgm:pt modelId="{4C0B0847-A69E-4157-BC04-D1D9711A583C}" type="pres">
      <dgm:prSet presAssocID="{F56ECC15-8CFD-49A5-BFFF-602B7AEA192D}" presName="vert1" presStyleCnt="0"/>
      <dgm:spPr/>
    </dgm:pt>
    <dgm:pt modelId="{0B614548-EDFB-4803-8150-D49C96AFB9C5}" type="pres">
      <dgm:prSet presAssocID="{E05D9D8A-E241-4ECD-AE5A-D9E8594BCAB2}" presName="thickLine" presStyleLbl="alignNode1" presStyleIdx="3" presStyleCnt="4"/>
      <dgm:spPr/>
    </dgm:pt>
    <dgm:pt modelId="{2007087E-AA55-4063-8635-2E93D5B6754B}" type="pres">
      <dgm:prSet presAssocID="{E05D9D8A-E241-4ECD-AE5A-D9E8594BCAB2}" presName="horz1" presStyleCnt="0"/>
      <dgm:spPr/>
    </dgm:pt>
    <dgm:pt modelId="{EB21E969-F6E8-4783-B697-8259AF48386F}" type="pres">
      <dgm:prSet presAssocID="{E05D9D8A-E241-4ECD-AE5A-D9E8594BCAB2}" presName="tx1" presStyleLbl="revTx" presStyleIdx="3" presStyleCnt="4"/>
      <dgm:spPr/>
    </dgm:pt>
    <dgm:pt modelId="{7F46925F-087C-481B-96AE-0CFF498F5F69}" type="pres">
      <dgm:prSet presAssocID="{E05D9D8A-E241-4ECD-AE5A-D9E8594BCAB2}" presName="vert1" presStyleCnt="0"/>
      <dgm:spPr/>
    </dgm:pt>
  </dgm:ptLst>
  <dgm:cxnLst>
    <dgm:cxn modelId="{3FCC8004-19F8-42CD-A98F-4E6F58C07A6D}" srcId="{0D838FBA-BEE8-47FA-B33D-8B3FE7971FFC}" destId="{F56ECC15-8CFD-49A5-BFFF-602B7AEA192D}" srcOrd="2" destOrd="0" parTransId="{41320D2D-ECE4-4F1E-88B6-E89197878A4B}" sibTransId="{D9184F43-073A-4676-97D9-2024E57AE293}"/>
    <dgm:cxn modelId="{A0234B25-F40B-48F7-A51C-6D5315D036C8}" type="presOf" srcId="{E05D9D8A-E241-4ECD-AE5A-D9E8594BCAB2}" destId="{EB21E969-F6E8-4783-B697-8259AF48386F}" srcOrd="0" destOrd="0" presId="urn:microsoft.com/office/officeart/2008/layout/LinedList"/>
    <dgm:cxn modelId="{B2AFF95B-BED0-4540-898C-2A012FE36D73}" type="presOf" srcId="{0D838FBA-BEE8-47FA-B33D-8B3FE7971FFC}" destId="{728B869D-6657-426C-8E8A-C7475A7AAEDB}" srcOrd="0" destOrd="0" presId="urn:microsoft.com/office/officeart/2008/layout/LinedList"/>
    <dgm:cxn modelId="{E4851245-30EB-476F-9F68-6DA390BF7621}" type="presOf" srcId="{012C2C30-6A87-48F0-B0CF-0CE427172EDE}" destId="{B1FBB900-E5A1-4001-8475-7E4F97F89A9B}" srcOrd="0" destOrd="0" presId="urn:microsoft.com/office/officeart/2008/layout/LinedList"/>
    <dgm:cxn modelId="{59DEF48A-2D3C-4D09-B610-ADAFBD026079}" type="presOf" srcId="{F56ECC15-8CFD-49A5-BFFF-602B7AEA192D}" destId="{5A884382-7E95-4A54-AB3A-B82BC1A23C96}" srcOrd="0" destOrd="0" presId="urn:microsoft.com/office/officeart/2008/layout/LinedList"/>
    <dgm:cxn modelId="{2466BBD9-1B79-45B2-A73C-5CE83DD83E41}" srcId="{0D838FBA-BEE8-47FA-B33D-8B3FE7971FFC}" destId="{012C2C30-6A87-48F0-B0CF-0CE427172EDE}" srcOrd="1" destOrd="0" parTransId="{C09BD17B-6682-477D-92A8-FAB71CE1BEF6}" sibTransId="{4AC91B15-9E83-456D-8D7C-3E762570A9AB}"/>
    <dgm:cxn modelId="{11386EDA-1456-4A24-A51A-CB1BD7EDD6AE}" srcId="{0D838FBA-BEE8-47FA-B33D-8B3FE7971FFC}" destId="{E05D9D8A-E241-4ECD-AE5A-D9E8594BCAB2}" srcOrd="3" destOrd="0" parTransId="{4EA72D8C-B816-41D0-93F9-032C3F078254}" sibTransId="{FF0F1C74-C489-4A81-8312-B39F6EC11AA8}"/>
    <dgm:cxn modelId="{22DFB6DA-F8A6-4F65-81C6-30073B440F41}" srcId="{0D838FBA-BEE8-47FA-B33D-8B3FE7971FFC}" destId="{149C6054-C83E-4E76-9980-FC051AA3E4D5}" srcOrd="0" destOrd="0" parTransId="{BFBA09E5-A111-4089-8306-8FAA41F5F5ED}" sibTransId="{522890DD-9746-410F-BDB0-E7F188BFCEAC}"/>
    <dgm:cxn modelId="{B6A162FD-8970-4274-98DA-C1127632C67C}" type="presOf" srcId="{149C6054-C83E-4E76-9980-FC051AA3E4D5}" destId="{06E69637-57FC-4634-9D09-EA9FA02633CA}" srcOrd="0" destOrd="0" presId="urn:microsoft.com/office/officeart/2008/layout/LinedList"/>
    <dgm:cxn modelId="{D71806B9-2F4F-4794-99EA-A2D8A46B663A}" type="presParOf" srcId="{728B869D-6657-426C-8E8A-C7475A7AAEDB}" destId="{F82CD7EC-933D-4179-A62B-E0C8284E3BD1}" srcOrd="0" destOrd="0" presId="urn:microsoft.com/office/officeart/2008/layout/LinedList"/>
    <dgm:cxn modelId="{19E86A6E-6D54-4007-8C3B-C289ED3952CB}" type="presParOf" srcId="{728B869D-6657-426C-8E8A-C7475A7AAEDB}" destId="{C4E0AA26-6DA3-4280-9510-3860E2FE13B6}" srcOrd="1" destOrd="0" presId="urn:microsoft.com/office/officeart/2008/layout/LinedList"/>
    <dgm:cxn modelId="{D75F2CBF-AD21-46C8-B3DE-5516EF502B0B}" type="presParOf" srcId="{C4E0AA26-6DA3-4280-9510-3860E2FE13B6}" destId="{06E69637-57FC-4634-9D09-EA9FA02633CA}" srcOrd="0" destOrd="0" presId="urn:microsoft.com/office/officeart/2008/layout/LinedList"/>
    <dgm:cxn modelId="{5F8FF8A5-49B9-4939-9EBA-C861491E8B85}" type="presParOf" srcId="{C4E0AA26-6DA3-4280-9510-3860E2FE13B6}" destId="{31B46AE4-A66A-40F2-8088-98E763A040B3}" srcOrd="1" destOrd="0" presId="urn:microsoft.com/office/officeart/2008/layout/LinedList"/>
    <dgm:cxn modelId="{EEC635C7-2C0F-4479-BE59-340B21BE6301}" type="presParOf" srcId="{728B869D-6657-426C-8E8A-C7475A7AAEDB}" destId="{82748233-0A95-4471-A98D-D17109A556CF}" srcOrd="2" destOrd="0" presId="urn:microsoft.com/office/officeart/2008/layout/LinedList"/>
    <dgm:cxn modelId="{878E769D-D6A6-4449-AF3E-B9742F40FC5C}" type="presParOf" srcId="{728B869D-6657-426C-8E8A-C7475A7AAEDB}" destId="{CFE1386A-AB99-4C15-AE27-302AED6A80CC}" srcOrd="3" destOrd="0" presId="urn:microsoft.com/office/officeart/2008/layout/LinedList"/>
    <dgm:cxn modelId="{F9CA195E-7F5E-47A8-9B5B-28430ED9D94B}" type="presParOf" srcId="{CFE1386A-AB99-4C15-AE27-302AED6A80CC}" destId="{B1FBB900-E5A1-4001-8475-7E4F97F89A9B}" srcOrd="0" destOrd="0" presId="urn:microsoft.com/office/officeart/2008/layout/LinedList"/>
    <dgm:cxn modelId="{F460F136-FB14-441D-8E9E-D3E369A6E18A}" type="presParOf" srcId="{CFE1386A-AB99-4C15-AE27-302AED6A80CC}" destId="{3C0E65EB-4C07-4407-86A1-08CA19E98540}" srcOrd="1" destOrd="0" presId="urn:microsoft.com/office/officeart/2008/layout/LinedList"/>
    <dgm:cxn modelId="{A9BF9B5D-EBDC-43BE-87EE-89F19C548F4D}" type="presParOf" srcId="{728B869D-6657-426C-8E8A-C7475A7AAEDB}" destId="{1D8A382D-5BD9-4E89-9EA4-05BC59AD4902}" srcOrd="4" destOrd="0" presId="urn:microsoft.com/office/officeart/2008/layout/LinedList"/>
    <dgm:cxn modelId="{87EF7BDA-9F7F-467A-B4C3-A385EDA39B35}" type="presParOf" srcId="{728B869D-6657-426C-8E8A-C7475A7AAEDB}" destId="{2DE995D8-3639-49A8-930B-25A9E44B1191}" srcOrd="5" destOrd="0" presId="urn:microsoft.com/office/officeart/2008/layout/LinedList"/>
    <dgm:cxn modelId="{51C401A3-6A90-4111-A9D4-4FD13EE85D2C}" type="presParOf" srcId="{2DE995D8-3639-49A8-930B-25A9E44B1191}" destId="{5A884382-7E95-4A54-AB3A-B82BC1A23C96}" srcOrd="0" destOrd="0" presId="urn:microsoft.com/office/officeart/2008/layout/LinedList"/>
    <dgm:cxn modelId="{B7D22B44-2AD5-4CBA-9746-54A343E3148B}" type="presParOf" srcId="{2DE995D8-3639-49A8-930B-25A9E44B1191}" destId="{4C0B0847-A69E-4157-BC04-D1D9711A583C}" srcOrd="1" destOrd="0" presId="urn:microsoft.com/office/officeart/2008/layout/LinedList"/>
    <dgm:cxn modelId="{BBB170B0-4507-4003-ADD9-4D278D718E13}" type="presParOf" srcId="{728B869D-6657-426C-8E8A-C7475A7AAEDB}" destId="{0B614548-EDFB-4803-8150-D49C96AFB9C5}" srcOrd="6" destOrd="0" presId="urn:microsoft.com/office/officeart/2008/layout/LinedList"/>
    <dgm:cxn modelId="{F56EFA01-4D57-43CA-B461-A28CE446A564}" type="presParOf" srcId="{728B869D-6657-426C-8E8A-C7475A7AAEDB}" destId="{2007087E-AA55-4063-8635-2E93D5B6754B}" srcOrd="7" destOrd="0" presId="urn:microsoft.com/office/officeart/2008/layout/LinedList"/>
    <dgm:cxn modelId="{BDD54149-4CDD-445F-9646-6CD7F953B27B}" type="presParOf" srcId="{2007087E-AA55-4063-8635-2E93D5B6754B}" destId="{EB21E969-F6E8-4783-B697-8259AF48386F}" srcOrd="0" destOrd="0" presId="urn:microsoft.com/office/officeart/2008/layout/LinedList"/>
    <dgm:cxn modelId="{F98680C2-D562-40E9-BC51-AA7B0A74E5B9}" type="presParOf" srcId="{2007087E-AA55-4063-8635-2E93D5B6754B}" destId="{7F46925F-087C-481B-96AE-0CFF498F5F6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2CD7EC-933D-4179-A62B-E0C8284E3BD1}">
      <dsp:nvSpPr>
        <dsp:cNvPr id="0" name=""/>
        <dsp:cNvSpPr/>
      </dsp:nvSpPr>
      <dsp:spPr>
        <a:xfrm>
          <a:off x="0" y="0"/>
          <a:ext cx="403504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69637-57FC-4634-9D09-EA9FA02633CA}">
      <dsp:nvSpPr>
        <dsp:cNvPr id="0" name=""/>
        <dsp:cNvSpPr/>
      </dsp:nvSpPr>
      <dsp:spPr>
        <a:xfrm>
          <a:off x="0" y="0"/>
          <a:ext cx="4035041" cy="663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Missing Value Completion  </a:t>
          </a:r>
          <a:endParaRPr lang="en-US" sz="2100" kern="1200"/>
        </a:p>
      </dsp:txBody>
      <dsp:txXfrm>
        <a:off x="0" y="0"/>
        <a:ext cx="4035041" cy="663465"/>
      </dsp:txXfrm>
    </dsp:sp>
    <dsp:sp modelId="{82748233-0A95-4471-A98D-D17109A556CF}">
      <dsp:nvSpPr>
        <dsp:cNvPr id="0" name=""/>
        <dsp:cNvSpPr/>
      </dsp:nvSpPr>
      <dsp:spPr>
        <a:xfrm>
          <a:off x="0" y="663465"/>
          <a:ext cx="403504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FBB900-E5A1-4001-8475-7E4F97F89A9B}">
      <dsp:nvSpPr>
        <dsp:cNvPr id="0" name=""/>
        <dsp:cNvSpPr/>
      </dsp:nvSpPr>
      <dsp:spPr>
        <a:xfrm>
          <a:off x="0" y="663465"/>
          <a:ext cx="4035041" cy="663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Cuts, Discretization and grouping</a:t>
          </a:r>
          <a:endParaRPr lang="en-US" sz="2100" kern="1200"/>
        </a:p>
      </dsp:txBody>
      <dsp:txXfrm>
        <a:off x="0" y="663465"/>
        <a:ext cx="4035041" cy="663465"/>
      </dsp:txXfrm>
    </dsp:sp>
    <dsp:sp modelId="{1D8A382D-5BD9-4E89-9EA4-05BC59AD4902}">
      <dsp:nvSpPr>
        <dsp:cNvPr id="0" name=""/>
        <dsp:cNvSpPr/>
      </dsp:nvSpPr>
      <dsp:spPr>
        <a:xfrm>
          <a:off x="0" y="1326930"/>
          <a:ext cx="403504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884382-7E95-4A54-AB3A-B82BC1A23C96}">
      <dsp:nvSpPr>
        <dsp:cNvPr id="0" name=""/>
        <dsp:cNvSpPr/>
      </dsp:nvSpPr>
      <dsp:spPr>
        <a:xfrm>
          <a:off x="0" y="1326930"/>
          <a:ext cx="4035041" cy="663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Linear Combination</a:t>
          </a:r>
          <a:endParaRPr lang="en-US" sz="2100" kern="1200"/>
        </a:p>
      </dsp:txBody>
      <dsp:txXfrm>
        <a:off x="0" y="1326930"/>
        <a:ext cx="4035041" cy="663465"/>
      </dsp:txXfrm>
    </dsp:sp>
    <dsp:sp modelId="{0B614548-EDFB-4803-8150-D49C96AFB9C5}">
      <dsp:nvSpPr>
        <dsp:cNvPr id="0" name=""/>
        <dsp:cNvSpPr/>
      </dsp:nvSpPr>
      <dsp:spPr>
        <a:xfrm>
          <a:off x="0" y="1990396"/>
          <a:ext cx="403504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21E969-F6E8-4783-B697-8259AF48386F}">
      <dsp:nvSpPr>
        <dsp:cNvPr id="0" name=""/>
        <dsp:cNvSpPr/>
      </dsp:nvSpPr>
      <dsp:spPr>
        <a:xfrm>
          <a:off x="0" y="1990396"/>
          <a:ext cx="4035041" cy="663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Reducts and Decision rules</a:t>
          </a:r>
          <a:endParaRPr lang="en-US" sz="2100" kern="1200"/>
        </a:p>
      </dsp:txBody>
      <dsp:txXfrm>
        <a:off x="0" y="1990396"/>
        <a:ext cx="4035041" cy="6634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F634B-0F3C-4EFC-B74D-4C1F75EBB1F4}" type="datetimeFigureOut">
              <a:t>2/12/2022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7666B2-05FB-4826-84C2-C07E4471E9D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22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err="1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7666B2-05FB-4826-84C2-C07E4471E9D0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63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RSES data set :</a:t>
            </a:r>
          </a:p>
          <a:p>
            <a:r>
              <a:rPr lang="en-US" dirty="0"/>
              <a:t>TABLE therapy </a:t>
            </a:r>
            <a:endParaRPr lang="en-US" dirty="0">
              <a:cs typeface="Calibri"/>
            </a:endParaRPr>
          </a:p>
          <a:p>
            <a:r>
              <a:rPr lang="en-US" dirty="0"/>
              <a:t>ATTRIBUTES 5 </a:t>
            </a:r>
            <a:endParaRPr lang="en-US"/>
          </a:p>
          <a:p>
            <a:r>
              <a:rPr lang="en-US" dirty="0"/>
              <a:t>temperature numeric 1 </a:t>
            </a:r>
            <a:endParaRPr lang="en-US"/>
          </a:p>
          <a:p>
            <a:r>
              <a:rPr lang="en-US" dirty="0"/>
              <a:t>headache numeric 0 </a:t>
            </a:r>
            <a:endParaRPr lang="en-US"/>
          </a:p>
          <a:p>
            <a:r>
              <a:rPr lang="en-US" dirty="0"/>
              <a:t>cough symbolic </a:t>
            </a:r>
            <a:endParaRPr lang="en-US"/>
          </a:p>
          <a:p>
            <a:r>
              <a:rPr lang="en-US" dirty="0"/>
              <a:t>catarrh symbolic </a:t>
            </a:r>
            <a:endParaRPr lang="en-US"/>
          </a:p>
          <a:p>
            <a:r>
              <a:rPr lang="en-US" dirty="0"/>
              <a:t>disease symbolic </a:t>
            </a:r>
            <a:endParaRPr lang="en-US">
              <a:cs typeface="Calibri"/>
            </a:endParaRPr>
          </a:p>
          <a:p>
            <a:r>
              <a:rPr lang="en-US" dirty="0"/>
              <a:t>OBJECTS 4 </a:t>
            </a:r>
            <a:endParaRPr lang="en-US" dirty="0">
              <a:cs typeface="Calibri"/>
            </a:endParaRPr>
          </a:p>
          <a:p>
            <a:r>
              <a:rPr lang="en-US" dirty="0"/>
              <a:t>38.7 7 no </a:t>
            </a:r>
            <a:r>
              <a:rPr lang="en-US" dirty="0" err="1"/>
              <a:t>no</a:t>
            </a:r>
            <a:r>
              <a:rPr lang="en-US" dirty="0"/>
              <a:t> angina </a:t>
            </a:r>
            <a:endParaRPr lang="en-US" dirty="0">
              <a:cs typeface="Calibri"/>
            </a:endParaRPr>
          </a:p>
          <a:p>
            <a:r>
              <a:rPr lang="en-US" dirty="0"/>
              <a:t>38.3 MISSING yes </a:t>
            </a:r>
            <a:r>
              <a:rPr lang="en-US" dirty="0" err="1"/>
              <a:t>yes</a:t>
            </a:r>
            <a:r>
              <a:rPr lang="en-US" dirty="0"/>
              <a:t> influenza </a:t>
            </a:r>
            <a:endParaRPr lang="en-US" dirty="0">
              <a:cs typeface="Calibri"/>
            </a:endParaRPr>
          </a:p>
          <a:p>
            <a:r>
              <a:rPr lang="en-US" dirty="0"/>
              <a:t>MISSING 3 no </a:t>
            </a:r>
            <a:r>
              <a:rPr lang="en-US" dirty="0" err="1"/>
              <a:t>no</a:t>
            </a:r>
            <a:r>
              <a:rPr lang="en-US" dirty="0"/>
              <a:t> cold </a:t>
            </a:r>
            <a:endParaRPr lang="en-US" dirty="0">
              <a:cs typeface="Calibri"/>
            </a:endParaRPr>
          </a:p>
          <a:p>
            <a:r>
              <a:rPr lang="en-US" dirty="0"/>
              <a:t>36.7 1 no </a:t>
            </a:r>
            <a:r>
              <a:rPr lang="en-US" dirty="0" err="1"/>
              <a:t>no</a:t>
            </a:r>
            <a:r>
              <a:rPr lang="en-US" dirty="0"/>
              <a:t> healthy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7666B2-05FB-4826-84C2-C07E4471E9D0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77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Global Method:</a:t>
            </a:r>
            <a:endParaRPr lang="en-US" b="1" dirty="0" err="1"/>
          </a:p>
          <a:p>
            <a:r>
              <a:rPr lang="en-US" dirty="0"/>
              <a:t>CUT_SET </a:t>
            </a:r>
            <a:r>
              <a:rPr lang="en-US" dirty="0" err="1"/>
              <a:t>demo_global</a:t>
            </a:r>
            <a:endParaRPr lang="en-US">
              <a:cs typeface="Calibri"/>
            </a:endParaRPr>
          </a:p>
          <a:p>
            <a:r>
              <a:rPr lang="en-US" dirty="0"/>
              <a:t>ATTRIBUTES 4</a:t>
            </a:r>
            <a:endParaRPr lang="en-US" dirty="0">
              <a:cs typeface="Calibri"/>
            </a:endParaRPr>
          </a:p>
          <a:p>
            <a:r>
              <a:rPr lang="en-US" dirty="0"/>
              <a:t>INCLUDED_SYMBOLIC false</a:t>
            </a:r>
            <a:endParaRPr lang="en-US" dirty="0">
              <a:cs typeface="Calibri"/>
            </a:endParaRPr>
          </a:p>
          <a:p>
            <a:r>
              <a:rPr lang="en-US" dirty="0"/>
              <a:t>temperature numeric 1</a:t>
            </a:r>
            <a:endParaRPr lang="en-US" dirty="0">
              <a:cs typeface="Calibri"/>
            </a:endParaRPr>
          </a:p>
          <a:p>
            <a:r>
              <a:rPr lang="en-US" dirty="0"/>
              <a:t>[ 38.5 ]</a:t>
            </a:r>
            <a:endParaRPr lang="en-US" dirty="0">
              <a:cs typeface="Calibri"/>
            </a:endParaRPr>
          </a:p>
          <a:p>
            <a:r>
              <a:rPr lang="en-US" dirty="0"/>
              <a:t>headache numeric 0</a:t>
            </a:r>
            <a:endParaRPr lang="en-US" dirty="0">
              <a:cs typeface="Calibri"/>
            </a:endParaRPr>
          </a:p>
          <a:p>
            <a:r>
              <a:rPr lang="en-US" dirty="0"/>
              <a:t>[ 5.0 ]</a:t>
            </a:r>
            <a:endParaRPr lang="en-US" dirty="0">
              <a:cs typeface="Calibri"/>
            </a:endParaRPr>
          </a:p>
          <a:p>
            <a:r>
              <a:rPr lang="en-US" dirty="0"/>
              <a:t>cough symbolic</a:t>
            </a:r>
            <a:endParaRPr lang="en-US" dirty="0">
              <a:cs typeface="Calibri"/>
            </a:endParaRPr>
          </a:p>
          <a:p>
            <a:r>
              <a:rPr lang="en-US" dirty="0"/>
              <a:t>[ ]</a:t>
            </a:r>
            <a:endParaRPr lang="en-US" dirty="0">
              <a:cs typeface="Calibri"/>
            </a:endParaRPr>
          </a:p>
          <a:p>
            <a:r>
              <a:rPr lang="en-US" dirty="0"/>
              <a:t>catarrh symbolic</a:t>
            </a:r>
            <a:endParaRPr lang="en-US" dirty="0">
              <a:cs typeface="Calibri"/>
            </a:endParaRPr>
          </a:p>
          <a:p>
            <a:r>
              <a:rPr lang="en-US" dirty="0"/>
              <a:t>[ ]</a:t>
            </a:r>
          </a:p>
          <a:p>
            <a:endParaRPr lang="en-US" dirty="0">
              <a:cs typeface="Calibri"/>
            </a:endParaRPr>
          </a:p>
          <a:p>
            <a:r>
              <a:rPr lang="en-US" b="1" dirty="0">
                <a:cs typeface="Calibri"/>
              </a:rPr>
              <a:t>Local Method:</a:t>
            </a:r>
            <a:endParaRPr lang="en-US" b="1" dirty="0"/>
          </a:p>
          <a:p>
            <a:r>
              <a:rPr lang="en-US" dirty="0"/>
              <a:t>CUT_SET </a:t>
            </a:r>
            <a:r>
              <a:rPr lang="en-US" dirty="0" err="1"/>
              <a:t>demo_local</a:t>
            </a:r>
            <a:endParaRPr lang="en-US" dirty="0" err="1">
              <a:cs typeface="Calibri"/>
            </a:endParaRPr>
          </a:p>
          <a:p>
            <a:r>
              <a:rPr lang="en-US" dirty="0"/>
              <a:t>ATTRIBUTES 4</a:t>
            </a:r>
            <a:endParaRPr lang="en-US" dirty="0">
              <a:cs typeface="Calibri"/>
            </a:endParaRPr>
          </a:p>
          <a:p>
            <a:r>
              <a:rPr lang="en-US" dirty="0"/>
              <a:t>INCLUDED_SYMBOLIC true</a:t>
            </a:r>
            <a:endParaRPr lang="en-US" dirty="0">
              <a:cs typeface="Calibri"/>
            </a:endParaRPr>
          </a:p>
          <a:p>
            <a:r>
              <a:rPr lang="en-US" dirty="0"/>
              <a:t>temperature numeric 1</a:t>
            </a:r>
            <a:endParaRPr lang="en-US" dirty="0">
              <a:cs typeface="Calibri"/>
            </a:endParaRPr>
          </a:p>
          <a:p>
            <a:r>
              <a:rPr lang="en-US" dirty="0"/>
              <a:t>[ 37.5 ]</a:t>
            </a:r>
            <a:endParaRPr lang="en-US" dirty="0">
              <a:cs typeface="Calibri"/>
            </a:endParaRPr>
          </a:p>
          <a:p>
            <a:r>
              <a:rPr lang="en-US" dirty="0"/>
              <a:t>headache numeric 0</a:t>
            </a:r>
            <a:endParaRPr lang="en-US" dirty="0">
              <a:cs typeface="Calibri"/>
            </a:endParaRPr>
          </a:p>
          <a:p>
            <a:r>
              <a:rPr lang="en-US" dirty="0"/>
              <a:t>[ 2.0 5.0 ]</a:t>
            </a:r>
            <a:endParaRPr lang="en-US" dirty="0">
              <a:cs typeface="Calibri"/>
            </a:endParaRPr>
          </a:p>
          <a:p>
            <a:r>
              <a:rPr lang="en-US" dirty="0"/>
              <a:t>cough symbolic</a:t>
            </a:r>
            <a:endParaRPr lang="en-US" dirty="0">
              <a:cs typeface="Calibri"/>
            </a:endParaRPr>
          </a:p>
          <a:p>
            <a:r>
              <a:rPr lang="en-US" dirty="0"/>
              <a:t>[ { </a:t>
            </a:r>
            <a:r>
              <a:rPr lang="en-US" dirty="0" err="1"/>
              <a:t>MISSING,no</a:t>
            </a:r>
            <a:r>
              <a:rPr lang="en-US" dirty="0"/>
              <a:t> } ]</a:t>
            </a:r>
            <a:endParaRPr lang="en-US" dirty="0">
              <a:cs typeface="Calibri"/>
            </a:endParaRPr>
          </a:p>
          <a:p>
            <a:r>
              <a:rPr lang="en-US" dirty="0"/>
              <a:t>catarrh symbolic</a:t>
            </a:r>
            <a:endParaRPr lang="en-US" dirty="0">
              <a:cs typeface="Calibri"/>
            </a:endParaRPr>
          </a:p>
          <a:p>
            <a:r>
              <a:rPr lang="en-US" dirty="0"/>
              <a:t>[ ]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7666B2-05FB-4826-84C2-C07E4471E9D0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13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7666B2-05FB-4826-84C2-C07E4471E9D0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13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7666B2-05FB-4826-84C2-C07E4471E9D0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95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7666B2-05FB-4826-84C2-C07E4471E9D0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34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F8CF-692C-4963-8B5E-D1C0928CF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612" y="1013984"/>
            <a:ext cx="7714388" cy="3260635"/>
          </a:xfrm>
        </p:spPr>
        <p:txBody>
          <a:bodyPr anchor="b"/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19655-1613-4CC0-BBE9-BD2CB2C3C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9612" y="4848464"/>
            <a:ext cx="7714388" cy="1085849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67FFF-6BC4-4DF0-BC55-B2C3BFD8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89830-A1B7-484B-832C-F64A558B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8F727-72C8-47A9-8E54-AD8459028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ED5540-64E5-4258-ABA4-753F07B71B38}"/>
              </a:ext>
            </a:extLst>
          </p:cNvPr>
          <p:cNvCxnSpPr>
            <a:cxnSpLocks/>
          </p:cNvCxnSpPr>
          <p:nvPr/>
        </p:nvCxnSpPr>
        <p:spPr>
          <a:xfrm>
            <a:off x="1524000" y="457150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6638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8A5DE-E5C6-4DB9-AD28-8F1EAC6F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3E08E-9B2D-4740-9AC6-D5E1CFB95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29566" y="2229957"/>
            <a:ext cx="9238434" cy="38660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E3736-E8AA-4F58-9D3A-27050B287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5E84-15BC-478B-9DAB-15025867B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9D98F-E0A8-4254-A957-7F17811D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295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DE70F5-2276-4F91-9FC2-8DA4B528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4000" y="1467699"/>
            <a:ext cx="1758461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856C5-C2FD-45E4-A631-AC06B5495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82312" y="1467699"/>
            <a:ext cx="7839379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336EA-B6DD-4115-9C67-79A24C86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A668B-1DAB-449C-9BA4-7B1572A2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6567E-119D-4C98-93FF-73A33280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96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EF94C-BCB1-4F4C-AF70-DD2A5C4E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09B75-A057-44B5-872F-DF01BDC8E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286000"/>
            <a:ext cx="9238434" cy="381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6260C-3219-4812-88F2-3162D37F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62B73-9C01-4BE3-A199-782BE6EB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61492-EB56-4454-9D2A-8BB94AAC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939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80A128-A52A-402C-865B-1BF08D7F045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900447-3778-4AB7-ACB3-7C2313FE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745" y="1287554"/>
            <a:ext cx="8284963" cy="3113064"/>
          </a:xfrm>
        </p:spPr>
        <p:txBody>
          <a:bodyPr anchor="t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910C9-BA3C-4D31-9C62-2C2408591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1744" y="4619707"/>
            <a:ext cx="7722256" cy="1476293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42E8A-6B69-406B-A3DF-0A1B76832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665CF-4461-4BB8-8F3A-ED1CB1084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98B27-5EF3-49F4-B3CE-F3CF419A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83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3F3BA-5AD5-4F15-97B2-E4652D1D4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13411"/>
            <a:ext cx="9238434" cy="88959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997B8-1FD3-40E6-A486-256EB41DB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9566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3F4D8-AA9A-4AF7-86EA-E4D797B98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8823E-BC08-4810-9BFF-35D2EA2A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D2BFB-BB2C-4C4A-A6E1-DD223C2B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369B2-12F8-4583-8A7F-523C9A3E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57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717F-84B9-44BA-8DD6-680394AB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79150"/>
            <a:ext cx="9238434" cy="8239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217D6-7448-4625-964F-5D82F65F1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7" y="2013217"/>
            <a:ext cx="4495799" cy="704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A534C-0B54-4327-99C0-4F0019FD2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9567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9D4A63-0795-4B74-8C11-5FE794411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13215"/>
            <a:ext cx="4495800" cy="70423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3D16F3-F747-441B-9854-27225954D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8168E2-6B97-486E-B0E4-4E7F5CDB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5D3E2B-2F4E-4347-A8E9-27EB7D03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1FC4F5-6876-414E-9E30-84706A3F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0D2F04-5474-46B9-B838-858CDF4AB2D2}"/>
              </a:ext>
            </a:extLst>
          </p:cNvPr>
          <p:cNvCxnSpPr>
            <a:cxnSpLocks/>
          </p:cNvCxnSpPr>
          <p:nvPr/>
        </p:nvCxnSpPr>
        <p:spPr>
          <a:xfrm>
            <a:off x="6270727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ADEE893-BE45-47F3-BCF0-02424B3503CC}"/>
              </a:ext>
            </a:extLst>
          </p:cNvPr>
          <p:cNvSpPr/>
          <p:nvPr/>
        </p:nvSpPr>
        <p:spPr>
          <a:xfrm>
            <a:off x="-1171838" y="4592406"/>
            <a:ext cx="808262" cy="3897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FB5178A-4501-4B56-8BF1-D083D7B021CE}"/>
              </a:ext>
            </a:extLst>
          </p:cNvPr>
          <p:cNvCxnSpPr>
            <a:cxnSpLocks/>
          </p:cNvCxnSpPr>
          <p:nvPr/>
        </p:nvCxnSpPr>
        <p:spPr>
          <a:xfrm>
            <a:off x="1524000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9969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52109C6-041C-42BA-B507-8EA298046E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BF877-20DD-40F4-AEA8-E1B6D535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DC874-15B5-4338-B7D1-8E393AB4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66BAE3-24C5-483F-9141-D860A265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9AEEB4-66F8-4008-B616-804FB9D9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51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46C975-8FFB-4A4B-9213-774EE390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A744F-475D-4105-8E4A-025815549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FA64C-7966-4D6F-88D7-4B89F2A1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70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4ED5F-AB94-4DCF-8971-B8B2B55AF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40" y="1558944"/>
            <a:ext cx="3279689" cy="1864196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EE4CB-68CF-4BF3-A891-8277AFD13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0"/>
            <a:ext cx="5333999" cy="5334000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92E72-B66D-40EE-B182-5585382A6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3741" y="3649682"/>
            <a:ext cx="3233096" cy="1933605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3B694-B050-45F3-AE6F-A86A129F1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AE423-9CA5-46B3-96B1-7586AD020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B973D-F1F7-47BC-996D-6100B7C8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3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E9949-4A1F-4DA9-9B75-A6180F95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543" y="1383126"/>
            <a:ext cx="3289886" cy="2045874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A8D794-C670-4569-93D9-0FF8B35AA7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1" y="762000"/>
            <a:ext cx="5333999" cy="53340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486F6-AE67-4B34-B8E2-0B7576DC2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33544" y="3649682"/>
            <a:ext cx="3243292" cy="1684317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8B11C-BB63-49A6-B488-29D4FBF8E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B9166-6D36-4F0A-9ADD-33D49A0C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22B8F-7760-41B3-9053-DD90255B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044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84152A-7FE0-4708-B7C1-DBEC8F133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1621"/>
            <a:ext cx="9238434" cy="8613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1AB53-BAF9-439D-9451-47193CF2F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6" y="2285999"/>
            <a:ext cx="9238434" cy="3810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96D9F-562A-496F-A530-A561994DC5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1087" y="4891318"/>
            <a:ext cx="2673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2/12/2022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060FE-AAC3-4FAE-9EB4-BCAE72D95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7EDB2-8F31-42FA-B253-62D241466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442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13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466344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30">
            <a:extLst>
              <a:ext uri="{FF2B5EF4-FFF2-40B4-BE49-F238E27FC236}">
                <a16:creationId xmlns:a16="http://schemas.microsoft.com/office/drawing/2014/main" id="{1C8B38D4-9D92-4608-A16B-260E8CC21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48B0B5-07B8-42EF-A550-040A21911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6375" y="573554"/>
            <a:ext cx="9144000" cy="1184402"/>
          </a:xfrm>
        </p:spPr>
        <p:txBody>
          <a:bodyPr>
            <a:normAutofit/>
          </a:bodyPr>
          <a:lstStyle/>
          <a:p>
            <a:r>
              <a:rPr lang="en-US" dirty="0">
                <a:ea typeface="+mj-lt"/>
                <a:cs typeface="+mj-lt"/>
              </a:rPr>
              <a:t>data analysis methods in RSES</a:t>
            </a:r>
            <a:endParaRPr lang="en-US" dirty="0"/>
          </a:p>
        </p:txBody>
      </p:sp>
      <p:graphicFrame>
        <p:nvGraphicFramePr>
          <p:cNvPr id="38" name="Content Placeholder 2">
            <a:extLst>
              <a:ext uri="{FF2B5EF4-FFF2-40B4-BE49-F238E27FC236}">
                <a16:creationId xmlns:a16="http://schemas.microsoft.com/office/drawing/2014/main" id="{7F1000BE-8C17-45F0-B0D5-AF89CA27A5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3057659"/>
              </p:ext>
            </p:extLst>
          </p:nvPr>
        </p:nvGraphicFramePr>
        <p:xfrm>
          <a:off x="1525178" y="2787294"/>
          <a:ext cx="4035041" cy="2653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7635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8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A027DD1-A31E-4BED-83B8-ED31F386F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1C2FB6-1414-4D9D-BE7A-1FF2A7AAE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1999" y="762000"/>
            <a:ext cx="10664151" cy="5334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48B0B5-07B8-42EF-A550-040A21911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9066" y="1407463"/>
            <a:ext cx="6756279" cy="94850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Trade Gothic Next Cond"/>
                <a:ea typeface="+mj-lt"/>
                <a:cs typeface="+mj-lt"/>
              </a:rPr>
              <a:t>MISSING VALUE  COMPLETION</a:t>
            </a:r>
            <a:endParaRPr lang="en-US" b="0">
              <a:solidFill>
                <a:schemeClr val="bg1"/>
              </a:solidFill>
              <a:latin typeface="Trade Gothic Next Cond"/>
              <a:ea typeface="+mj-lt"/>
              <a:cs typeface="+mj-lt"/>
            </a:endParaRPr>
          </a:p>
          <a:p>
            <a:pPr>
              <a:lnSpc>
                <a:spcPct val="110000"/>
              </a:lnSpc>
            </a:pPr>
            <a:endParaRPr lang="en-US" dirty="0">
              <a:solidFill>
                <a:schemeClr val="bg1"/>
              </a:solidFill>
              <a:latin typeface="Trade Gothic Next Cond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76D92-2EFB-44BE-8688-4323C04E2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184228"/>
            <a:ext cx="4666434" cy="292980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  <a:ea typeface="+mn-lt"/>
                <a:cs typeface="+mn-lt"/>
              </a:rPr>
              <a:t>RSES offers four approaches to the issue of missing values(MISSING, NULL or ’?’):</a:t>
            </a:r>
            <a:endParaRPr lang="en-US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en-US" b="1" dirty="0">
                <a:solidFill>
                  <a:schemeClr val="bg1"/>
                </a:solidFill>
                <a:ea typeface="+mn-lt"/>
                <a:cs typeface="+mn-lt"/>
              </a:rPr>
              <a:t>Remove objects with missing values </a:t>
            </a:r>
            <a:endParaRPr lang="en-US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en-US" b="1" dirty="0">
                <a:solidFill>
                  <a:schemeClr val="bg1"/>
                </a:solidFill>
                <a:ea typeface="+mn-lt"/>
                <a:cs typeface="+mn-lt"/>
              </a:rPr>
              <a:t>Complete with most common or mean value</a:t>
            </a:r>
            <a:endParaRPr lang="en-US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en-US" b="1" dirty="0">
                <a:solidFill>
                  <a:schemeClr val="bg1"/>
                </a:solidFill>
                <a:ea typeface="+mn-lt"/>
                <a:cs typeface="+mn-lt"/>
              </a:rPr>
              <a:t>Disregard during rule/</a:t>
            </a:r>
            <a:r>
              <a:rPr lang="en-US" b="1" dirty="0" err="1">
                <a:solidFill>
                  <a:schemeClr val="bg1"/>
                </a:solidFill>
                <a:ea typeface="+mn-lt"/>
                <a:cs typeface="+mn-lt"/>
              </a:rPr>
              <a:t>reduct</a:t>
            </a:r>
            <a:r>
              <a:rPr lang="en-US" b="1" dirty="0">
                <a:solidFill>
                  <a:schemeClr val="bg1"/>
                </a:solidFill>
                <a:ea typeface="+mn-lt"/>
                <a:cs typeface="+mn-lt"/>
              </a:rPr>
              <a:t> calculation</a:t>
            </a:r>
            <a:endParaRPr lang="en-US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en-US" b="1" dirty="0">
                <a:solidFill>
                  <a:schemeClr val="bg1"/>
                </a:solidFill>
                <a:ea typeface="+mn-lt"/>
                <a:cs typeface="+mn-lt"/>
              </a:rPr>
              <a:t>Treating the missing data as information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CE2214-905A-448C-8268-84D73B2F1690}"/>
              </a:ext>
            </a:extLst>
          </p:cNvPr>
          <p:cNvSpPr txBox="1"/>
          <p:nvPr/>
        </p:nvSpPr>
        <p:spPr>
          <a:xfrm>
            <a:off x="6664068" y="2187487"/>
            <a:ext cx="4667572" cy="33239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400" b="1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en-US" sz="1400" b="1" dirty="0">
                <a:solidFill>
                  <a:schemeClr val="bg1"/>
                </a:solidFill>
                <a:ea typeface="+mn-lt"/>
                <a:cs typeface="+mn-lt"/>
              </a:rPr>
              <a:t>Example of RSES data set :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  <a:ea typeface="+mn-lt"/>
                <a:cs typeface="+mn-lt"/>
              </a:rPr>
              <a:t>ATTRIBUTES 5 </a:t>
            </a:r>
          </a:p>
          <a:p>
            <a:r>
              <a:rPr lang="en-US" sz="1400" b="1" dirty="0">
                <a:solidFill>
                  <a:schemeClr val="bg1"/>
                </a:solidFill>
                <a:ea typeface="+mn-lt"/>
                <a:cs typeface="+mn-lt"/>
              </a:rPr>
              <a:t>temperature numeric 1 </a:t>
            </a:r>
          </a:p>
          <a:p>
            <a:r>
              <a:rPr lang="en-US" sz="1400" b="1" dirty="0">
                <a:solidFill>
                  <a:schemeClr val="bg1"/>
                </a:solidFill>
                <a:ea typeface="+mn-lt"/>
                <a:cs typeface="+mn-lt"/>
              </a:rPr>
              <a:t>headache numeric 0 </a:t>
            </a:r>
          </a:p>
          <a:p>
            <a:r>
              <a:rPr lang="en-US" sz="1400" b="1" dirty="0">
                <a:solidFill>
                  <a:schemeClr val="bg1"/>
                </a:solidFill>
                <a:ea typeface="+mn-lt"/>
                <a:cs typeface="+mn-lt"/>
              </a:rPr>
              <a:t>cough symbolic </a:t>
            </a:r>
          </a:p>
          <a:p>
            <a:r>
              <a:rPr lang="en-US" sz="1400" b="1" dirty="0">
                <a:solidFill>
                  <a:schemeClr val="bg1"/>
                </a:solidFill>
                <a:ea typeface="+mn-lt"/>
                <a:cs typeface="+mn-lt"/>
              </a:rPr>
              <a:t>catarrh symbolic </a:t>
            </a:r>
          </a:p>
          <a:p>
            <a:r>
              <a:rPr lang="en-US" sz="1400" b="1" dirty="0">
                <a:solidFill>
                  <a:schemeClr val="bg1"/>
                </a:solidFill>
                <a:ea typeface="+mn-lt"/>
                <a:cs typeface="+mn-lt"/>
              </a:rPr>
              <a:t>disease symbolic </a:t>
            </a:r>
            <a:endParaRPr lang="en-US" sz="1400" b="1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en-US" sz="1400" b="1" dirty="0">
                <a:solidFill>
                  <a:schemeClr val="bg1"/>
                </a:solidFill>
                <a:ea typeface="+mn-lt"/>
                <a:cs typeface="+mn-lt"/>
              </a:rPr>
              <a:t>OBJECTS 4 </a:t>
            </a:r>
            <a:endParaRPr lang="en-US" sz="1400" b="1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  <a:ea typeface="+mn-lt"/>
                <a:cs typeface="+mn-lt"/>
              </a:rPr>
              <a:t>38.7          7                  no    </a:t>
            </a:r>
            <a:r>
              <a:rPr lang="en-US" sz="1400" b="1" dirty="0" err="1">
                <a:solidFill>
                  <a:schemeClr val="bg1"/>
                </a:solidFill>
                <a:ea typeface="+mn-lt"/>
                <a:cs typeface="+mn-lt"/>
              </a:rPr>
              <a:t>no</a:t>
            </a:r>
            <a:r>
              <a:rPr lang="en-US" sz="1400" b="1" dirty="0">
                <a:solidFill>
                  <a:schemeClr val="bg1"/>
                </a:solidFill>
                <a:ea typeface="+mn-lt"/>
                <a:cs typeface="+mn-lt"/>
              </a:rPr>
              <a:t>    angina </a:t>
            </a:r>
            <a:endParaRPr lang="en-US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  <a:ea typeface="+mn-lt"/>
                <a:cs typeface="+mn-lt"/>
              </a:rPr>
              <a:t>38.3          MISSING   yes   </a:t>
            </a:r>
            <a:r>
              <a:rPr lang="en-US" sz="1400" b="1" dirty="0" err="1">
                <a:solidFill>
                  <a:schemeClr val="bg1"/>
                </a:solidFill>
                <a:ea typeface="+mn-lt"/>
                <a:cs typeface="+mn-lt"/>
              </a:rPr>
              <a:t>yes</a:t>
            </a:r>
            <a:r>
              <a:rPr lang="en-US" sz="1400" b="1" dirty="0">
                <a:solidFill>
                  <a:schemeClr val="bg1"/>
                </a:solidFill>
                <a:ea typeface="+mn-lt"/>
                <a:cs typeface="+mn-lt"/>
              </a:rPr>
              <a:t>  influenza 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  <a:ea typeface="+mn-lt"/>
                <a:cs typeface="+mn-lt"/>
              </a:rPr>
              <a:t>MISSING  3                  no    </a:t>
            </a:r>
            <a:r>
              <a:rPr lang="en-US" sz="1400" b="1" dirty="0" err="1">
                <a:solidFill>
                  <a:schemeClr val="bg1"/>
                </a:solidFill>
                <a:ea typeface="+mn-lt"/>
                <a:cs typeface="+mn-lt"/>
              </a:rPr>
              <a:t>no</a:t>
            </a:r>
            <a:r>
              <a:rPr lang="en-US" sz="1400" b="1" dirty="0">
                <a:solidFill>
                  <a:schemeClr val="bg1"/>
                </a:solidFill>
                <a:ea typeface="+mn-lt"/>
                <a:cs typeface="+mn-lt"/>
              </a:rPr>
              <a:t>   cold 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  <a:ea typeface="+mn-lt"/>
                <a:cs typeface="+mn-lt"/>
              </a:rPr>
              <a:t>36.7           1                  no    </a:t>
            </a:r>
            <a:r>
              <a:rPr lang="en-US" sz="1400" b="1" dirty="0" err="1">
                <a:solidFill>
                  <a:schemeClr val="bg1"/>
                </a:solidFill>
                <a:ea typeface="+mn-lt"/>
                <a:cs typeface="+mn-lt"/>
              </a:rPr>
              <a:t>no</a:t>
            </a:r>
            <a:r>
              <a:rPr lang="en-US" sz="1400" b="1" dirty="0">
                <a:solidFill>
                  <a:schemeClr val="bg1"/>
                </a:solidFill>
                <a:ea typeface="+mn-lt"/>
                <a:cs typeface="+mn-lt"/>
              </a:rPr>
              <a:t>   healthy</a:t>
            </a:r>
            <a:endParaRPr lang="en-US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51495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A027DD1-A31E-4BED-83B8-ED31F386F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1C2FB6-1414-4D9D-BE7A-1FF2A7AAE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1999" y="762000"/>
            <a:ext cx="10664151" cy="5334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48B0B5-07B8-42EF-A550-040A21911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2879" y="1053284"/>
            <a:ext cx="7923423" cy="103421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schemeClr val="bg1"/>
                </a:solidFill>
                <a:ea typeface="+mj-lt"/>
                <a:cs typeface="+mj-lt"/>
              </a:rPr>
              <a:t>Cuts, discretization and grouping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76D92-2EFB-44BE-8688-4323C04E2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2410" y="2377555"/>
            <a:ext cx="4902916" cy="3389017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285750" indent="-285750"/>
            <a:r>
              <a:rPr lang="en-US" b="1" dirty="0">
                <a:solidFill>
                  <a:schemeClr val="bg1"/>
                </a:solidFill>
                <a:ea typeface="+mn-lt"/>
                <a:cs typeface="+mn-lt"/>
              </a:rPr>
              <a:t>We generate decompositions/cuts of attributes i.e., discretization of numerical attributes or grouping  of nominal attributes using local or global methods.</a:t>
            </a:r>
          </a:p>
          <a:p>
            <a:pPr marL="285750" indent="-285750"/>
            <a:r>
              <a:rPr lang="en-US" b="1" dirty="0">
                <a:solidFill>
                  <a:schemeClr val="bg1"/>
                </a:solidFill>
                <a:ea typeface="+mn-lt"/>
                <a:cs typeface="+mn-lt"/>
              </a:rPr>
              <a:t>The default extension for RSES file containing cuts is .cut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chemeClr val="bg1"/>
                </a:solidFill>
              </a:rPr>
              <a:t>Example:</a:t>
            </a:r>
            <a:endParaRPr lang="en-US" b="1" dirty="0">
              <a:solidFill>
                <a:schemeClr val="bg1"/>
              </a:solidFill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chemeClr val="bg1"/>
                </a:solidFill>
                <a:ea typeface="+mn-lt"/>
                <a:cs typeface="+mn-lt"/>
              </a:rPr>
              <a:t>temperature numeric 1</a:t>
            </a:r>
            <a:endParaRPr lang="en-US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chemeClr val="bg1"/>
                </a:solidFill>
                <a:ea typeface="+mn-lt"/>
                <a:cs typeface="+mn-lt"/>
              </a:rPr>
              <a:t>[ 38.5 ]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>
              <a:solidFill>
                <a:schemeClr val="bg1"/>
              </a:solidFill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chemeClr val="bg1"/>
                </a:solidFill>
                <a:ea typeface="+mn-lt"/>
                <a:cs typeface="+mn-lt"/>
              </a:rPr>
              <a:t>cough symbolic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chemeClr val="bg1"/>
                </a:solidFill>
                <a:ea typeface="+mn-lt"/>
                <a:cs typeface="+mn-lt"/>
              </a:rPr>
              <a:t>[ { </a:t>
            </a:r>
            <a:r>
              <a:rPr lang="en-US" b="1" dirty="0" err="1">
                <a:solidFill>
                  <a:schemeClr val="bg1"/>
                </a:solidFill>
                <a:ea typeface="+mn-lt"/>
                <a:cs typeface="+mn-lt"/>
              </a:rPr>
              <a:t>MISSING,no</a:t>
            </a:r>
            <a:r>
              <a:rPr lang="en-US" b="1" dirty="0">
                <a:solidFill>
                  <a:schemeClr val="bg1"/>
                </a:solidFill>
                <a:ea typeface="+mn-lt"/>
                <a:cs typeface="+mn-lt"/>
              </a:rPr>
              <a:t> } ]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7F33D5CA-5CD8-4160-9AFF-3A8A083F9B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6094" y="2432744"/>
            <a:ext cx="3824845" cy="2725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26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A027DD1-A31E-4BED-83B8-ED31F386F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1C2FB6-1414-4D9D-BE7A-1FF2A7AAE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1999" y="762000"/>
            <a:ext cx="10664151" cy="5334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48B0B5-07B8-42EF-A550-040A21911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374753"/>
            <a:ext cx="4827799" cy="1034217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ea typeface="+mj-lt"/>
                <a:cs typeface="+mj-lt"/>
              </a:rPr>
              <a:t>LINEAR COMBINATIONS</a:t>
            </a:r>
            <a:endParaRPr lang="en-US" b="0" dirty="0">
              <a:solidFill>
                <a:schemeClr val="bg1"/>
              </a:solidFill>
              <a:ea typeface="+mj-lt"/>
              <a:cs typeface="+mj-lt"/>
            </a:endParaRPr>
          </a:p>
          <a:p>
            <a:pPr algn="ctr">
              <a:lnSpc>
                <a:spcPct val="11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76D92-2EFB-44BE-8688-4323C04E2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816" y="2293390"/>
            <a:ext cx="4571183" cy="279863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285750" indent="-285750"/>
            <a:r>
              <a:rPr lang="en-US" b="1" dirty="0">
                <a:solidFill>
                  <a:schemeClr val="bg1"/>
                </a:solidFill>
                <a:latin typeface="Trade Gothic Next Light"/>
              </a:rPr>
              <a:t>RSES makes it possible to add an attribute to decision table. </a:t>
            </a:r>
          </a:p>
          <a:p>
            <a:pPr marL="285750" indent="-285750"/>
            <a:r>
              <a:rPr lang="en-US" b="1" dirty="0">
                <a:solidFill>
                  <a:schemeClr val="bg1"/>
                </a:solidFill>
                <a:latin typeface="Trade Gothic Next Light"/>
              </a:rPr>
              <a:t>This new attribute is created as a weighted sum of selected existing (numerical) attributes.</a:t>
            </a:r>
            <a:endParaRPr lang="en-US">
              <a:solidFill>
                <a:schemeClr val="bg1"/>
              </a:solidFill>
            </a:endParaRPr>
          </a:p>
          <a:p>
            <a:pPr marL="285750" indent="-285750"/>
            <a:r>
              <a:rPr lang="en-US" b="1" dirty="0">
                <a:solidFill>
                  <a:schemeClr val="bg1"/>
                </a:solidFill>
                <a:latin typeface="Trade Gothic Next Light"/>
              </a:rPr>
              <a:t>The default extension for RSES file containing cuts is .</a:t>
            </a:r>
            <a:r>
              <a:rPr lang="en-US" b="1" dirty="0" err="1">
                <a:solidFill>
                  <a:schemeClr val="bg1"/>
                </a:solidFill>
                <a:latin typeface="Trade Gothic Next Light"/>
              </a:rPr>
              <a:t>dir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F09B47-D1EC-4A44-8BA7-C0B666ED062C}"/>
              </a:ext>
            </a:extLst>
          </p:cNvPr>
          <p:cNvSpPr txBox="1"/>
          <p:nvPr/>
        </p:nvSpPr>
        <p:spPr>
          <a:xfrm>
            <a:off x="6259075" y="2235994"/>
            <a:ext cx="5173306" cy="2585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rade Gothic Next Light"/>
                <a:cs typeface="Segoe UI"/>
              </a:rPr>
              <a:t>Example:​</a:t>
            </a:r>
          </a:p>
          <a:p>
            <a:endParaRPr lang="en-US" b="1" dirty="0">
              <a:solidFill>
                <a:schemeClr val="bg1"/>
              </a:solidFill>
              <a:latin typeface="Trade Gothic Next Light"/>
              <a:cs typeface="Segoe UI"/>
            </a:endParaRPr>
          </a:p>
          <a:p>
            <a:r>
              <a:rPr lang="en-US" b="1" dirty="0">
                <a:solidFill>
                  <a:schemeClr val="bg1"/>
                </a:solidFill>
                <a:latin typeface="Trade Gothic Next Light"/>
                <a:cs typeface="Segoe UI"/>
              </a:rPr>
              <a:t>DIRECTIONS (3)​</a:t>
            </a:r>
          </a:p>
          <a:p>
            <a:endParaRPr lang="en-US" b="1" dirty="0">
              <a:solidFill>
                <a:schemeClr val="bg1"/>
              </a:solidFill>
              <a:latin typeface="Trade Gothic Next Light"/>
              <a:cs typeface="Segoe UI"/>
            </a:endParaRPr>
          </a:p>
          <a:p>
            <a:r>
              <a:rPr lang="en-US" b="1" dirty="0">
                <a:solidFill>
                  <a:schemeClr val="bg1"/>
                </a:solidFill>
                <a:latin typeface="Trade Gothic Next Light"/>
                <a:cs typeface="Segoe UI"/>
              </a:rPr>
              <a:t>temperature*0.707+headache*0.707​</a:t>
            </a:r>
          </a:p>
          <a:p>
            <a:r>
              <a:rPr lang="en-US" b="1" dirty="0">
                <a:solidFill>
                  <a:schemeClr val="bg1"/>
                </a:solidFill>
                <a:latin typeface="Trade Gothic Next Light"/>
                <a:cs typeface="Segoe UI"/>
              </a:rPr>
              <a:t>temperature*0.705+headache*0.705+disease*(-0.062)​</a:t>
            </a:r>
          </a:p>
          <a:p>
            <a:r>
              <a:rPr lang="en-US" b="1" dirty="0">
                <a:solidFill>
                  <a:schemeClr val="bg1"/>
                </a:solidFill>
                <a:latin typeface="Trade Gothic Next Light"/>
                <a:cs typeface="Segoe UI"/>
              </a:rPr>
              <a:t>temperature*0.696+headache*0.696+disease*0.174</a:t>
            </a:r>
          </a:p>
        </p:txBody>
      </p:sp>
    </p:spTree>
    <p:extLst>
      <p:ext uri="{BB962C8B-B14F-4D97-AF65-F5344CB8AC3E}">
        <p14:creationId xmlns:p14="http://schemas.microsoft.com/office/powerpoint/2010/main" val="290105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A027DD1-A31E-4BED-83B8-ED31F386F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1C2FB6-1414-4D9D-BE7A-1FF2A7AAE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1999" y="762000"/>
            <a:ext cx="10664151" cy="5334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48B0B5-07B8-42EF-A550-040A21911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0293" y="1201571"/>
            <a:ext cx="6386435" cy="103421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a typeface="+mj-lt"/>
                <a:cs typeface="+mj-lt"/>
              </a:rPr>
              <a:t>REDUCTS AND DECISION RULES</a:t>
            </a:r>
            <a:endParaRPr lang="en-US" b="0" dirty="0">
              <a:solidFill>
                <a:schemeClr val="bg1"/>
              </a:solidFill>
              <a:ea typeface="+mj-lt"/>
              <a:cs typeface="+mj-lt"/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76D92-2EFB-44BE-8688-4323C04E2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816" y="2293390"/>
            <a:ext cx="4571183" cy="279863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/>
            <a:r>
              <a:rPr lang="en-US" b="1" dirty="0">
                <a:solidFill>
                  <a:schemeClr val="bg1"/>
                </a:solidFill>
                <a:ea typeface="+mn-lt"/>
                <a:cs typeface="+mn-lt"/>
              </a:rPr>
              <a:t>A </a:t>
            </a:r>
            <a:r>
              <a:rPr lang="en-US" b="1" dirty="0" err="1">
                <a:solidFill>
                  <a:schemeClr val="bg1"/>
                </a:solidFill>
                <a:ea typeface="+mn-lt"/>
                <a:cs typeface="+mn-lt"/>
              </a:rPr>
              <a:t>reduct</a:t>
            </a:r>
            <a:r>
              <a:rPr lang="en-US" b="1" dirty="0">
                <a:solidFill>
                  <a:schemeClr val="bg1"/>
                </a:solidFill>
                <a:ea typeface="+mn-lt"/>
                <a:cs typeface="+mn-lt"/>
              </a:rPr>
              <a:t> is a minimum subset of attributes that retains the same discernibility capacity as the whole set of attributes.</a:t>
            </a:r>
          </a:p>
          <a:p>
            <a:pPr marL="285750" indent="-285750"/>
            <a:r>
              <a:rPr lang="en-US" b="1" dirty="0">
                <a:solidFill>
                  <a:schemeClr val="bg1"/>
                </a:solidFill>
                <a:ea typeface="+mn-lt"/>
                <a:cs typeface="+mn-lt"/>
              </a:rPr>
              <a:t>The default extension for RSES file containing </a:t>
            </a:r>
            <a:r>
              <a:rPr lang="en-US" b="1" dirty="0" err="1">
                <a:solidFill>
                  <a:schemeClr val="bg1"/>
                </a:solidFill>
                <a:ea typeface="+mn-lt"/>
                <a:cs typeface="+mn-lt"/>
              </a:rPr>
              <a:t>reducts</a:t>
            </a:r>
            <a:r>
              <a:rPr lang="en-US" b="1" dirty="0">
                <a:solidFill>
                  <a:schemeClr val="bg1"/>
                </a:solidFill>
                <a:ea typeface="+mn-lt"/>
                <a:cs typeface="+mn-lt"/>
              </a:rPr>
              <a:t> is .red</a:t>
            </a:r>
            <a:endParaRPr lang="en-US" b="1" dirty="0">
              <a:solidFill>
                <a:schemeClr val="bg1"/>
              </a:solidFill>
              <a:latin typeface="Trade Gothic Next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F09B47-D1EC-4A44-8BA7-C0B666ED062C}"/>
              </a:ext>
            </a:extLst>
          </p:cNvPr>
          <p:cNvSpPr txBox="1"/>
          <p:nvPr/>
        </p:nvSpPr>
        <p:spPr>
          <a:xfrm>
            <a:off x="6272212" y="2235994"/>
            <a:ext cx="5160169" cy="2585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rade Gothic Next Light"/>
                <a:cs typeface="Segoe UI"/>
              </a:rPr>
              <a:t>Example:​</a:t>
            </a:r>
          </a:p>
          <a:p>
            <a:endParaRPr lang="en-US" b="1" dirty="0">
              <a:solidFill>
                <a:schemeClr val="bg1"/>
              </a:solidFill>
              <a:latin typeface="Trade Gothic Next Light"/>
              <a:cs typeface="Segoe UI"/>
            </a:endParaRPr>
          </a:p>
          <a:p>
            <a:r>
              <a:rPr lang="en-US" b="1" dirty="0">
                <a:solidFill>
                  <a:schemeClr val="bg1"/>
                </a:solidFill>
                <a:ea typeface="+mn-lt"/>
                <a:cs typeface="+mn-lt"/>
              </a:rPr>
              <a:t>REDUCTS (5)</a:t>
            </a:r>
          </a:p>
          <a:p>
            <a:endParaRPr lang="en-US" b="1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en-US" b="1" dirty="0">
                <a:solidFill>
                  <a:schemeClr val="bg1"/>
                </a:solidFill>
                <a:ea typeface="+mn-lt"/>
                <a:cs typeface="+mn-lt"/>
              </a:rPr>
              <a:t>{ temperature, headache } 1.0</a:t>
            </a:r>
            <a:endParaRPr lang="en-US" b="1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  <a:ea typeface="+mn-lt"/>
                <a:cs typeface="+mn-lt"/>
              </a:rPr>
              <a:t>{ headache, cough } 1.0</a:t>
            </a:r>
            <a:endParaRPr lang="en-US" b="1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  <a:ea typeface="+mn-lt"/>
                <a:cs typeface="+mn-lt"/>
              </a:rPr>
              <a:t>{ headache, catarrh } 1.0</a:t>
            </a:r>
            <a:endParaRPr lang="en-US" b="1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  <a:ea typeface="+mn-lt"/>
                <a:cs typeface="+mn-lt"/>
              </a:rPr>
              <a:t>{ cough } 0.25</a:t>
            </a:r>
            <a:endParaRPr lang="en-US" b="1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  <a:ea typeface="+mn-lt"/>
                <a:cs typeface="+mn-lt"/>
              </a:rPr>
              <a:t>{ catarrh } 0.25</a:t>
            </a:r>
            <a:endParaRPr lang="en-US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34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A027DD1-A31E-4BED-83B8-ED31F386F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1C2FB6-1414-4D9D-BE7A-1FF2A7AAE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1999" y="762000"/>
            <a:ext cx="10664151" cy="5334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48B0B5-07B8-42EF-A550-040A21911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0293" y="1201571"/>
            <a:ext cx="6386435" cy="103421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a typeface="+mj-lt"/>
                <a:cs typeface="+mj-lt"/>
              </a:rPr>
              <a:t>REDUCTS AND DECISION RULES</a:t>
            </a:r>
            <a:endParaRPr lang="en-US" b="0" dirty="0">
              <a:solidFill>
                <a:schemeClr val="bg1"/>
              </a:solidFill>
              <a:ea typeface="+mj-lt"/>
              <a:cs typeface="+mj-lt"/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76D92-2EFB-44BE-8688-4323C04E2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816" y="1907024"/>
            <a:ext cx="5730281" cy="375381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1600" b="1" dirty="0">
                <a:solidFill>
                  <a:schemeClr val="bg1"/>
                </a:solidFill>
                <a:ea typeface="+mn-lt"/>
                <a:cs typeface="+mn-lt"/>
              </a:rPr>
              <a:t>Decision rules make it possible to classify objects, i.e. assign the value of decision attribute. </a:t>
            </a:r>
          </a:p>
          <a:p>
            <a:r>
              <a:rPr lang="en-US" sz="1600" b="1" dirty="0">
                <a:solidFill>
                  <a:schemeClr val="bg1"/>
                </a:solidFill>
                <a:ea typeface="+mn-lt"/>
                <a:cs typeface="+mn-lt"/>
              </a:rPr>
              <a:t>The default extension for RSES file containing rules is .</a:t>
            </a:r>
            <a:r>
              <a:rPr lang="en-US" sz="1600" b="1" dirty="0" err="1">
                <a:solidFill>
                  <a:schemeClr val="bg1"/>
                </a:solidFill>
                <a:ea typeface="+mn-lt"/>
                <a:cs typeface="+mn-lt"/>
              </a:rPr>
              <a:t>rul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bg1"/>
                </a:solidFill>
                <a:ea typeface="+mn-lt"/>
                <a:cs typeface="+mn-lt"/>
              </a:rPr>
              <a:t>Example: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bg1"/>
                </a:solidFill>
                <a:ea typeface="+mn-lt"/>
                <a:cs typeface="+mn-lt"/>
              </a:rPr>
              <a:t>RULES 16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bg1"/>
                </a:solidFill>
                <a:ea typeface="+mn-lt"/>
                <a:cs typeface="+mn-lt"/>
              </a:rPr>
              <a:t>(temperature=38.7)&amp;(headache=7)=&gt;(disease=angina[1]) 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bg1"/>
                </a:solidFill>
                <a:ea typeface="+mn-lt"/>
                <a:cs typeface="+mn-lt"/>
              </a:rPr>
              <a:t>(temperature=38.3)&amp;(headache=MISSING)=&gt;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bg1"/>
                </a:solidFill>
                <a:ea typeface="+mn-lt"/>
                <a:cs typeface="+mn-lt"/>
              </a:rPr>
              <a:t>(disease=influenza[1]) 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bg1"/>
                </a:solidFill>
                <a:ea typeface="+mn-lt"/>
                <a:cs typeface="+mn-lt"/>
              </a:rPr>
              <a:t>(temperature=MISSING)&amp;(headache=3)=&gt;(disease=cold[1]) 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bg1"/>
                </a:solidFill>
                <a:ea typeface="+mn-lt"/>
                <a:cs typeface="+mn-lt"/>
              </a:rPr>
              <a:t>(temperature=36.7)&amp;(headache=1)=&gt;(disease=healthy[1]) 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bg1"/>
                </a:solidFill>
                <a:ea typeface="+mn-lt"/>
                <a:cs typeface="+mn-lt"/>
              </a:rPr>
              <a:t>...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bg1"/>
                </a:solidFill>
                <a:ea typeface="+mn-lt"/>
                <a:cs typeface="+mn-lt"/>
              </a:rPr>
              <a:t>(catarrh=no)=&gt;(disease={angina[1],cold[1],healthy[1]}) 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bg1"/>
                </a:solidFill>
                <a:ea typeface="+mn-lt"/>
                <a:cs typeface="+mn-lt"/>
              </a:rPr>
              <a:t>...</a:t>
            </a:r>
          </a:p>
          <a:p>
            <a:pPr marL="0" indent="0">
              <a:buNone/>
            </a:pPr>
            <a:endParaRPr lang="en-US" sz="1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F09B47-D1EC-4A44-8BA7-C0B666ED062C}"/>
              </a:ext>
            </a:extLst>
          </p:cNvPr>
          <p:cNvSpPr txBox="1"/>
          <p:nvPr/>
        </p:nvSpPr>
        <p:spPr>
          <a:xfrm>
            <a:off x="7474240" y="2740417"/>
            <a:ext cx="3088817" cy="187743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400" b="1" dirty="0">
              <a:solidFill>
                <a:schemeClr val="bg1"/>
              </a:solidFill>
              <a:latin typeface="Trade Gothic Next Light"/>
              <a:cs typeface="Segoe UI"/>
            </a:endParaRPr>
          </a:p>
          <a:p>
            <a:endParaRPr lang="en-US" sz="1400" b="1" dirty="0">
              <a:solidFill>
                <a:schemeClr val="bg1"/>
              </a:solidFill>
              <a:latin typeface="Trade Gothic Next Light"/>
              <a:cs typeface="Segoe UI"/>
            </a:endParaRPr>
          </a:p>
          <a:p>
            <a:r>
              <a:rPr lang="en-US" sz="1400" b="1" dirty="0">
                <a:solidFill>
                  <a:schemeClr val="bg1"/>
                </a:solidFill>
                <a:ea typeface="+mn-lt"/>
                <a:cs typeface="+mn-lt"/>
              </a:rPr>
              <a:t>DECISION_VALUES 4</a:t>
            </a:r>
            <a:endParaRPr lang="en-US" sz="1400" b="1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  <a:ea typeface="+mn-lt"/>
                <a:cs typeface="+mn-lt"/>
              </a:rPr>
              <a:t>angina</a:t>
            </a:r>
            <a:endParaRPr lang="en-US" sz="1400" b="1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  <a:ea typeface="+mn-lt"/>
                <a:cs typeface="+mn-lt"/>
              </a:rPr>
              <a:t>influenza</a:t>
            </a:r>
            <a:endParaRPr lang="en-US" sz="1400" b="1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  <a:ea typeface="+mn-lt"/>
                <a:cs typeface="+mn-lt"/>
              </a:rPr>
              <a:t>cold</a:t>
            </a:r>
            <a:endParaRPr lang="en-US" sz="1400" b="1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  <a:ea typeface="+mn-lt"/>
                <a:cs typeface="+mn-lt"/>
              </a:rPr>
              <a:t>Healthy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26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theme/theme1.xml><?xml version="1.0" encoding="utf-8"?>
<a:theme xmlns:a="http://schemas.openxmlformats.org/drawingml/2006/main" name="PortalVTI">
  <a:themeElements>
    <a:clrScheme name="AnalogousFromLightSeedRightStep">
      <a:dk1>
        <a:srgbClr val="000000"/>
      </a:dk1>
      <a:lt1>
        <a:srgbClr val="FFFFFF"/>
      </a:lt1>
      <a:dk2>
        <a:srgbClr val="413324"/>
      </a:dk2>
      <a:lt2>
        <a:srgbClr val="E2E4E8"/>
      </a:lt2>
      <a:accent1>
        <a:srgbClr val="B59E7B"/>
      </a:accent1>
      <a:accent2>
        <a:srgbClr val="A3A470"/>
      </a:accent2>
      <a:accent3>
        <a:srgbClr val="95A77E"/>
      </a:accent3>
      <a:accent4>
        <a:srgbClr val="7FAE77"/>
      </a:accent4>
      <a:accent5>
        <a:srgbClr val="82AB8D"/>
      </a:accent5>
      <a:accent6>
        <a:srgbClr val="76AD9C"/>
      </a:accent6>
      <a:hlink>
        <a:srgbClr val="6682AC"/>
      </a:hlink>
      <a:folHlink>
        <a:srgbClr val="7F7F7F"/>
      </a:folHlink>
    </a:clrScheme>
    <a:fontScheme name="Earth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rtalVTI" id="{0E0D5035-C7F2-4607-91F4-D5D5F886A15A}" vid="{EAFF3D8B-AC13-4E90-80A9-182200FBC8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574</Words>
  <Application>Microsoft Office PowerPoint</Application>
  <PresentationFormat>Widescreen</PresentationFormat>
  <Paragraphs>122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Trade Gothic Next Cond</vt:lpstr>
      <vt:lpstr>Trade Gothic Next Light</vt:lpstr>
      <vt:lpstr>PortalVTI</vt:lpstr>
      <vt:lpstr>data analysis methods in RSES</vt:lpstr>
      <vt:lpstr>MISSING VALUE  COMPLETION </vt:lpstr>
      <vt:lpstr>Cuts, discretization and grouping</vt:lpstr>
      <vt:lpstr>LINEAR COMBINATIONS </vt:lpstr>
      <vt:lpstr>REDUCTS AND DECISION RULES </vt:lpstr>
      <vt:lpstr>REDUCTS AND DECISION RULES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RuleS- LERS</dc:title>
  <dc:creator>Saichandan Reddy Kancharla</dc:creator>
  <cp:lastModifiedBy>Kamalapriya Srinivasan</cp:lastModifiedBy>
  <cp:revision>641</cp:revision>
  <dcterms:created xsi:type="dcterms:W3CDTF">2022-02-01T01:51:50Z</dcterms:created>
  <dcterms:modified xsi:type="dcterms:W3CDTF">2022-02-13T03:19:50Z</dcterms:modified>
</cp:coreProperties>
</file>