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9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1A1A1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1A1A1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1A1A1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488315"/>
          </a:xfrm>
          <a:custGeom>
            <a:avLst/>
            <a:gdLst/>
            <a:ahLst/>
            <a:cxnLst/>
            <a:rect l="l" t="t" r="r" b="b"/>
            <a:pathLst>
              <a:path w="9144000" h="488315">
                <a:moveTo>
                  <a:pt x="9143999" y="487799"/>
                </a:moveTo>
                <a:lnTo>
                  <a:pt x="0" y="4877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487799"/>
                </a:lnTo>
                <a:close/>
              </a:path>
            </a:pathLst>
          </a:custGeom>
          <a:solidFill>
            <a:srgbClr val="E9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03295" y="1191255"/>
            <a:ext cx="373380" cy="46355"/>
          </a:xfrm>
          <a:custGeom>
            <a:avLst/>
            <a:gdLst/>
            <a:ahLst/>
            <a:cxnLst/>
            <a:rect l="l" t="t" r="r" b="b"/>
            <a:pathLst>
              <a:path w="373380" h="46355">
                <a:moveTo>
                  <a:pt x="372859" y="45826"/>
                </a:moveTo>
                <a:lnTo>
                  <a:pt x="0" y="45826"/>
                </a:lnTo>
                <a:lnTo>
                  <a:pt x="0" y="0"/>
                </a:lnTo>
                <a:lnTo>
                  <a:pt x="372859" y="0"/>
                </a:lnTo>
                <a:lnTo>
                  <a:pt x="372859" y="45826"/>
                </a:lnTo>
                <a:close/>
              </a:path>
            </a:pathLst>
          </a:custGeom>
          <a:solidFill>
            <a:srgbClr val="EB5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30391" y="1191255"/>
            <a:ext cx="376555" cy="46355"/>
          </a:xfrm>
          <a:custGeom>
            <a:avLst/>
            <a:gdLst/>
            <a:ahLst/>
            <a:cxnLst/>
            <a:rect l="l" t="t" r="r" b="b"/>
            <a:pathLst>
              <a:path w="376555" h="46355">
                <a:moveTo>
                  <a:pt x="376012" y="45826"/>
                </a:moveTo>
                <a:lnTo>
                  <a:pt x="0" y="45826"/>
                </a:lnTo>
                <a:lnTo>
                  <a:pt x="0" y="0"/>
                </a:lnTo>
                <a:lnTo>
                  <a:pt x="376012" y="0"/>
                </a:lnTo>
                <a:lnTo>
                  <a:pt x="376012" y="45826"/>
                </a:lnTo>
                <a:close/>
              </a:path>
            </a:pathLst>
          </a:custGeom>
          <a:solidFill>
            <a:srgbClr val="1A99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2475" y="1379787"/>
            <a:ext cx="7539049" cy="382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1A1A1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6704" y="1699312"/>
            <a:ext cx="6983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5" dirty="0">
                <a:solidFill>
                  <a:srgbClr val="3C78D8"/>
                </a:solidFill>
                <a:latin typeface="Tahoma"/>
                <a:cs typeface="Tahoma"/>
              </a:rPr>
              <a:t>Perks</a:t>
            </a:r>
            <a:r>
              <a:rPr sz="3600" spc="-365" dirty="0">
                <a:solidFill>
                  <a:srgbClr val="3C78D8"/>
                </a:solidFill>
                <a:latin typeface="Tahoma"/>
                <a:cs typeface="Tahoma"/>
              </a:rPr>
              <a:t> </a:t>
            </a:r>
            <a:r>
              <a:rPr sz="3600" spc="-150" dirty="0">
                <a:solidFill>
                  <a:srgbClr val="3C78D8"/>
                </a:solidFill>
                <a:latin typeface="Tahoma"/>
                <a:cs typeface="Tahoma"/>
              </a:rPr>
              <a:t>of</a:t>
            </a:r>
            <a:r>
              <a:rPr sz="3600" spc="-365" dirty="0">
                <a:solidFill>
                  <a:srgbClr val="3C78D8"/>
                </a:solidFill>
                <a:latin typeface="Tahoma"/>
                <a:cs typeface="Tahoma"/>
              </a:rPr>
              <a:t> </a:t>
            </a:r>
            <a:r>
              <a:rPr sz="3600" spc="-270" dirty="0">
                <a:solidFill>
                  <a:srgbClr val="3C78D8"/>
                </a:solidFill>
                <a:latin typeface="Tahoma"/>
                <a:cs typeface="Tahoma"/>
              </a:rPr>
              <a:t>using</a:t>
            </a:r>
            <a:r>
              <a:rPr sz="3600" spc="-365" dirty="0">
                <a:solidFill>
                  <a:srgbClr val="3C78D8"/>
                </a:solidFill>
                <a:latin typeface="Tahoma"/>
                <a:cs typeface="Tahoma"/>
              </a:rPr>
              <a:t> </a:t>
            </a:r>
            <a:r>
              <a:rPr sz="3600" spc="-100" dirty="0">
                <a:solidFill>
                  <a:srgbClr val="3C78D8"/>
                </a:solidFill>
                <a:latin typeface="Tahoma"/>
                <a:cs typeface="Tahoma"/>
              </a:rPr>
              <a:t>FP</a:t>
            </a:r>
            <a:r>
              <a:rPr sz="3600" spc="-365" dirty="0">
                <a:solidFill>
                  <a:srgbClr val="3C78D8"/>
                </a:solidFill>
                <a:latin typeface="Tahoma"/>
                <a:cs typeface="Tahoma"/>
              </a:rPr>
              <a:t> </a:t>
            </a:r>
            <a:r>
              <a:rPr sz="3600" spc="-180" dirty="0">
                <a:solidFill>
                  <a:srgbClr val="3C78D8"/>
                </a:solidFill>
                <a:latin typeface="Tahoma"/>
                <a:cs typeface="Tahoma"/>
              </a:rPr>
              <a:t>Growth</a:t>
            </a:r>
            <a:r>
              <a:rPr sz="3600" spc="-360" dirty="0">
                <a:solidFill>
                  <a:srgbClr val="3C78D8"/>
                </a:solidFill>
                <a:latin typeface="Tahoma"/>
                <a:cs typeface="Tahoma"/>
              </a:rPr>
              <a:t> </a:t>
            </a:r>
            <a:r>
              <a:rPr sz="3600" spc="-225" dirty="0">
                <a:solidFill>
                  <a:srgbClr val="3C78D8"/>
                </a:solidFill>
                <a:latin typeface="Tahoma"/>
                <a:cs typeface="Tahoma"/>
              </a:rPr>
              <a:t>Strategy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8050" y="2617539"/>
            <a:ext cx="201041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40" dirty="0">
                <a:solidFill>
                  <a:srgbClr val="3D85C6"/>
                </a:solidFill>
                <a:latin typeface="Tahoma"/>
                <a:cs typeface="Tahoma"/>
              </a:rPr>
              <a:t>A</a:t>
            </a:r>
            <a:r>
              <a:rPr sz="1700" b="1" spc="-170" dirty="0">
                <a:solidFill>
                  <a:srgbClr val="3D85C6"/>
                </a:solidFill>
                <a:latin typeface="Tahoma"/>
                <a:cs typeface="Tahoma"/>
              </a:rPr>
              <a:t> </a:t>
            </a:r>
            <a:r>
              <a:rPr sz="1700" b="1" spc="-114" dirty="0">
                <a:solidFill>
                  <a:srgbClr val="3D85C6"/>
                </a:solidFill>
                <a:latin typeface="Tahoma"/>
                <a:cs typeface="Tahoma"/>
              </a:rPr>
              <a:t>compa</a:t>
            </a:r>
            <a:r>
              <a:rPr sz="1700" b="1" spc="-100" dirty="0">
                <a:solidFill>
                  <a:srgbClr val="3D85C6"/>
                </a:solidFill>
                <a:latin typeface="Tahoma"/>
                <a:cs typeface="Tahoma"/>
              </a:rPr>
              <a:t>r</a:t>
            </a:r>
            <a:r>
              <a:rPr sz="1700" b="1" spc="-80" dirty="0">
                <a:solidFill>
                  <a:srgbClr val="3D85C6"/>
                </a:solidFill>
                <a:latin typeface="Tahoma"/>
                <a:cs typeface="Tahoma"/>
              </a:rPr>
              <a:t>ati</a:t>
            </a:r>
            <a:r>
              <a:rPr sz="1700" b="1" spc="-125" dirty="0">
                <a:solidFill>
                  <a:srgbClr val="3D85C6"/>
                </a:solidFill>
                <a:latin typeface="Tahoma"/>
                <a:cs typeface="Tahoma"/>
              </a:rPr>
              <a:t>v</a:t>
            </a:r>
            <a:r>
              <a:rPr sz="1700" b="1" spc="-105" dirty="0">
                <a:solidFill>
                  <a:srgbClr val="3D85C6"/>
                </a:solidFill>
                <a:latin typeface="Tahoma"/>
                <a:cs typeface="Tahoma"/>
              </a:rPr>
              <a:t>e</a:t>
            </a:r>
            <a:r>
              <a:rPr sz="1700" b="1" spc="-175" dirty="0">
                <a:solidFill>
                  <a:srgbClr val="3D85C6"/>
                </a:solidFill>
                <a:latin typeface="Tahoma"/>
                <a:cs typeface="Tahoma"/>
              </a:rPr>
              <a:t> </a:t>
            </a:r>
            <a:r>
              <a:rPr sz="1700" b="1" spc="-95" dirty="0">
                <a:solidFill>
                  <a:srgbClr val="3D85C6"/>
                </a:solidFill>
                <a:latin typeface="Tahoma"/>
                <a:cs typeface="Tahoma"/>
              </a:rPr>
              <a:t>study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1378771"/>
            <a:ext cx="7364095" cy="4127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500" spc="65" dirty="0"/>
              <a:t>Parameters</a:t>
            </a:r>
            <a:r>
              <a:rPr sz="2500" spc="-235" dirty="0"/>
              <a:t> </a:t>
            </a:r>
            <a:r>
              <a:rPr sz="2500" spc="114" dirty="0"/>
              <a:t>Where</a:t>
            </a:r>
            <a:r>
              <a:rPr sz="2500" spc="-145" dirty="0"/>
              <a:t> </a:t>
            </a:r>
            <a:r>
              <a:rPr sz="2500" spc="40" dirty="0"/>
              <a:t>Fp</a:t>
            </a:r>
            <a:r>
              <a:rPr sz="2500" spc="-140" dirty="0"/>
              <a:t> </a:t>
            </a:r>
            <a:r>
              <a:rPr sz="2500" spc="55" dirty="0"/>
              <a:t>Growth</a:t>
            </a:r>
            <a:r>
              <a:rPr sz="2500" spc="-145" dirty="0"/>
              <a:t> </a:t>
            </a:r>
            <a:r>
              <a:rPr sz="2500" spc="85" dirty="0"/>
              <a:t>Strategy</a:t>
            </a:r>
            <a:r>
              <a:rPr sz="2500" spc="-210" dirty="0"/>
              <a:t> </a:t>
            </a:r>
            <a:r>
              <a:rPr sz="2500" spc="90" dirty="0"/>
              <a:t>Is</a:t>
            </a:r>
            <a:r>
              <a:rPr sz="2500" spc="-140" dirty="0"/>
              <a:t> </a:t>
            </a:r>
            <a:r>
              <a:rPr sz="2500" spc="40" dirty="0"/>
              <a:t>Better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785137" y="1916762"/>
            <a:ext cx="2684780" cy="146558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401955" indent="-389890">
              <a:lnSpc>
                <a:spcPct val="100000"/>
              </a:lnSpc>
              <a:spcBef>
                <a:spcPts val="1360"/>
              </a:spcBef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100" spc="10" dirty="0">
                <a:latin typeface="Tahoma"/>
                <a:cs typeface="Tahoma"/>
              </a:rPr>
              <a:t>Database</a:t>
            </a:r>
            <a:r>
              <a:rPr sz="2100" spc="-254" dirty="0">
                <a:latin typeface="Tahoma"/>
                <a:cs typeface="Tahoma"/>
              </a:rPr>
              <a:t> </a:t>
            </a:r>
            <a:r>
              <a:rPr sz="2100" spc="-25" dirty="0">
                <a:latin typeface="Tahoma"/>
                <a:cs typeface="Tahoma"/>
              </a:rPr>
              <a:t>Scans</a:t>
            </a:r>
            <a:endParaRPr sz="2100">
              <a:latin typeface="Tahoma"/>
              <a:cs typeface="Tahoma"/>
            </a:endParaRPr>
          </a:p>
          <a:p>
            <a:pPr marL="401955" indent="-389890">
              <a:lnSpc>
                <a:spcPct val="100000"/>
              </a:lnSpc>
              <a:spcBef>
                <a:spcPts val="1260"/>
              </a:spcBef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100" spc="65" dirty="0">
                <a:latin typeface="Tahoma"/>
                <a:cs typeface="Tahoma"/>
              </a:rPr>
              <a:t>Memory</a:t>
            </a:r>
            <a:r>
              <a:rPr sz="2100" spc="-254" dirty="0">
                <a:latin typeface="Tahoma"/>
                <a:cs typeface="Tahoma"/>
              </a:rPr>
              <a:t> </a:t>
            </a:r>
            <a:r>
              <a:rPr sz="2100" spc="50" dirty="0">
                <a:latin typeface="Tahoma"/>
                <a:cs typeface="Tahoma"/>
              </a:rPr>
              <a:t>Utilization</a:t>
            </a:r>
            <a:endParaRPr sz="2100">
              <a:latin typeface="Tahoma"/>
              <a:cs typeface="Tahoma"/>
            </a:endParaRPr>
          </a:p>
          <a:p>
            <a:pPr marL="401955" indent="-389890">
              <a:lnSpc>
                <a:spcPct val="100000"/>
              </a:lnSpc>
              <a:spcBef>
                <a:spcPts val="1260"/>
              </a:spcBef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100" spc="30" dirty="0">
                <a:latin typeface="Tahoma"/>
                <a:cs typeface="Tahoma"/>
              </a:rPr>
              <a:t>E</a:t>
            </a:r>
            <a:r>
              <a:rPr sz="2100" spc="-40" dirty="0">
                <a:latin typeface="Tahoma"/>
                <a:cs typeface="Tahoma"/>
              </a:rPr>
              <a:t>x</a:t>
            </a:r>
            <a:r>
              <a:rPr sz="2100" spc="20" dirty="0">
                <a:latin typeface="Tahoma"/>
                <a:cs typeface="Tahoma"/>
              </a:rPr>
              <a:t>ecution</a:t>
            </a:r>
            <a:r>
              <a:rPr sz="2100" spc="-254" dirty="0">
                <a:latin typeface="Tahoma"/>
                <a:cs typeface="Tahoma"/>
              </a:rPr>
              <a:t> </a:t>
            </a:r>
            <a:r>
              <a:rPr sz="2100" spc="5" dirty="0">
                <a:latin typeface="Tahoma"/>
                <a:cs typeface="Tahoma"/>
              </a:rPr>
              <a:t>Time</a:t>
            </a:r>
            <a:endParaRPr sz="2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1379787"/>
            <a:ext cx="4613910" cy="3822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50" dirty="0"/>
              <a:t>Experime</a:t>
            </a:r>
            <a:r>
              <a:rPr spc="45" dirty="0"/>
              <a:t>n</a:t>
            </a:r>
            <a:r>
              <a:rPr spc="55" dirty="0"/>
              <a:t>tal</a:t>
            </a:r>
            <a:r>
              <a:rPr spc="-195" dirty="0"/>
              <a:t> </a:t>
            </a:r>
            <a:r>
              <a:rPr spc="225" dirty="0"/>
              <a:t>S</a:t>
            </a:r>
            <a:r>
              <a:rPr spc="75" dirty="0"/>
              <a:t>tu</a:t>
            </a:r>
            <a:r>
              <a:rPr spc="85" dirty="0"/>
              <a:t>d</a:t>
            </a:r>
            <a:r>
              <a:rPr spc="55" dirty="0"/>
              <a:t>y</a:t>
            </a:r>
            <a:r>
              <a:rPr spc="-190" dirty="0"/>
              <a:t> </a:t>
            </a:r>
            <a:r>
              <a:rPr spc="135" dirty="0"/>
              <a:t>O</a:t>
            </a:r>
            <a:r>
              <a:rPr spc="55" dirty="0"/>
              <a:t>n</a:t>
            </a:r>
            <a:r>
              <a:rPr spc="-135" dirty="0"/>
              <a:t> </a:t>
            </a:r>
            <a:r>
              <a:rPr spc="180" dirty="0"/>
              <a:t>D</a:t>
            </a:r>
            <a:r>
              <a:rPr spc="100" dirty="0"/>
              <a:t>a</a:t>
            </a:r>
            <a:r>
              <a:rPr spc="80" dirty="0"/>
              <a:t>tas</a:t>
            </a:r>
            <a:r>
              <a:rPr spc="85" dirty="0"/>
              <a:t>e</a:t>
            </a:r>
            <a:r>
              <a:rPr spc="75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740" y="2065111"/>
            <a:ext cx="2108835" cy="150495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80365" indent="-368300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sz="1350" b="1" spc="-65" dirty="0">
                <a:solidFill>
                  <a:srgbClr val="595959"/>
                </a:solidFill>
                <a:latin typeface="Tahoma"/>
                <a:cs typeface="Tahoma"/>
              </a:rPr>
              <a:t>SuperMar</a:t>
            </a:r>
            <a:r>
              <a:rPr sz="1350" b="1" spc="-105" dirty="0">
                <a:solidFill>
                  <a:srgbClr val="595959"/>
                </a:solidFill>
                <a:latin typeface="Tahoma"/>
                <a:cs typeface="Tahoma"/>
              </a:rPr>
              <a:t>k</a:t>
            </a:r>
            <a:r>
              <a:rPr sz="1350" b="1" spc="-70" dirty="0">
                <a:solidFill>
                  <a:srgbClr val="595959"/>
                </a:solidFill>
                <a:latin typeface="Tahoma"/>
                <a:cs typeface="Tahoma"/>
              </a:rPr>
              <a:t>e</a:t>
            </a:r>
            <a:r>
              <a:rPr sz="1350" b="1" spc="-45" dirty="0">
                <a:solidFill>
                  <a:srgbClr val="595959"/>
                </a:solidFill>
                <a:latin typeface="Tahoma"/>
                <a:cs typeface="Tahoma"/>
              </a:rPr>
              <a:t>t</a:t>
            </a:r>
            <a:r>
              <a:rPr sz="1350" b="1" spc="-13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b="1" spc="-75" dirty="0">
                <a:solidFill>
                  <a:srgbClr val="595959"/>
                </a:solidFill>
                <a:latin typeface="Tahoma"/>
                <a:cs typeface="Tahoma"/>
              </a:rPr>
              <a:t>Dataset:</a:t>
            </a:r>
            <a:endParaRPr sz="1350">
              <a:latin typeface="Tahoma"/>
              <a:cs typeface="Tahoma"/>
            </a:endParaRPr>
          </a:p>
          <a:p>
            <a:pPr marL="837565" lvl="1" indent="-313055">
              <a:lnSpc>
                <a:spcPct val="100000"/>
              </a:lnSpc>
              <a:spcBef>
                <a:spcPts val="545"/>
              </a:spcBef>
              <a:buFont typeface="Microsoft Sans Serif"/>
              <a:buChar char="●"/>
              <a:tabLst>
                <a:tab pos="837565" algn="l"/>
                <a:tab pos="838200" algn="l"/>
              </a:tabLst>
            </a:pPr>
            <a:r>
              <a:rPr sz="1050" spc="55" dirty="0">
                <a:solidFill>
                  <a:srgbClr val="595959"/>
                </a:solidFill>
                <a:latin typeface="Tahoma"/>
                <a:cs typeface="Tahoma"/>
              </a:rPr>
              <a:t>4627</a:t>
            </a:r>
            <a:r>
              <a:rPr sz="1050" spc="-12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050" spc="-65" dirty="0">
                <a:solidFill>
                  <a:srgbClr val="595959"/>
                </a:solidFill>
                <a:latin typeface="Tahoma"/>
                <a:cs typeface="Tahoma"/>
              </a:rPr>
              <a:t>T</a:t>
            </a:r>
            <a:r>
              <a:rPr sz="1050" spc="40" dirty="0">
                <a:solidFill>
                  <a:srgbClr val="595959"/>
                </a:solidFill>
                <a:latin typeface="Tahoma"/>
                <a:cs typeface="Tahoma"/>
              </a:rPr>
              <a:t>r</a:t>
            </a:r>
            <a:r>
              <a:rPr sz="1050" spc="20" dirty="0">
                <a:solidFill>
                  <a:srgbClr val="595959"/>
                </a:solidFill>
                <a:latin typeface="Tahoma"/>
                <a:cs typeface="Tahoma"/>
              </a:rPr>
              <a:t>ansactions</a:t>
            </a:r>
            <a:endParaRPr sz="1050">
              <a:latin typeface="Tahoma"/>
              <a:cs typeface="Tahoma"/>
            </a:endParaRPr>
          </a:p>
          <a:p>
            <a:pPr marL="837565" lvl="1" indent="-313055">
              <a:lnSpc>
                <a:spcPct val="100000"/>
              </a:lnSpc>
              <a:spcBef>
                <a:spcPts val="440"/>
              </a:spcBef>
              <a:buFont typeface="Microsoft Sans Serif"/>
              <a:buChar char="●"/>
              <a:tabLst>
                <a:tab pos="837565" algn="l"/>
                <a:tab pos="838200" algn="l"/>
              </a:tabLst>
            </a:pPr>
            <a:r>
              <a:rPr sz="1050" spc="55" dirty="0">
                <a:solidFill>
                  <a:srgbClr val="595959"/>
                </a:solidFill>
                <a:latin typeface="Tahoma"/>
                <a:cs typeface="Tahoma"/>
              </a:rPr>
              <a:t>217</a:t>
            </a:r>
            <a:r>
              <a:rPr sz="1050" spc="-12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050" spc="40" dirty="0">
                <a:solidFill>
                  <a:srgbClr val="595959"/>
                </a:solidFill>
                <a:latin typeface="Tahoma"/>
                <a:cs typeface="Tahoma"/>
              </a:rPr>
              <a:t>Attributes</a:t>
            </a:r>
            <a:endParaRPr sz="1050">
              <a:latin typeface="Tahoma"/>
              <a:cs typeface="Tahoma"/>
            </a:endParaRPr>
          </a:p>
          <a:p>
            <a:pPr marL="380365" indent="-368300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sz="1350" b="1" spc="-65" dirty="0">
                <a:solidFill>
                  <a:srgbClr val="595959"/>
                </a:solidFill>
                <a:latin typeface="Tahoma"/>
                <a:cs typeface="Tahoma"/>
              </a:rPr>
              <a:t>Mushroom</a:t>
            </a:r>
            <a:r>
              <a:rPr sz="1350" b="1" spc="-13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b="1" spc="-75" dirty="0">
                <a:solidFill>
                  <a:srgbClr val="595959"/>
                </a:solidFill>
                <a:latin typeface="Tahoma"/>
                <a:cs typeface="Tahoma"/>
              </a:rPr>
              <a:t>Dataset:</a:t>
            </a:r>
            <a:endParaRPr sz="1350">
              <a:latin typeface="Tahoma"/>
              <a:cs typeface="Tahoma"/>
            </a:endParaRPr>
          </a:p>
          <a:p>
            <a:pPr marL="837565" lvl="1" indent="-322580">
              <a:lnSpc>
                <a:spcPct val="100000"/>
              </a:lnSpc>
              <a:spcBef>
                <a:spcPts val="520"/>
              </a:spcBef>
              <a:buFont typeface="Microsoft Sans Serif"/>
              <a:buChar char="●"/>
              <a:tabLst>
                <a:tab pos="837565" algn="l"/>
                <a:tab pos="838200" algn="l"/>
              </a:tabLst>
            </a:pPr>
            <a:r>
              <a:rPr sz="1200" spc="50" dirty="0">
                <a:solidFill>
                  <a:srgbClr val="595959"/>
                </a:solidFill>
                <a:latin typeface="Tahoma"/>
                <a:cs typeface="Tahoma"/>
              </a:rPr>
              <a:t>8124</a:t>
            </a:r>
            <a:r>
              <a:rPr sz="1200" spc="-14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595959"/>
                </a:solidFill>
                <a:latin typeface="Tahoma"/>
                <a:cs typeface="Tahoma"/>
              </a:rPr>
              <a:t>T</a:t>
            </a:r>
            <a:r>
              <a:rPr sz="1200" spc="30" dirty="0">
                <a:solidFill>
                  <a:srgbClr val="595959"/>
                </a:solidFill>
                <a:latin typeface="Tahoma"/>
                <a:cs typeface="Tahoma"/>
              </a:rPr>
              <a:t>r</a:t>
            </a:r>
            <a:r>
              <a:rPr sz="1200" spc="10" dirty="0">
                <a:solidFill>
                  <a:srgbClr val="595959"/>
                </a:solidFill>
                <a:latin typeface="Tahoma"/>
                <a:cs typeface="Tahoma"/>
              </a:rPr>
              <a:t>ansactions</a:t>
            </a:r>
            <a:endParaRPr sz="1200">
              <a:latin typeface="Tahoma"/>
              <a:cs typeface="Tahoma"/>
            </a:endParaRPr>
          </a:p>
          <a:p>
            <a:pPr marL="837565" lvl="1" indent="-322580">
              <a:lnSpc>
                <a:spcPct val="100000"/>
              </a:lnSpc>
              <a:spcBef>
                <a:spcPts val="459"/>
              </a:spcBef>
              <a:buFont typeface="Microsoft Sans Serif"/>
              <a:buChar char="●"/>
              <a:tabLst>
                <a:tab pos="837565" algn="l"/>
                <a:tab pos="838200" algn="l"/>
              </a:tabLst>
            </a:pPr>
            <a:r>
              <a:rPr sz="1200" spc="50" dirty="0">
                <a:solidFill>
                  <a:srgbClr val="595959"/>
                </a:solidFill>
                <a:latin typeface="Tahoma"/>
                <a:cs typeface="Tahoma"/>
              </a:rPr>
              <a:t>22</a:t>
            </a:r>
            <a:r>
              <a:rPr sz="1200" spc="-14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200" spc="35" dirty="0">
                <a:solidFill>
                  <a:srgbClr val="595959"/>
                </a:solidFill>
                <a:latin typeface="Tahoma"/>
                <a:cs typeface="Tahoma"/>
              </a:rPr>
              <a:t>Attributes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6075" y="4049106"/>
            <a:ext cx="133223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5" dirty="0">
                <a:solidFill>
                  <a:srgbClr val="595959"/>
                </a:solidFill>
                <a:latin typeface="Tahoma"/>
                <a:cs typeface="Tahoma"/>
              </a:rPr>
              <a:t>*UCI</a:t>
            </a:r>
            <a:r>
              <a:rPr sz="700" spc="-8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595959"/>
                </a:solidFill>
                <a:latin typeface="Tahoma"/>
                <a:cs typeface="Tahoma"/>
              </a:rPr>
              <a:t>repository</a:t>
            </a:r>
            <a:r>
              <a:rPr sz="700" spc="-8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595959"/>
                </a:solidFill>
                <a:latin typeface="Tahoma"/>
                <a:cs typeface="Tahoma"/>
              </a:rPr>
              <a:t>of</a:t>
            </a:r>
            <a:r>
              <a:rPr sz="700" spc="-8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700" spc="65" dirty="0">
                <a:solidFill>
                  <a:srgbClr val="595959"/>
                </a:solidFill>
                <a:latin typeface="Tahoma"/>
                <a:cs typeface="Tahoma"/>
              </a:rPr>
              <a:t>ML</a:t>
            </a:r>
            <a:r>
              <a:rPr sz="700" spc="-8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595959"/>
                </a:solidFill>
                <a:latin typeface="Tahoma"/>
                <a:cs typeface="Tahoma"/>
              </a:rPr>
              <a:t>Databases</a:t>
            </a:r>
            <a:endParaRPr sz="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1379787"/>
            <a:ext cx="4480560" cy="3822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35" dirty="0"/>
              <a:t>E</a:t>
            </a:r>
            <a:r>
              <a:rPr spc="-25" dirty="0"/>
              <a:t>x</a:t>
            </a:r>
            <a:r>
              <a:rPr spc="100" dirty="0"/>
              <a:t>ecu</a:t>
            </a:r>
            <a:r>
              <a:rPr spc="15" dirty="0"/>
              <a:t>tion</a:t>
            </a:r>
            <a:r>
              <a:rPr spc="-200" dirty="0"/>
              <a:t> </a:t>
            </a:r>
            <a:r>
              <a:rPr spc="55" dirty="0"/>
              <a:t>Time</a:t>
            </a:r>
            <a:r>
              <a:rPr spc="-215" dirty="0"/>
              <a:t> </a:t>
            </a:r>
            <a:r>
              <a:rPr spc="10" dirty="0"/>
              <a:t>V</a:t>
            </a:r>
            <a:r>
              <a:rPr spc="165" dirty="0"/>
              <a:t>s</a:t>
            </a:r>
            <a:r>
              <a:rPr spc="-200" dirty="0"/>
              <a:t> </a:t>
            </a:r>
            <a:r>
              <a:rPr spc="-75" dirty="0"/>
              <a:t>T</a:t>
            </a:r>
            <a:r>
              <a:rPr spc="-85" dirty="0"/>
              <a:t>r</a:t>
            </a:r>
            <a:r>
              <a:rPr spc="80" dirty="0"/>
              <a:t>ansactions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2006250"/>
            <a:ext cx="4024174" cy="243232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64193" y="4656888"/>
            <a:ext cx="25158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5" dirty="0">
                <a:latin typeface="Tahoma"/>
                <a:cs typeface="Tahoma"/>
              </a:rPr>
              <a:t>Mushroom</a:t>
            </a:r>
            <a:r>
              <a:rPr sz="1400" b="1" spc="-140" dirty="0">
                <a:latin typeface="Tahoma"/>
                <a:cs typeface="Tahoma"/>
              </a:rPr>
              <a:t> </a:t>
            </a:r>
            <a:r>
              <a:rPr sz="1400" b="1" spc="-75" dirty="0">
                <a:latin typeface="Tahoma"/>
                <a:cs typeface="Tahoma"/>
              </a:rPr>
              <a:t>Dat</a:t>
            </a:r>
            <a:r>
              <a:rPr sz="1400" b="1" spc="-70" dirty="0">
                <a:latin typeface="Tahoma"/>
                <a:cs typeface="Tahoma"/>
              </a:rPr>
              <a:t>a</a:t>
            </a:r>
            <a:r>
              <a:rPr sz="1400" b="1" spc="-145" dirty="0">
                <a:latin typeface="Tahoma"/>
                <a:cs typeface="Tahoma"/>
              </a:rPr>
              <a:t> </a:t>
            </a:r>
            <a:r>
              <a:rPr sz="1400" b="1" spc="-100" dirty="0">
                <a:latin typeface="Tahoma"/>
                <a:cs typeface="Tahoma"/>
              </a:rPr>
              <a:t>(Support</a:t>
            </a:r>
            <a:r>
              <a:rPr sz="1400" b="1" spc="-140" dirty="0">
                <a:latin typeface="Tahoma"/>
                <a:cs typeface="Tahoma"/>
              </a:rPr>
              <a:t> </a:t>
            </a:r>
            <a:r>
              <a:rPr sz="1400" b="1" spc="-335" dirty="0">
                <a:latin typeface="Tahoma"/>
                <a:cs typeface="Tahoma"/>
              </a:rPr>
              <a:t>=</a:t>
            </a:r>
            <a:r>
              <a:rPr sz="1400" b="1" spc="-140" dirty="0">
                <a:latin typeface="Tahoma"/>
                <a:cs typeface="Tahoma"/>
              </a:rPr>
              <a:t> </a:t>
            </a:r>
            <a:r>
              <a:rPr sz="1400" b="1" spc="-125" dirty="0">
                <a:latin typeface="Tahoma"/>
                <a:cs typeface="Tahoma"/>
              </a:rPr>
              <a:t>0.1)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6800" y="1966449"/>
            <a:ext cx="4024199" cy="243870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570608" y="4656888"/>
            <a:ext cx="26974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5" dirty="0">
                <a:latin typeface="Tahoma"/>
                <a:cs typeface="Tahoma"/>
              </a:rPr>
              <a:t>SuperMar</a:t>
            </a:r>
            <a:r>
              <a:rPr sz="1400" b="1" spc="-114" dirty="0">
                <a:latin typeface="Tahoma"/>
                <a:cs typeface="Tahoma"/>
              </a:rPr>
              <a:t>k</a:t>
            </a:r>
            <a:r>
              <a:rPr sz="1400" b="1" spc="-80" dirty="0">
                <a:latin typeface="Tahoma"/>
                <a:cs typeface="Tahoma"/>
              </a:rPr>
              <a:t>e</a:t>
            </a:r>
            <a:r>
              <a:rPr sz="1400" b="1" spc="-55" dirty="0">
                <a:latin typeface="Tahoma"/>
                <a:cs typeface="Tahoma"/>
              </a:rPr>
              <a:t>t</a:t>
            </a:r>
            <a:r>
              <a:rPr sz="1400" b="1" spc="-145" dirty="0">
                <a:latin typeface="Tahoma"/>
                <a:cs typeface="Tahoma"/>
              </a:rPr>
              <a:t> </a:t>
            </a:r>
            <a:r>
              <a:rPr sz="1400" b="1" spc="-75" dirty="0">
                <a:latin typeface="Tahoma"/>
                <a:cs typeface="Tahoma"/>
              </a:rPr>
              <a:t>Dat</a:t>
            </a:r>
            <a:r>
              <a:rPr sz="1400" b="1" spc="-70" dirty="0">
                <a:latin typeface="Tahoma"/>
                <a:cs typeface="Tahoma"/>
              </a:rPr>
              <a:t>a</a:t>
            </a:r>
            <a:r>
              <a:rPr sz="1400" b="1" spc="-145" dirty="0">
                <a:latin typeface="Tahoma"/>
                <a:cs typeface="Tahoma"/>
              </a:rPr>
              <a:t> </a:t>
            </a:r>
            <a:r>
              <a:rPr sz="1400" b="1" spc="-100" dirty="0">
                <a:latin typeface="Tahoma"/>
                <a:cs typeface="Tahoma"/>
              </a:rPr>
              <a:t>(Support</a:t>
            </a:r>
            <a:r>
              <a:rPr sz="1400" b="1" spc="-140" dirty="0">
                <a:latin typeface="Tahoma"/>
                <a:cs typeface="Tahoma"/>
              </a:rPr>
              <a:t> </a:t>
            </a:r>
            <a:r>
              <a:rPr sz="1400" b="1" spc="-335" dirty="0">
                <a:latin typeface="Tahoma"/>
                <a:cs typeface="Tahoma"/>
              </a:rPr>
              <a:t>=</a:t>
            </a:r>
            <a:r>
              <a:rPr sz="1400" b="1" spc="-140" dirty="0">
                <a:latin typeface="Tahoma"/>
                <a:cs typeface="Tahoma"/>
              </a:rPr>
              <a:t> </a:t>
            </a:r>
            <a:r>
              <a:rPr sz="1400" b="1" spc="-125" dirty="0">
                <a:latin typeface="Tahoma"/>
                <a:cs typeface="Tahoma"/>
              </a:rPr>
              <a:t>0.1)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1379787"/>
            <a:ext cx="3825240" cy="3822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35" dirty="0"/>
              <a:t>E</a:t>
            </a:r>
            <a:r>
              <a:rPr spc="-25" dirty="0"/>
              <a:t>x</a:t>
            </a:r>
            <a:r>
              <a:rPr spc="100" dirty="0"/>
              <a:t>ecu</a:t>
            </a:r>
            <a:r>
              <a:rPr spc="15" dirty="0"/>
              <a:t>tion</a:t>
            </a:r>
            <a:r>
              <a:rPr spc="-200" dirty="0"/>
              <a:t> </a:t>
            </a:r>
            <a:r>
              <a:rPr spc="55" dirty="0"/>
              <a:t>Time</a:t>
            </a:r>
            <a:r>
              <a:rPr spc="-215" dirty="0"/>
              <a:t> </a:t>
            </a:r>
            <a:r>
              <a:rPr spc="10" dirty="0"/>
              <a:t>V</a:t>
            </a:r>
            <a:r>
              <a:rPr spc="165" dirty="0"/>
              <a:t>s</a:t>
            </a:r>
            <a:r>
              <a:rPr spc="-135" dirty="0"/>
              <a:t> </a:t>
            </a:r>
            <a:r>
              <a:rPr spc="250" dirty="0"/>
              <a:t>S</a:t>
            </a:r>
            <a:r>
              <a:rPr spc="65" dirty="0"/>
              <a:t>upport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5839" y="4656888"/>
            <a:ext cx="29121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5" dirty="0">
                <a:latin typeface="Tahoma"/>
                <a:cs typeface="Tahoma"/>
              </a:rPr>
              <a:t>Mushroom</a:t>
            </a:r>
            <a:r>
              <a:rPr sz="1400" b="1" spc="-140" dirty="0">
                <a:latin typeface="Tahoma"/>
                <a:cs typeface="Tahoma"/>
              </a:rPr>
              <a:t> </a:t>
            </a:r>
            <a:r>
              <a:rPr sz="1400" b="1" spc="-75" dirty="0">
                <a:latin typeface="Tahoma"/>
                <a:cs typeface="Tahoma"/>
              </a:rPr>
              <a:t>Dat</a:t>
            </a:r>
            <a:r>
              <a:rPr sz="1400" b="1" spc="-70" dirty="0">
                <a:latin typeface="Tahoma"/>
                <a:cs typeface="Tahoma"/>
              </a:rPr>
              <a:t>a</a:t>
            </a:r>
            <a:r>
              <a:rPr sz="1400" b="1" spc="-145" dirty="0">
                <a:latin typeface="Tahoma"/>
                <a:cs typeface="Tahoma"/>
              </a:rPr>
              <a:t> </a:t>
            </a:r>
            <a:r>
              <a:rPr sz="1400" b="1" spc="-110" dirty="0">
                <a:latin typeface="Tahoma"/>
                <a:cs typeface="Tahoma"/>
              </a:rPr>
              <a:t>(2000</a:t>
            </a:r>
            <a:r>
              <a:rPr sz="1400" b="1" spc="-140" dirty="0">
                <a:latin typeface="Tahoma"/>
                <a:cs typeface="Tahoma"/>
              </a:rPr>
              <a:t> T</a:t>
            </a:r>
            <a:r>
              <a:rPr sz="1400" b="1" spc="-65" dirty="0">
                <a:latin typeface="Tahoma"/>
                <a:cs typeface="Tahoma"/>
              </a:rPr>
              <a:t>r</a:t>
            </a:r>
            <a:r>
              <a:rPr sz="1400" b="1" spc="-105" dirty="0">
                <a:latin typeface="Tahoma"/>
                <a:cs typeface="Tahoma"/>
              </a:rPr>
              <a:t>ansactions)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2253" y="4656888"/>
            <a:ext cx="30937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5" dirty="0">
                <a:latin typeface="Tahoma"/>
                <a:cs typeface="Tahoma"/>
              </a:rPr>
              <a:t>SuperMar</a:t>
            </a:r>
            <a:r>
              <a:rPr sz="1400" b="1" spc="-114" dirty="0">
                <a:latin typeface="Tahoma"/>
                <a:cs typeface="Tahoma"/>
              </a:rPr>
              <a:t>k</a:t>
            </a:r>
            <a:r>
              <a:rPr sz="1400" b="1" spc="-80" dirty="0">
                <a:latin typeface="Tahoma"/>
                <a:cs typeface="Tahoma"/>
              </a:rPr>
              <a:t>e</a:t>
            </a:r>
            <a:r>
              <a:rPr sz="1400" b="1" spc="-55" dirty="0">
                <a:latin typeface="Tahoma"/>
                <a:cs typeface="Tahoma"/>
              </a:rPr>
              <a:t>t</a:t>
            </a:r>
            <a:r>
              <a:rPr sz="1400" b="1" spc="-145" dirty="0">
                <a:latin typeface="Tahoma"/>
                <a:cs typeface="Tahoma"/>
              </a:rPr>
              <a:t> </a:t>
            </a:r>
            <a:r>
              <a:rPr sz="1400" b="1" spc="-75" dirty="0">
                <a:latin typeface="Tahoma"/>
                <a:cs typeface="Tahoma"/>
              </a:rPr>
              <a:t>Dat</a:t>
            </a:r>
            <a:r>
              <a:rPr sz="1400" b="1" spc="-70" dirty="0">
                <a:latin typeface="Tahoma"/>
                <a:cs typeface="Tahoma"/>
              </a:rPr>
              <a:t>a</a:t>
            </a:r>
            <a:r>
              <a:rPr sz="1400" b="1" spc="-145" dirty="0">
                <a:latin typeface="Tahoma"/>
                <a:cs typeface="Tahoma"/>
              </a:rPr>
              <a:t> </a:t>
            </a:r>
            <a:r>
              <a:rPr sz="1400" b="1" spc="-110" dirty="0">
                <a:latin typeface="Tahoma"/>
                <a:cs typeface="Tahoma"/>
              </a:rPr>
              <a:t>(2000</a:t>
            </a:r>
            <a:r>
              <a:rPr sz="1400" b="1" spc="-140" dirty="0">
                <a:latin typeface="Tahoma"/>
                <a:cs typeface="Tahoma"/>
              </a:rPr>
              <a:t> T</a:t>
            </a:r>
            <a:r>
              <a:rPr sz="1400" b="1" spc="-65" dirty="0">
                <a:latin typeface="Tahoma"/>
                <a:cs typeface="Tahoma"/>
              </a:rPr>
              <a:t>r</a:t>
            </a:r>
            <a:r>
              <a:rPr sz="1400" b="1" spc="-105" dirty="0">
                <a:latin typeface="Tahoma"/>
                <a:cs typeface="Tahoma"/>
              </a:rPr>
              <a:t>ansactions)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7175" y="2006250"/>
            <a:ext cx="4071582" cy="239194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0003" y="2006250"/>
            <a:ext cx="3963297" cy="23892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Microsoft Sans Serif</vt:lpstr>
      <vt:lpstr>Tahoma</vt:lpstr>
      <vt:lpstr>Trebuchet MS</vt:lpstr>
      <vt:lpstr>Office Theme</vt:lpstr>
      <vt:lpstr>Perks of using FP Growth Strategy</vt:lpstr>
      <vt:lpstr>Parameters Where Fp Growth Strategy Is Better</vt:lpstr>
      <vt:lpstr>Experimental Study On Datasets</vt:lpstr>
      <vt:lpstr>Execution Time Vs Transactions</vt:lpstr>
      <vt:lpstr>Execution Time Vs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Group3_FP_Growth_Strategy</dc:title>
  <cp:lastModifiedBy>avyay rao</cp:lastModifiedBy>
  <cp:revision>1</cp:revision>
  <dcterms:created xsi:type="dcterms:W3CDTF">2022-02-13T03:34:44Z</dcterms:created>
  <dcterms:modified xsi:type="dcterms:W3CDTF">2022-02-13T03:36:01Z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