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eb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1D4AB-A1F6-492A-93C3-B36901E11A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9789" y="524930"/>
            <a:ext cx="8715064" cy="2182949"/>
          </a:xfrm>
        </p:spPr>
        <p:txBody>
          <a:bodyPr>
            <a:normAutofit/>
          </a:bodyPr>
          <a:lstStyle/>
          <a:p>
            <a:r>
              <a:rPr lang="en-IN" sz="3200" b="1" i="0" strike="noStrike" dirty="0">
                <a:effectLst/>
                <a:latin typeface="Raleway" panose="020B0604020202020204" pitchFamily="2" charset="0"/>
              </a:rPr>
              <a:t>Frequent Pattern Growth Strategy </a:t>
            </a:r>
            <a:endParaRPr lang="en-IN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472524-B276-4994-AE41-A93466C1BD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45306"/>
            <a:ext cx="8637072" cy="977621"/>
          </a:xfrm>
        </p:spPr>
        <p:txBody>
          <a:bodyPr>
            <a:normAutofit/>
          </a:bodyPr>
          <a:lstStyle/>
          <a:p>
            <a:r>
              <a:rPr lang="en-IN" b="1" dirty="0">
                <a:latin typeface="Raleway" pitchFamily="2" charset="0"/>
              </a:rPr>
              <a:t>FP-Tree construction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05B592-DB4F-496D-93A9-BDF2BFBF0E9E}"/>
              </a:ext>
            </a:extLst>
          </p:cNvPr>
          <p:cNvSpPr txBox="1"/>
          <p:nvPr/>
        </p:nvSpPr>
        <p:spPr>
          <a:xfrm>
            <a:off x="6925235" y="4758947"/>
            <a:ext cx="4235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b="1" dirty="0">
              <a:latin typeface="Ralewa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171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27CEE-D42E-45A0-A616-AC55FBC96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69894"/>
            <a:ext cx="9603275" cy="683860"/>
          </a:xfrm>
        </p:spPr>
        <p:txBody>
          <a:bodyPr/>
          <a:lstStyle/>
          <a:p>
            <a:r>
              <a:rPr lang="en-IN" dirty="0">
                <a:latin typeface="Raleway" pitchFamily="2" charset="0"/>
              </a:rPr>
              <a:t>Fp-tree representation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480A53B-89EE-4711-AB5A-C36FA7A0CB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08995" y="2192236"/>
            <a:ext cx="3845859" cy="2718247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A1BA69F-0F81-42C3-A744-7EFC1393DAA5}"/>
              </a:ext>
            </a:extLst>
          </p:cNvPr>
          <p:cNvSpPr txBox="1"/>
          <p:nvPr/>
        </p:nvSpPr>
        <p:spPr>
          <a:xfrm>
            <a:off x="1451579" y="2192236"/>
            <a:ext cx="562157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>
                <a:latin typeface="Raleway" pitchFamily="2" charset="0"/>
              </a:rPr>
              <a:t>Compressed</a:t>
            </a:r>
            <a:r>
              <a:rPr lang="en-US" dirty="0">
                <a:latin typeface="Raleway" pitchFamily="2" charset="0"/>
              </a:rPr>
              <a:t> representation of the input data.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Raleway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Raleway" pitchFamily="2" charset="0"/>
              </a:rPr>
              <a:t>It is constructed by reading the data set one transaction at a time and mapping each transaction onto a path in the FP-tree.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Raleway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Raleway" pitchFamily="2" charset="0"/>
              </a:rPr>
              <a:t>Overlapping Paths.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Raleway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Raleway" pitchFamily="2" charset="0"/>
              </a:rPr>
              <a:t>Small Sized FP-tree: Extract Frequent Itemsets directly from the structure in memory.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>
              <a:latin typeface="Ralewa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451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13E0F-4E8D-47D3-A92D-1908B0D6B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10235"/>
            <a:ext cx="9603275" cy="643519"/>
          </a:xfrm>
        </p:spPr>
        <p:txBody>
          <a:bodyPr>
            <a:normAutofit/>
          </a:bodyPr>
          <a:lstStyle/>
          <a:p>
            <a:r>
              <a:rPr lang="en-IN" sz="2800" dirty="0">
                <a:latin typeface="Raleway" pitchFamily="2" charset="0"/>
              </a:rPr>
              <a:t>Steps for constructing FP-tree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90E70-2912-4A02-91E8-77363F288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u="sng" dirty="0">
                <a:latin typeface="Raleway" pitchFamily="2" charset="0"/>
              </a:rPr>
              <a:t>Step-1:  </a:t>
            </a:r>
          </a:p>
          <a:p>
            <a:r>
              <a:rPr lang="en-IN" dirty="0">
                <a:latin typeface="Raleway" pitchFamily="2" charset="0"/>
              </a:rPr>
              <a:t>Scan the Database and check for frequency of itemsets. </a:t>
            </a:r>
          </a:p>
          <a:p>
            <a:r>
              <a:rPr lang="en-IN" dirty="0">
                <a:latin typeface="Raleway" pitchFamily="2" charset="0"/>
              </a:rPr>
              <a:t>Support Count/ Frequency of 1 itemset.</a:t>
            </a:r>
          </a:p>
          <a:p>
            <a:r>
              <a:rPr lang="en-IN" dirty="0">
                <a:latin typeface="Raleway" pitchFamily="2" charset="0"/>
              </a:rPr>
              <a:t>Sort the Itemsets in descending order.</a:t>
            </a:r>
          </a:p>
          <a:p>
            <a:pPr marL="0" indent="0">
              <a:buNone/>
            </a:pPr>
            <a:r>
              <a:rPr lang="en-IN" u="sng" dirty="0">
                <a:latin typeface="Raleway" pitchFamily="2" charset="0"/>
              </a:rPr>
              <a:t>Step-2:</a:t>
            </a:r>
          </a:p>
          <a:p>
            <a:r>
              <a:rPr lang="en-IN" dirty="0">
                <a:latin typeface="Raleway" pitchFamily="2" charset="0"/>
              </a:rPr>
              <a:t>Construct the FP tree.</a:t>
            </a:r>
          </a:p>
          <a:p>
            <a:r>
              <a:rPr lang="en-IN" dirty="0">
                <a:latin typeface="Raleway" pitchFamily="2" charset="0"/>
              </a:rPr>
              <a:t>Create root node: NULL node.</a:t>
            </a:r>
          </a:p>
          <a:p>
            <a:pPr marL="0" indent="0">
              <a:lnSpc>
                <a:spcPct val="100000"/>
              </a:lnSpc>
              <a:buNone/>
            </a:pPr>
            <a:endParaRPr lang="en-IN" dirty="0">
              <a:latin typeface="Ralewa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219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91F3A-9C91-45B8-9324-AB33DEC5D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50576"/>
            <a:ext cx="9603275" cy="603178"/>
          </a:xfrm>
        </p:spPr>
        <p:txBody>
          <a:bodyPr/>
          <a:lstStyle/>
          <a:p>
            <a:r>
              <a:rPr lang="en-IN" sz="3200" dirty="0">
                <a:latin typeface="Raleway" pitchFamily="2" charset="0"/>
              </a:rPr>
              <a:t>Steps for constructing FP-tree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C1F1E-2CEE-421B-9855-221BD4A43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03612"/>
            <a:ext cx="9603275" cy="373828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u="sng" dirty="0">
                <a:latin typeface="Raleway" pitchFamily="2" charset="0"/>
              </a:rPr>
              <a:t>Step-3</a:t>
            </a:r>
            <a:r>
              <a:rPr lang="en-IN" dirty="0">
                <a:latin typeface="Raleway" pitchFamily="2" charset="0"/>
              </a:rPr>
              <a:t>:</a:t>
            </a:r>
          </a:p>
          <a:p>
            <a:r>
              <a:rPr lang="en-IN" dirty="0">
                <a:latin typeface="Raleway" pitchFamily="2" charset="0"/>
              </a:rPr>
              <a:t>Scan the database again to examine the transactions.</a:t>
            </a:r>
          </a:p>
          <a:p>
            <a:r>
              <a:rPr lang="en-IN" dirty="0">
                <a:latin typeface="Raleway" pitchFamily="2" charset="0"/>
              </a:rPr>
              <a:t>In 1</a:t>
            </a:r>
            <a:r>
              <a:rPr lang="en-IN" baseline="30000" dirty="0">
                <a:latin typeface="Raleway" pitchFamily="2" charset="0"/>
              </a:rPr>
              <a:t>st</a:t>
            </a:r>
            <a:r>
              <a:rPr lang="en-IN" dirty="0">
                <a:latin typeface="Raleway" pitchFamily="2" charset="0"/>
              </a:rPr>
              <a:t> Transaction, find out the Itemset in it.</a:t>
            </a:r>
          </a:p>
          <a:p>
            <a:r>
              <a:rPr lang="en-IN" dirty="0">
                <a:latin typeface="Raleway" pitchFamily="2" charset="0"/>
              </a:rPr>
              <a:t>Itemset with max count goes to top, next with the lower count and so on.</a:t>
            </a:r>
          </a:p>
          <a:p>
            <a:pPr marL="0" indent="0">
              <a:buNone/>
            </a:pPr>
            <a:r>
              <a:rPr lang="en-IN" u="sng" dirty="0">
                <a:latin typeface="Raleway" pitchFamily="2" charset="0"/>
              </a:rPr>
              <a:t>Step-4</a:t>
            </a:r>
            <a:r>
              <a:rPr lang="en-IN" dirty="0">
                <a:latin typeface="Raleway" pitchFamily="2" charset="0"/>
              </a:rPr>
              <a:t>:</a:t>
            </a:r>
          </a:p>
          <a:p>
            <a:r>
              <a:rPr lang="en-US" b="0" i="0" dirty="0">
                <a:effectLst/>
                <a:latin typeface="Raleway" pitchFamily="2" charset="0"/>
              </a:rPr>
              <a:t>The next transaction in the database is examined. The itemsets are ordered in descending order of count. </a:t>
            </a:r>
          </a:p>
          <a:p>
            <a:r>
              <a:rPr lang="en-US" b="0" i="0" dirty="0">
                <a:effectLst/>
                <a:latin typeface="Raleway" pitchFamily="2" charset="0"/>
              </a:rPr>
              <a:t>If any itemset of this transaction is already present in another branch, then this transaction branch would share a common prefix to the root.</a:t>
            </a:r>
            <a:endParaRPr lang="en-IN" dirty="0">
              <a:latin typeface="Ralewa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045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07606-57F4-4E7C-8B79-8B5AB6C9A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062318"/>
            <a:ext cx="9603275" cy="791436"/>
          </a:xfrm>
        </p:spPr>
        <p:txBody>
          <a:bodyPr/>
          <a:lstStyle/>
          <a:p>
            <a:r>
              <a:rPr lang="en-IN" sz="3200" dirty="0">
                <a:latin typeface="Raleway" pitchFamily="2" charset="0"/>
              </a:rPr>
              <a:t>Steps for constructing FP-tree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24D5B-02CE-41D0-B4AE-1EAB700FC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63271"/>
            <a:ext cx="9603275" cy="35030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u="sng" dirty="0">
                <a:latin typeface="Raleway" pitchFamily="2" charset="0"/>
              </a:rPr>
              <a:t>Step-5:</a:t>
            </a:r>
          </a:p>
          <a:p>
            <a:r>
              <a:rPr lang="en-IN" dirty="0">
                <a:latin typeface="Raleway" pitchFamily="2" charset="0"/>
              </a:rPr>
              <a:t>As itemset counts increases, common node and new node count also increases.</a:t>
            </a:r>
          </a:p>
          <a:p>
            <a:pPr marL="0" indent="0">
              <a:buNone/>
            </a:pPr>
            <a:r>
              <a:rPr lang="en-IN" u="sng" dirty="0">
                <a:latin typeface="Raleway" pitchFamily="2" charset="0"/>
              </a:rPr>
              <a:t>Step-6:</a:t>
            </a:r>
          </a:p>
          <a:p>
            <a:r>
              <a:rPr lang="en-IN" dirty="0">
                <a:latin typeface="Raleway" pitchFamily="2" charset="0"/>
              </a:rPr>
              <a:t>Now we use mining for FP-tree.</a:t>
            </a:r>
          </a:p>
          <a:p>
            <a:r>
              <a:rPr lang="en-US" dirty="0">
                <a:latin typeface="Raleway" pitchFamily="2" charset="0"/>
              </a:rPr>
              <a:t>T</a:t>
            </a:r>
            <a:r>
              <a:rPr lang="en-US" b="0" i="0" dirty="0">
                <a:effectLst/>
                <a:latin typeface="Raleway" pitchFamily="2" charset="0"/>
              </a:rPr>
              <a:t>he lowest node is examined first along with the links of the lowest nodes.</a:t>
            </a:r>
          </a:p>
          <a:p>
            <a:r>
              <a:rPr lang="en-US" dirty="0">
                <a:latin typeface="Raleway" pitchFamily="2" charset="0"/>
              </a:rPr>
              <a:t>FP-tree path traversal takes place, Path/paths: Conditional Pattern Base.</a:t>
            </a:r>
            <a:endParaRPr lang="en-IN" dirty="0">
              <a:latin typeface="Ralewa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98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BE6A7-68EF-4943-8765-48EB49071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29553"/>
            <a:ext cx="9603275" cy="724201"/>
          </a:xfrm>
        </p:spPr>
        <p:txBody>
          <a:bodyPr/>
          <a:lstStyle/>
          <a:p>
            <a:r>
              <a:rPr lang="en-IN" sz="3200" dirty="0">
                <a:latin typeface="Raleway" pitchFamily="2" charset="0"/>
              </a:rPr>
              <a:t>Steps for constructing FP-tree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8BA0F-3FFB-4864-8954-B23D44DFF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u="sng" dirty="0">
                <a:latin typeface="Raleway" pitchFamily="2" charset="0"/>
              </a:rPr>
              <a:t>Step-7:</a:t>
            </a:r>
          </a:p>
          <a:p>
            <a:r>
              <a:rPr lang="en-US" b="0" i="0" dirty="0">
                <a:effectLst/>
                <a:latin typeface="Raleway" pitchFamily="2" charset="0"/>
              </a:rPr>
              <a:t>Construct a Conditional FP-Tree, by count of itemsets.</a:t>
            </a:r>
          </a:p>
          <a:p>
            <a:r>
              <a:rPr lang="en-US" dirty="0">
                <a:latin typeface="Raleway" pitchFamily="2" charset="0"/>
              </a:rPr>
              <a:t>Itemset with threshold support are considered.</a:t>
            </a:r>
          </a:p>
          <a:p>
            <a:pPr marL="0" indent="0">
              <a:buNone/>
            </a:pPr>
            <a:r>
              <a:rPr lang="en-US" u="sng" dirty="0">
                <a:latin typeface="Raleway" pitchFamily="2" charset="0"/>
              </a:rPr>
              <a:t>Step-8</a:t>
            </a:r>
            <a:r>
              <a:rPr lang="en-US" dirty="0">
                <a:latin typeface="Raleway" pitchFamily="2" charset="0"/>
              </a:rPr>
              <a:t>:</a:t>
            </a:r>
          </a:p>
          <a:p>
            <a:r>
              <a:rPr lang="en-US" dirty="0">
                <a:latin typeface="Raleway" pitchFamily="2" charset="0"/>
              </a:rPr>
              <a:t>Frequent patterns are generated in the </a:t>
            </a:r>
            <a:r>
              <a:rPr lang="en-US" b="0" i="0" dirty="0">
                <a:effectLst/>
                <a:latin typeface="Raleway" pitchFamily="2" charset="0"/>
              </a:rPr>
              <a:t>Conditional FP-Tree.</a:t>
            </a:r>
            <a:endParaRPr lang="en-IN" dirty="0">
              <a:latin typeface="Raleway" pitchFamily="2" charset="0"/>
            </a:endParaRPr>
          </a:p>
          <a:p>
            <a:endParaRPr lang="en-IN" u="sng" dirty="0">
              <a:latin typeface="Ralewa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408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F4DE8FC-5BA5-4476-8868-AC0DB47165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195211"/>
              </p:ext>
            </p:extLst>
          </p:nvPr>
        </p:nvGraphicFramePr>
        <p:xfrm>
          <a:off x="443753" y="857027"/>
          <a:ext cx="5029200" cy="2987040"/>
        </p:xfrm>
        <a:graphic>
          <a:graphicData uri="http://schemas.openxmlformats.org/drawingml/2006/table">
            <a:tbl>
              <a:tblPr/>
              <a:tblGrid>
                <a:gridCol w="2514600">
                  <a:extLst>
                    <a:ext uri="{9D8B030D-6E8A-4147-A177-3AD203B41FA5}">
                      <a16:colId xmlns:a16="http://schemas.microsoft.com/office/drawing/2014/main" val="376954086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960726312"/>
                    </a:ext>
                  </a:extLst>
                </a:gridCol>
              </a:tblGrid>
              <a:tr h="420701"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b="1" dirty="0">
                          <a:effectLst/>
                        </a:rPr>
                        <a:t>Transaction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b="1" dirty="0">
                          <a:effectLst/>
                        </a:rPr>
                        <a:t>List of items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116986"/>
                  </a:ext>
                </a:extLst>
              </a:tr>
              <a:tr h="420701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IN" b="0">
                          <a:effectLst/>
                        </a:rPr>
                        <a:t>T1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IN" b="0">
                          <a:effectLst/>
                        </a:rPr>
                        <a:t>I1,I2,I3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315173"/>
                  </a:ext>
                </a:extLst>
              </a:tr>
              <a:tr h="420701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IN" b="0">
                          <a:effectLst/>
                        </a:rPr>
                        <a:t>T2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IN" b="0">
                          <a:effectLst/>
                        </a:rPr>
                        <a:t>I2,I3,I4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779585"/>
                  </a:ext>
                </a:extLst>
              </a:tr>
              <a:tr h="420701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IN" b="0" dirty="0">
                          <a:effectLst/>
                        </a:rPr>
                        <a:t>T3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IN" b="0" dirty="0">
                          <a:effectLst/>
                        </a:rPr>
                        <a:t>I4,I5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731766"/>
                  </a:ext>
                </a:extLst>
              </a:tr>
              <a:tr h="420701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IN" b="0">
                          <a:effectLst/>
                        </a:rPr>
                        <a:t>T4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IN" b="0">
                          <a:effectLst/>
                        </a:rPr>
                        <a:t>I1,I2,I4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174976"/>
                  </a:ext>
                </a:extLst>
              </a:tr>
              <a:tr h="420701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IN" b="0">
                          <a:effectLst/>
                        </a:rPr>
                        <a:t>T5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IN" b="0">
                          <a:effectLst/>
                        </a:rPr>
                        <a:t>I1,I2,I3,I5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563977"/>
                  </a:ext>
                </a:extLst>
              </a:tr>
              <a:tr h="420701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IN" b="0">
                          <a:effectLst/>
                        </a:rPr>
                        <a:t>T6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IN" b="0" dirty="0">
                          <a:effectLst/>
                        </a:rPr>
                        <a:t>I1,I2,I3,I4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947149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EDA063D-35E2-4A2F-BB83-E5D488D327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339580"/>
              </p:ext>
            </p:extLst>
          </p:nvPr>
        </p:nvGraphicFramePr>
        <p:xfrm>
          <a:off x="6517340" y="446438"/>
          <a:ext cx="5029200" cy="2560320"/>
        </p:xfrm>
        <a:graphic>
          <a:graphicData uri="http://schemas.openxmlformats.org/drawingml/2006/table">
            <a:tbl>
              <a:tblPr/>
              <a:tblGrid>
                <a:gridCol w="2514600">
                  <a:extLst>
                    <a:ext uri="{9D8B030D-6E8A-4147-A177-3AD203B41FA5}">
                      <a16:colId xmlns:a16="http://schemas.microsoft.com/office/drawing/2014/main" val="232843328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471417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b="1">
                          <a:effectLst/>
                        </a:rPr>
                        <a:t>Item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b="1" dirty="0">
                          <a:effectLst/>
                        </a:rPr>
                        <a:t>Count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53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IN" b="0">
                          <a:effectLst/>
                        </a:rPr>
                        <a:t>I1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IN" b="0">
                          <a:effectLst/>
                        </a:rPr>
                        <a:t>4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3688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IN" b="0">
                          <a:effectLst/>
                        </a:rPr>
                        <a:t>I2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IN" b="0">
                          <a:effectLst/>
                        </a:rPr>
                        <a:t>5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0923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IN" b="0">
                          <a:effectLst/>
                        </a:rPr>
                        <a:t>I3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IN" b="0">
                          <a:effectLst/>
                        </a:rPr>
                        <a:t>4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4934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IN" b="0">
                          <a:effectLst/>
                        </a:rPr>
                        <a:t>I4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IN" b="0">
                          <a:effectLst/>
                        </a:rPr>
                        <a:t>4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4698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IN" b="0">
                          <a:effectLst/>
                        </a:rPr>
                        <a:t>I5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IN" b="0" dirty="0">
                          <a:effectLst/>
                        </a:rPr>
                        <a:t>2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15994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AF07E25-B8F0-4178-8751-C9EB77054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836623"/>
              </p:ext>
            </p:extLst>
          </p:nvPr>
        </p:nvGraphicFramePr>
        <p:xfrm>
          <a:off x="6517340" y="3429000"/>
          <a:ext cx="5432614" cy="2133600"/>
        </p:xfrm>
        <a:graphic>
          <a:graphicData uri="http://schemas.openxmlformats.org/drawingml/2006/table">
            <a:tbl>
              <a:tblPr/>
              <a:tblGrid>
                <a:gridCol w="2716307">
                  <a:extLst>
                    <a:ext uri="{9D8B030D-6E8A-4147-A177-3AD203B41FA5}">
                      <a16:colId xmlns:a16="http://schemas.microsoft.com/office/drawing/2014/main" val="4114480395"/>
                    </a:ext>
                  </a:extLst>
                </a:gridCol>
                <a:gridCol w="2716307">
                  <a:extLst>
                    <a:ext uri="{9D8B030D-6E8A-4147-A177-3AD203B41FA5}">
                      <a16:colId xmlns:a16="http://schemas.microsoft.com/office/drawing/2014/main" val="37279520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b="1" dirty="0">
                          <a:effectLst/>
                        </a:rPr>
                        <a:t>Item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b="1">
                          <a:effectLst/>
                        </a:rPr>
                        <a:t>Count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575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IN" b="0">
                          <a:effectLst/>
                        </a:rPr>
                        <a:t>I2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IN" b="0">
                          <a:effectLst/>
                        </a:rPr>
                        <a:t>5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2667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IN" b="0">
                          <a:effectLst/>
                        </a:rPr>
                        <a:t>I1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IN" b="0">
                          <a:effectLst/>
                        </a:rPr>
                        <a:t>4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5343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IN" b="0">
                          <a:effectLst/>
                        </a:rPr>
                        <a:t>I3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IN" b="0">
                          <a:effectLst/>
                        </a:rPr>
                        <a:t>4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6663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IN" b="0">
                          <a:effectLst/>
                        </a:rPr>
                        <a:t>I4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IN" b="0" dirty="0">
                          <a:effectLst/>
                        </a:rPr>
                        <a:t>4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81872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FDEE783-CF7E-47B1-9952-429368793F9C}"/>
              </a:ext>
            </a:extLst>
          </p:cNvPr>
          <p:cNvSpPr txBox="1"/>
          <p:nvPr/>
        </p:nvSpPr>
        <p:spPr>
          <a:xfrm>
            <a:off x="-13447" y="369332"/>
            <a:ext cx="1111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>
                <a:latin typeface="Raleway" pitchFamily="2" charset="0"/>
              </a:rPr>
              <a:t>Dataset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DA39E1-655C-4393-B642-7B6D6AAE8A96}"/>
              </a:ext>
            </a:extLst>
          </p:cNvPr>
          <p:cNvSpPr txBox="1"/>
          <p:nvPr/>
        </p:nvSpPr>
        <p:spPr>
          <a:xfrm>
            <a:off x="8355107" y="0"/>
            <a:ext cx="1111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>
                <a:latin typeface="Raleway" pitchFamily="2" charset="0"/>
              </a:rPr>
              <a:t>Step-1</a:t>
            </a:r>
            <a:r>
              <a:rPr lang="en-IN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867472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D48A2E3-1492-4605-ACBF-E019F8FC86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565" y="524435"/>
            <a:ext cx="2420471" cy="4220509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146C6A9-66EE-4F36-AE5B-F1C20022CD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474938"/>
              </p:ext>
            </p:extLst>
          </p:nvPr>
        </p:nvGraphicFramePr>
        <p:xfrm>
          <a:off x="3234391" y="1588518"/>
          <a:ext cx="8339044" cy="2804160"/>
        </p:xfrm>
        <a:graphic>
          <a:graphicData uri="http://schemas.openxmlformats.org/drawingml/2006/table">
            <a:tbl>
              <a:tblPr/>
              <a:tblGrid>
                <a:gridCol w="2084761">
                  <a:extLst>
                    <a:ext uri="{9D8B030D-6E8A-4147-A177-3AD203B41FA5}">
                      <a16:colId xmlns:a16="http://schemas.microsoft.com/office/drawing/2014/main" val="3849554446"/>
                    </a:ext>
                  </a:extLst>
                </a:gridCol>
                <a:gridCol w="2084761">
                  <a:extLst>
                    <a:ext uri="{9D8B030D-6E8A-4147-A177-3AD203B41FA5}">
                      <a16:colId xmlns:a16="http://schemas.microsoft.com/office/drawing/2014/main" val="3092940822"/>
                    </a:ext>
                  </a:extLst>
                </a:gridCol>
                <a:gridCol w="2084761">
                  <a:extLst>
                    <a:ext uri="{9D8B030D-6E8A-4147-A177-3AD203B41FA5}">
                      <a16:colId xmlns:a16="http://schemas.microsoft.com/office/drawing/2014/main" val="1422524789"/>
                    </a:ext>
                  </a:extLst>
                </a:gridCol>
                <a:gridCol w="2084761">
                  <a:extLst>
                    <a:ext uri="{9D8B030D-6E8A-4147-A177-3AD203B41FA5}">
                      <a16:colId xmlns:a16="http://schemas.microsoft.com/office/drawing/2014/main" val="1263829233"/>
                    </a:ext>
                  </a:extLst>
                </a:gridCol>
              </a:tblGrid>
              <a:tr h="845011"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800" b="1">
                          <a:effectLst/>
                        </a:rPr>
                        <a:t>Item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800" b="1">
                          <a:effectLst/>
                        </a:rPr>
                        <a:t>Conditional Pattern Base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800" b="1" dirty="0">
                          <a:effectLst/>
                        </a:rPr>
                        <a:t>Conditional FP-tree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800" b="1">
                          <a:effectLst/>
                        </a:rPr>
                        <a:t>Frequent Patterns Generated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81953"/>
                  </a:ext>
                </a:extLst>
              </a:tr>
              <a:tr h="607352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IN" sz="1800" b="0">
                          <a:effectLst/>
                        </a:rPr>
                        <a:t>I4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nn-NO" sz="1800" b="0" dirty="0">
                          <a:effectLst/>
                        </a:rPr>
                        <a:t>{I2,I1,I3:1},{I2,I3:1}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IN" sz="1800" b="0">
                          <a:effectLst/>
                        </a:rPr>
                        <a:t>{I2:2, I3:2}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nn-NO" sz="1800" b="0">
                          <a:effectLst/>
                        </a:rPr>
                        <a:t>{I2,I4:2},{I3,I4:2},{I2,I3,I4:2}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790101"/>
                  </a:ext>
                </a:extLst>
              </a:tr>
              <a:tr h="607352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IN" sz="1800" b="0">
                          <a:effectLst/>
                        </a:rPr>
                        <a:t>I3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IN" sz="1800" b="0" dirty="0">
                          <a:effectLst/>
                        </a:rPr>
                        <a:t>{I2,I1:3},{I2:1}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IN" sz="1800" b="0">
                          <a:effectLst/>
                        </a:rPr>
                        <a:t>{I2:4, I1:3}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nn-NO" sz="1800" b="0">
                          <a:effectLst/>
                        </a:rPr>
                        <a:t>{I2,I3:4}, {I1:I3:3}, {I2,I1,I3:3}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375126"/>
                  </a:ext>
                </a:extLst>
              </a:tr>
              <a:tr h="369693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IN" sz="1800" b="0">
                          <a:effectLst/>
                        </a:rPr>
                        <a:t>I1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IN" sz="1800" b="0">
                          <a:effectLst/>
                        </a:rPr>
                        <a:t>{I2:4}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IN" sz="1800" b="0">
                          <a:effectLst/>
                        </a:rPr>
                        <a:t>{I2:4}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en-IN" sz="1800" b="0" dirty="0">
                          <a:effectLst/>
                        </a:rPr>
                        <a:t>{I2,I1:4}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60759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416D814-968E-4994-BA56-CB1F5B4818B3}"/>
              </a:ext>
            </a:extLst>
          </p:cNvPr>
          <p:cNvSpPr txBox="1"/>
          <p:nvPr/>
        </p:nvSpPr>
        <p:spPr>
          <a:xfrm>
            <a:off x="914399" y="147007"/>
            <a:ext cx="1250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>
                <a:latin typeface="Raleway" pitchFamily="2" charset="0"/>
              </a:rPr>
              <a:t>FP-Tree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953400-2A18-4300-9F31-8EA050384347}"/>
              </a:ext>
            </a:extLst>
          </p:cNvPr>
          <p:cNvSpPr txBox="1"/>
          <p:nvPr/>
        </p:nvSpPr>
        <p:spPr>
          <a:xfrm>
            <a:off x="7059706" y="995082"/>
            <a:ext cx="1008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>
                <a:latin typeface="Raleway" pitchFamily="2" charset="0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770189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206E25-76C6-4DAC-A91A-BD3D39CF6C63}"/>
              </a:ext>
            </a:extLst>
          </p:cNvPr>
          <p:cNvSpPr txBox="1"/>
          <p:nvPr/>
        </p:nvSpPr>
        <p:spPr>
          <a:xfrm>
            <a:off x="2178424" y="2978523"/>
            <a:ext cx="59301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b="1" dirty="0">
                <a:latin typeface="Algerian" panose="04020705040A02060702" pitchFamily="82" charset="0"/>
              </a:rPr>
              <a:t>Thank </a:t>
            </a:r>
            <a:r>
              <a:rPr lang="en-IN" sz="4400" b="1" dirty="0">
                <a:latin typeface="Algerian" panose="04020705040A02060702" pitchFamily="82" charset="0"/>
                <a:cs typeface="Aharoni" panose="02010803020104030203" pitchFamily="2" charset="-79"/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299438685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106</TotalTime>
  <Words>437</Words>
  <Application>Microsoft Office PowerPoint</Application>
  <PresentationFormat>Widescreen</PresentationFormat>
  <Paragraphs>96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Algerian</vt:lpstr>
      <vt:lpstr>Arial</vt:lpstr>
      <vt:lpstr>Gill Sans MT</vt:lpstr>
      <vt:lpstr>Raleway</vt:lpstr>
      <vt:lpstr>Gallery</vt:lpstr>
      <vt:lpstr>Frequent Pattern Growth Strategy </vt:lpstr>
      <vt:lpstr>Fp-tree representation</vt:lpstr>
      <vt:lpstr>Steps for constructing FP-tree</vt:lpstr>
      <vt:lpstr>Steps for constructing FP-tree</vt:lpstr>
      <vt:lpstr>Steps for constructing FP-tree</vt:lpstr>
      <vt:lpstr>Steps for constructing FP-tree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Frequent Pattern Growth Strategy </dc:title>
  <dc:creator>Anoosh G P</dc:creator>
  <cp:lastModifiedBy>avyay rao</cp:lastModifiedBy>
  <cp:revision>3</cp:revision>
  <dcterms:created xsi:type="dcterms:W3CDTF">2022-02-01T17:17:25Z</dcterms:created>
  <dcterms:modified xsi:type="dcterms:W3CDTF">2022-02-13T03:27:15Z</dcterms:modified>
</cp:coreProperties>
</file>