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5143500" type="screen16x9"/>
  <p:notesSz cx="6858000" cy="9144000"/>
  <p:embeddedFontLst>
    <p:embeddedFont>
      <p:font typeface="Calibri" panose="020F0502020204030204" pitchFamily="34" charset="0"/>
      <p:regular r:id="rId13"/>
      <p:bold r:id="rId14"/>
      <p:italic r:id="rId15"/>
      <p:boldItalic r:id="rId16"/>
    </p:embeddedFont>
    <p:embeddedFont>
      <p:font typeface="Nunito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834" y="13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1.fntdata"/><Relationship Id="rId18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font" Target="fonts/font5.fntdata"/><Relationship Id="rId2" Type="http://schemas.openxmlformats.org/officeDocument/2006/relationships/slide" Target="slides/slide1.xml"/><Relationship Id="rId16" Type="http://schemas.openxmlformats.org/officeDocument/2006/relationships/font" Target="fonts/font4.fntdata"/><Relationship Id="rId20" Type="http://schemas.openxmlformats.org/officeDocument/2006/relationships/font" Target="fonts/font8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3.fntdata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7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2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Google Shape;126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g10cac39c78f_0_5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6" name="Google Shape;186;g10cac39c78f_0_55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10cac39c78f_0_48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10cac39c78f_0_48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0cac39c78f_0_4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0cac39c78f_0_4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cac39c78f_0_50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10cac39c78f_0_50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g10cac39c78f_0_5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6" name="Google Shape;156;g10cac39c78f_0_5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10cac39c78f_0_5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10cac39c78f_0_5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0cac39c78f_0_5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0cac39c78f_0_5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10cac39c78f_0_53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10cac39c78f_0_53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g10cac39c78f_0_5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0" name="Google Shape;180;g10cac39c78f_0_5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/>
          <p:nvPr/>
        </p:nvSpPr>
        <p:spPr>
          <a:xfrm rot="10800000">
            <a:off x="5058905" y="0"/>
            <a:ext cx="4085100" cy="20526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" name="Google Shape;13;p2"/>
          <p:cNvSpPr/>
          <p:nvPr/>
        </p:nvSpPr>
        <p:spPr>
          <a:xfrm>
            <a:off x="20327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4" name="Google Shape;14;p2"/>
          <p:cNvGrpSpPr/>
          <p:nvPr/>
        </p:nvGrpSpPr>
        <p:grpSpPr>
          <a:xfrm>
            <a:off x="255200" y="592"/>
            <a:ext cx="2250363" cy="10443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905395" y="592"/>
            <a:ext cx="2250363" cy="10443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7057468" y="5088"/>
            <a:ext cx="1851282" cy="752108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6553032" y="4217852"/>
            <a:ext cx="2389068" cy="925737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199149" y="4055652"/>
            <a:ext cx="2795414" cy="1083308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1858703" y="1822833"/>
            <a:ext cx="5361300" cy="1448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1858700" y="3413158"/>
            <a:ext cx="5361300" cy="52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5569200" y="2834075"/>
            <a:ext cx="3574800" cy="23094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5959222" y="4119576"/>
            <a:ext cx="2520952" cy="1024165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385850" y="1383850"/>
            <a:ext cx="6372300" cy="137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86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385850" y="2863850"/>
            <a:ext cx="6372300" cy="641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 algn="ctr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 algn="ctr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 algn="ctr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4757100" y="2309400"/>
            <a:ext cx="4386900" cy="28341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9" name="Google Shape;39;p3"/>
          <p:cNvGrpSpPr/>
          <p:nvPr/>
        </p:nvGrpSpPr>
        <p:grpSpPr>
          <a:xfrm>
            <a:off x="5594191" y="3961115"/>
            <a:ext cx="2910145" cy="1182340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199149" y="2"/>
            <a:ext cx="2795414" cy="1083308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1888684" y="1746100"/>
            <a:ext cx="53775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32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" name="Google Shape;51;p4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4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5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59;p5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4638675" y="1990725"/>
            <a:ext cx="36861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6" name="Google Shape;66;p6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7" name="Google Shape;67;p6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2" name="Google Shape;72;p7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3" name="Google Shape;73;p7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3709200" cy="1383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830700" y="2319050"/>
            <a:ext cx="3709200" cy="2119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2823144"/>
            <a:ext cx="7369200" cy="23169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9" name="Google Shape;79;p8"/>
          <p:cNvSpPr/>
          <p:nvPr/>
        </p:nvSpPr>
        <p:spPr>
          <a:xfrm flipH="1">
            <a:off x="3583210" y="1554113"/>
            <a:ext cx="5560500" cy="35895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0" name="Google Shape;80;p8"/>
          <p:cNvGrpSpPr/>
          <p:nvPr/>
        </p:nvGrpSpPr>
        <p:grpSpPr>
          <a:xfrm>
            <a:off x="255991" y="-118"/>
            <a:ext cx="2251347" cy="1043408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5" name="Google Shape;85;p8"/>
          <p:cNvGrpSpPr/>
          <p:nvPr/>
        </p:nvGrpSpPr>
        <p:grpSpPr>
          <a:xfrm>
            <a:off x="34934" y="4522125"/>
            <a:ext cx="1593306" cy="617072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5886353" y="1243"/>
            <a:ext cx="3257455" cy="1261514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393929" y="1301146"/>
            <a:ext cx="6366900" cy="2539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9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9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6424200" cy="705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819150" y="1550700"/>
            <a:ext cx="5859900" cy="3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819150" y="2467050"/>
            <a:ext cx="5859900" cy="209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31" y="2824500"/>
            <a:ext cx="7370400" cy="2319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0"/>
          <p:cNvSpPr/>
          <p:nvPr/>
        </p:nvSpPr>
        <p:spPr>
          <a:xfrm flipH="1">
            <a:off x="3582600" y="1550700"/>
            <a:ext cx="5561400" cy="3592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6" name="Google Shape;106;p10"/>
          <p:cNvSpPr/>
          <p:nvPr/>
        </p:nvSpPr>
        <p:spPr>
          <a:xfrm>
            <a:off x="203225" y="206250"/>
            <a:ext cx="8737500" cy="4731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328025" y="4163500"/>
            <a:ext cx="7415100" cy="6051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hift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39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390734" y="4543668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mc:AlternateContent xmlns:mc="http://schemas.openxmlformats.org/markup-compatibility/2006" xmlns:p14="http://schemas.microsoft.com/office/powerpoint/2010/main">
    <mc:Choice Requires="p14">
      <p:transition spd="slow" p14:dur="2800">
        <p14:flip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3"/>
          <p:cNvSpPr txBox="1">
            <a:spLocks noGrp="1"/>
          </p:cNvSpPr>
          <p:nvPr>
            <p:ph type="ctrTitle"/>
          </p:nvPr>
        </p:nvSpPr>
        <p:spPr>
          <a:xfrm>
            <a:off x="1858700" y="1325824"/>
            <a:ext cx="5361300" cy="1245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 fontScale="90000"/>
          </a:bodyPr>
          <a:lstStyle/>
          <a:p>
            <a:pPr marL="0" lvl="0" indent="0" algn="ct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 dirty="0">
                <a:latin typeface="Times New Roman"/>
                <a:ea typeface="Times New Roman"/>
                <a:cs typeface="Times New Roman"/>
                <a:sym typeface="Times New Roman"/>
              </a:rPr>
              <a:t>APRIORI ALGORITHM</a:t>
            </a:r>
            <a:endParaRPr sz="45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9" name="Google Shape;129;p13"/>
          <p:cNvSpPr txBox="1">
            <a:spLocks noGrp="1"/>
          </p:cNvSpPr>
          <p:nvPr>
            <p:ph type="subTitle" idx="1"/>
          </p:nvPr>
        </p:nvSpPr>
        <p:spPr>
          <a:xfrm>
            <a:off x="1858700" y="2571725"/>
            <a:ext cx="6647400" cy="1364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b="1" dirty="0">
                <a:solidFill>
                  <a:srgbClr val="1A1C1F"/>
                </a:solidFill>
              </a:rPr>
              <a:t>                                        </a:t>
            </a:r>
            <a:r>
              <a:rPr lang="en" sz="2000" b="1" dirty="0">
                <a:solidFill>
                  <a:srgbClr val="3C78D8"/>
                </a:solidFill>
              </a:rPr>
              <a:t> </a:t>
            </a:r>
            <a:endParaRPr sz="2000" b="1" dirty="0">
              <a:solidFill>
                <a:srgbClr val="3C78D8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22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410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THANK YOU</a:t>
            </a:r>
            <a:endParaRPr sz="410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4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44">
                <a:latin typeface="Arial"/>
                <a:ea typeface="Arial"/>
                <a:cs typeface="Arial"/>
                <a:sym typeface="Arial"/>
              </a:rPr>
              <a:t>Example of Apriori Algorithm</a:t>
            </a:r>
            <a:endParaRPr sz="3344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5" name="Google Shape;135;p14"/>
          <p:cNvSpPr txBox="1">
            <a:spLocks noGrp="1"/>
          </p:cNvSpPr>
          <p:nvPr>
            <p:ph type="body" idx="1"/>
          </p:nvPr>
        </p:nvSpPr>
        <p:spPr>
          <a:xfrm>
            <a:off x="819150" y="1541375"/>
            <a:ext cx="7505700" cy="289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minimum support count is 2</a:t>
            </a:r>
            <a:endParaRPr sz="1800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minimum confidence is 60%</a:t>
            </a:r>
            <a:endParaRPr sz="1800" b="1"/>
          </a:p>
        </p:txBody>
      </p:sp>
      <p:pic>
        <p:nvPicPr>
          <p:cNvPr id="136" name="Google Shape;13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1550" y="1541375"/>
            <a:ext cx="3007500" cy="274195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4"/>
          <p:cNvSpPr txBox="1"/>
          <p:nvPr/>
        </p:nvSpPr>
        <p:spPr>
          <a:xfrm>
            <a:off x="3278225" y="2234675"/>
            <a:ext cx="3007500" cy="206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273239"/>
                </a:solidFill>
                <a:highlight>
                  <a:srgbClr val="FFFFFF"/>
                </a:highlight>
              </a:rPr>
              <a:t> 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5"/>
          <p:cNvSpPr txBox="1">
            <a:spLocks noGrp="1"/>
          </p:cNvSpPr>
          <p:nvPr>
            <p:ph type="title"/>
          </p:nvPr>
        </p:nvSpPr>
        <p:spPr>
          <a:xfrm>
            <a:off x="819150" y="398375"/>
            <a:ext cx="7505700" cy="404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Step-1: </a:t>
            </a:r>
            <a:endParaRPr sz="1300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(I) Create a table containing support count of each item present in dataset – Called C1(candidate set)</a:t>
            </a:r>
            <a:endParaRPr sz="1300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15"/>
          <p:cNvSpPr txBox="1">
            <a:spLocks noGrp="1"/>
          </p:cNvSpPr>
          <p:nvPr>
            <p:ph type="body" idx="1"/>
          </p:nvPr>
        </p:nvSpPr>
        <p:spPr>
          <a:xfrm>
            <a:off x="523775" y="2675000"/>
            <a:ext cx="7801200" cy="176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(II) compare candidate set item’s support count with minimum support count(here min_support=2 if support_count of candidate set items is less than min_support then remove those items). This gives us itemset L1.</a:t>
            </a:r>
            <a:endParaRPr b="1"/>
          </a:p>
        </p:txBody>
      </p:sp>
      <p:pic>
        <p:nvPicPr>
          <p:cNvPr id="144" name="Google Shape;14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25375" y="1051800"/>
            <a:ext cx="1543050" cy="1409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19400" y="3347175"/>
            <a:ext cx="1543050" cy="1409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6"/>
          <p:cNvSpPr txBox="1">
            <a:spLocks noGrp="1"/>
          </p:cNvSpPr>
          <p:nvPr>
            <p:ph type="title"/>
          </p:nvPr>
        </p:nvSpPr>
        <p:spPr>
          <a:xfrm>
            <a:off x="819150" y="567000"/>
            <a:ext cx="7505700" cy="139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744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Step-2: </a:t>
            </a:r>
            <a:endParaRPr sz="1744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58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22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666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Generate candidate set C2  and compare  candidate (C2) support count with minimum support count</a:t>
            </a:r>
            <a:r>
              <a:rPr lang="en" sz="1522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" sz="1300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                                            </a:t>
            </a:r>
            <a:endParaRPr sz="1300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360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151" name="Google Shape;151;p16"/>
          <p:cNvSpPr txBox="1">
            <a:spLocks noGrp="1"/>
          </p:cNvSpPr>
          <p:nvPr>
            <p:ph type="body" idx="1"/>
          </p:nvPr>
        </p:nvSpPr>
        <p:spPr>
          <a:xfrm>
            <a:off x="819150" y="1354000"/>
            <a:ext cx="7505700" cy="347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                                                 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800"/>
              </a:spcBef>
              <a:spcAft>
                <a:spcPts val="0"/>
              </a:spcAft>
              <a:buNone/>
            </a:pPr>
            <a:r>
              <a:rPr lang="en"/>
              <a:t>      </a:t>
            </a:r>
            <a:endParaRPr/>
          </a:p>
          <a:p>
            <a:pPr marL="0" lvl="0" indent="0" algn="l" rtl="0">
              <a:spcBef>
                <a:spcPts val="800"/>
              </a:spcBef>
              <a:spcAft>
                <a:spcPts val="800"/>
              </a:spcAft>
              <a:buNone/>
            </a:pPr>
            <a:r>
              <a:rPr lang="en"/>
              <a:t>                       </a:t>
            </a:r>
            <a:r>
              <a:rPr lang="en" sz="1400" b="1"/>
              <a:t>      Table 1                                                                              Table 2</a:t>
            </a:r>
            <a:endParaRPr sz="1400" b="1"/>
          </a:p>
        </p:txBody>
      </p:sp>
      <p:pic>
        <p:nvPicPr>
          <p:cNvPr id="152" name="Google Shape;152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24925" y="1653800"/>
            <a:ext cx="1571625" cy="2623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3" name="Google Shape;153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061675" y="1653800"/>
            <a:ext cx="1552575" cy="267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17"/>
          <p:cNvSpPr txBox="1">
            <a:spLocks noGrp="1"/>
          </p:cNvSpPr>
          <p:nvPr>
            <p:ph type="title"/>
          </p:nvPr>
        </p:nvSpPr>
        <p:spPr>
          <a:xfrm>
            <a:off x="819150" y="421650"/>
            <a:ext cx="7505700" cy="430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Step-3:</a:t>
            </a:r>
            <a:endParaRPr sz="1300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11150" algn="l" rtl="0">
              <a:lnSpc>
                <a:spcPct val="158000"/>
              </a:lnSpc>
              <a:spcBef>
                <a:spcPts val="800"/>
              </a:spcBef>
              <a:spcAft>
                <a:spcPts val="0"/>
              </a:spcAft>
              <a:buClr>
                <a:srgbClr val="273239"/>
              </a:buClr>
              <a:buSzPts val="1300"/>
              <a:buFont typeface="Arial"/>
              <a:buChar char="●"/>
            </a:pPr>
            <a:r>
              <a:rPr lang="en" sz="1300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Generate candidate set C3</a:t>
            </a:r>
            <a:endParaRPr sz="1300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 sz="2200"/>
          </a:p>
        </p:txBody>
      </p:sp>
      <p:sp>
        <p:nvSpPr>
          <p:cNvPr id="159" name="Google Shape;159;p17"/>
          <p:cNvSpPr txBox="1">
            <a:spLocks noGrp="1"/>
          </p:cNvSpPr>
          <p:nvPr>
            <p:ph type="body" idx="1"/>
          </p:nvPr>
        </p:nvSpPr>
        <p:spPr>
          <a:xfrm>
            <a:off x="819150" y="1990725"/>
            <a:ext cx="7505700" cy="244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457200" lvl="0" indent="-311150" algn="l" rtl="0">
              <a:spcBef>
                <a:spcPts val="1200"/>
              </a:spcBef>
              <a:spcAft>
                <a:spcPts val="0"/>
              </a:spcAft>
              <a:buClr>
                <a:srgbClr val="273239"/>
              </a:buClr>
              <a:buSzPts val="1300"/>
              <a:buFont typeface="Arial"/>
              <a:buChar char="●"/>
            </a:pPr>
            <a:r>
              <a:rPr lang="en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 Compare candidate (C3) support count with minimum support count</a:t>
            </a:r>
            <a:endParaRPr b="1"/>
          </a:p>
        </p:txBody>
      </p:sp>
      <p:pic>
        <p:nvPicPr>
          <p:cNvPr id="160" name="Google Shape;160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73200" y="1154850"/>
            <a:ext cx="2033025" cy="106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85525" y="3311850"/>
            <a:ext cx="2033025" cy="1061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18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344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88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Step-4:</a:t>
            </a:r>
            <a:endParaRPr sz="1888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36550" algn="l" rtl="0">
              <a:lnSpc>
                <a:spcPct val="158000"/>
              </a:lnSpc>
              <a:spcBef>
                <a:spcPts val="800"/>
              </a:spcBef>
              <a:spcAft>
                <a:spcPts val="0"/>
              </a:spcAft>
              <a:buClr>
                <a:srgbClr val="273239"/>
              </a:buClr>
              <a:buSzPct val="100000"/>
              <a:buFont typeface="Arial"/>
              <a:buChar char="●"/>
            </a:pPr>
            <a:r>
              <a:rPr lang="en" sz="1888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Generate candidate set C4  is that, they should have elements in common. So here, first 2 elements (items) should match.</a:t>
            </a:r>
            <a:endParaRPr sz="1888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36550" algn="l" rtl="0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Clr>
                <a:srgbClr val="273239"/>
              </a:buClr>
              <a:buSzPct val="100000"/>
              <a:buFont typeface="Arial"/>
              <a:buChar char="●"/>
            </a:pPr>
            <a:r>
              <a:rPr lang="en" sz="1888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Check all subsets of these itemsets are frequent or not (Here itemset formed by joining is {I1, I2, I3, I5} so its subset contains {I1, I3, I5}, which is not frequent). So no itemset in C4</a:t>
            </a:r>
            <a:endParaRPr sz="1888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685800" lvl="0" indent="-336550" algn="l" rtl="0">
              <a:lnSpc>
                <a:spcPct val="158000"/>
              </a:lnSpc>
              <a:spcBef>
                <a:spcPts val="0"/>
              </a:spcBef>
              <a:spcAft>
                <a:spcPts val="0"/>
              </a:spcAft>
              <a:buClr>
                <a:srgbClr val="273239"/>
              </a:buClr>
              <a:buSzPct val="100000"/>
              <a:buFont typeface="Arial"/>
              <a:buChar char="●"/>
            </a:pPr>
            <a:r>
              <a:rPr lang="en" sz="1888" b="1">
                <a:solidFill>
                  <a:srgbClr val="27323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We stop here because no frequent itemsets are found further</a:t>
            </a:r>
            <a:endParaRPr sz="1888" b="1">
              <a:solidFill>
                <a:srgbClr val="27323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40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9"/>
          <p:cNvSpPr txBox="1">
            <a:spLocks noGrp="1"/>
          </p:cNvSpPr>
          <p:nvPr>
            <p:ph type="title"/>
          </p:nvPr>
        </p:nvSpPr>
        <p:spPr>
          <a:xfrm>
            <a:off x="819150" y="454475"/>
            <a:ext cx="7505700" cy="4244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Advantages</a:t>
            </a:r>
            <a:endParaRPr sz="1666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5594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1A1C1F"/>
              </a:buClr>
              <a:buSzPct val="100000"/>
              <a:buFont typeface="Arial"/>
              <a:buChar char="●"/>
            </a:pPr>
            <a:r>
              <a:rPr lang="en" sz="1522">
                <a:solidFill>
                  <a:srgbClr val="1A1C1F"/>
                </a:solidFill>
                <a:latin typeface="Arial"/>
                <a:ea typeface="Arial"/>
                <a:cs typeface="Arial"/>
                <a:sym typeface="Arial"/>
              </a:rPr>
              <a:t>This is the most simple and easy-to-understand algorithm among association rule learning algorithms.</a:t>
            </a:r>
            <a:endParaRPr sz="1522">
              <a:solidFill>
                <a:srgbClr val="1A1C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6229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C1F"/>
              </a:buClr>
              <a:buSzPct val="100000"/>
              <a:buFont typeface="Arial"/>
              <a:buChar char="●"/>
            </a:pPr>
            <a:r>
              <a:rPr lang="en" sz="1533">
                <a:solidFill>
                  <a:srgbClr val="1A1C1F"/>
                </a:solidFill>
                <a:latin typeface="Arial"/>
                <a:ea typeface="Arial"/>
                <a:cs typeface="Arial"/>
                <a:sym typeface="Arial"/>
              </a:rPr>
              <a:t>It doesn't require labeled data as it is fully unsupervised; as a result, you can use it in many different situations because unlabeled data is often more accessible</a:t>
            </a:r>
            <a:endParaRPr sz="1533">
              <a:solidFill>
                <a:srgbClr val="1A1C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1666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Disadvantages</a:t>
            </a:r>
            <a:endParaRPr sz="1666" b="1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Requires many database scans. </a:t>
            </a:r>
            <a:endParaRPr sz="15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4325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202124"/>
              </a:buClr>
              <a:buSzPct val="100000"/>
              <a:buFont typeface="Arial"/>
              <a:buChar char="●"/>
            </a:pPr>
            <a:r>
              <a:rPr lang="en" sz="1500">
                <a:solidFill>
                  <a:srgbClr val="202124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Very slow.</a:t>
            </a:r>
            <a:endParaRPr sz="1500">
              <a:solidFill>
                <a:srgbClr val="202124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7182" algn="l" rtl="0">
              <a:lnSpc>
                <a:spcPct val="137500"/>
              </a:lnSpc>
              <a:spcBef>
                <a:spcPts val="0"/>
              </a:spcBef>
              <a:spcAft>
                <a:spcPts val="0"/>
              </a:spcAft>
              <a:buClr>
                <a:srgbClr val="323C3E"/>
              </a:buClr>
              <a:buSzPct val="100000"/>
              <a:buFont typeface="Arial"/>
              <a:buChar char="●"/>
            </a:pPr>
            <a:r>
              <a:rPr lang="en" sz="1550">
                <a:solidFill>
                  <a:srgbClr val="323C3E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The time needed to hold a large number of candidate-sets with many frequent itemsets.</a:t>
            </a:r>
            <a:endParaRPr sz="1550">
              <a:solidFill>
                <a:srgbClr val="323C3E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marL="457200" lvl="0" indent="-317182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1A1C1F"/>
              </a:buClr>
              <a:buSzPct val="100000"/>
              <a:buFont typeface="Arial"/>
              <a:buChar char="●"/>
            </a:pPr>
            <a:r>
              <a:rPr lang="en" sz="1550">
                <a:solidFill>
                  <a:srgbClr val="1A1C1F"/>
                </a:solidFill>
                <a:latin typeface="Arial"/>
                <a:ea typeface="Arial"/>
                <a:cs typeface="Arial"/>
                <a:sym typeface="Arial"/>
              </a:rPr>
              <a:t>If the dataset is small, the algorithm can find many false associations that happened simply by chance.</a:t>
            </a:r>
            <a:endParaRPr sz="1550">
              <a:solidFill>
                <a:srgbClr val="1A1C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sz="1766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20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546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LIMITATIONS</a:t>
            </a:r>
            <a:endParaRPr b="1"/>
          </a:p>
        </p:txBody>
      </p:sp>
      <p:sp>
        <p:nvSpPr>
          <p:cNvPr id="177" name="Google Shape;177;p20"/>
          <p:cNvSpPr txBox="1">
            <a:spLocks noGrp="1"/>
          </p:cNvSpPr>
          <p:nvPr>
            <p:ph type="body" idx="1"/>
          </p:nvPr>
        </p:nvSpPr>
        <p:spPr>
          <a:xfrm>
            <a:off x="819150" y="1503900"/>
            <a:ext cx="7505700" cy="2934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lnSpcReduction="10000"/>
          </a:bodyPr>
          <a:lstStyle/>
          <a:p>
            <a:pPr marL="457200" lvl="0" indent="-3556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Apriori Algorithm can be very slow when the size of database is huge.</a:t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example If there are 10</a:t>
            </a:r>
            <a:r>
              <a:rPr lang="en" sz="18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frequent 1-item sets then it will generate 10</a:t>
            </a:r>
            <a:r>
              <a:rPr lang="en" sz="1800" baseline="30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 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2-item sets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rgbClr val="1A1C1F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1A1C1F"/>
                </a:solidFill>
                <a:latin typeface="Arial"/>
                <a:ea typeface="Arial"/>
                <a:cs typeface="Arial"/>
                <a:sym typeface="Arial"/>
              </a:rPr>
              <a:t>Apriori algorithm will fail when the size of the database is very large as DB will not fit in memory. So each prune requires large number of disk reads.</a:t>
            </a:r>
            <a:endParaRPr sz="2000">
              <a:solidFill>
                <a:srgbClr val="1A1C1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21"/>
          <p:cNvSpPr txBox="1">
            <a:spLocks noGrp="1"/>
          </p:cNvSpPr>
          <p:nvPr>
            <p:ph type="title"/>
          </p:nvPr>
        </p:nvSpPr>
        <p:spPr>
          <a:xfrm>
            <a:off x="819150" y="845600"/>
            <a:ext cx="7505700" cy="9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 b="1"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  <a:r>
              <a:rPr lang="en" sz="33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 b="1">
                <a:latin typeface="Times New Roman"/>
                <a:ea typeface="Times New Roman"/>
                <a:cs typeface="Times New Roman"/>
                <a:sym typeface="Times New Roman"/>
              </a:rPr>
              <a:t>to</a:t>
            </a:r>
            <a:r>
              <a:rPr lang="en" sz="3300"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en" sz="3300" b="1">
                <a:latin typeface="Times New Roman"/>
                <a:ea typeface="Times New Roman"/>
                <a:cs typeface="Times New Roman"/>
                <a:sym typeface="Times New Roman"/>
              </a:rPr>
              <a:t>Improve Apriori Efficiency</a:t>
            </a:r>
            <a:endParaRPr sz="3300" b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21"/>
          <p:cNvSpPr txBox="1">
            <a:spLocks noGrp="1"/>
          </p:cNvSpPr>
          <p:nvPr>
            <p:ph type="body" idx="1"/>
          </p:nvPr>
        </p:nvSpPr>
        <p:spPr>
          <a:xfrm>
            <a:off x="819150" y="1925500"/>
            <a:ext cx="7505700" cy="2513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Partitioning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Any item set that is frequent in database must be frequent in one of its partitions.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Sampling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 With the help of random sampling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 b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Transaction Reduction</a:t>
            </a: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: A transaction that doesn’t contain any frequent itemsets is useless for the scan.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By using new database mapping way to avoid scanning the DB repeatedly.</a:t>
            </a:r>
            <a:endParaRPr sz="18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AF7B51"/>
      </a:lt1>
      <a:dk2>
        <a:srgbClr val="233A44"/>
      </a:dk2>
      <a:lt2>
        <a:srgbClr val="D9D9D9"/>
      </a:lt2>
      <a:accent1>
        <a:srgbClr val="00796B"/>
      </a:accent1>
      <a:accent2>
        <a:srgbClr val="D9563F"/>
      </a:accent2>
      <a:accent3>
        <a:srgbClr val="C4A15A"/>
      </a:accent3>
      <a:accent4>
        <a:srgbClr val="14F597"/>
      </a:accent4>
      <a:accent5>
        <a:srgbClr val="3D4594"/>
      </a:accent5>
      <a:accent6>
        <a:srgbClr val="163EF5"/>
      </a:accent6>
      <a:hlink>
        <a:srgbClr val="3D4594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432</Words>
  <Application>Microsoft Office PowerPoint</Application>
  <PresentationFormat>On-screen Show (16:9)</PresentationFormat>
  <Paragraphs>49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Times New Roman</vt:lpstr>
      <vt:lpstr>Arial</vt:lpstr>
      <vt:lpstr>Nunito</vt:lpstr>
      <vt:lpstr>Calibri</vt:lpstr>
      <vt:lpstr>Shift</vt:lpstr>
      <vt:lpstr>APRIORI ALGORITHM </vt:lpstr>
      <vt:lpstr>Example of Apriori Algorithm </vt:lpstr>
      <vt:lpstr>Step-1:  (I) Create a table containing support count of each item present in dataset – Called C1(candidate set) </vt:lpstr>
      <vt:lpstr>Step-2:   Generate candidate set C2  and compare  candidate (C2) support count with minimum support count                                               </vt:lpstr>
      <vt:lpstr>Step-3: Generate candidate set C3 </vt:lpstr>
      <vt:lpstr>Step-4: Generate candidate set C4  is that, they should have elements in common. So here, first 2 elements (items) should match. Check all subsets of these itemsets are frequent or not (Here itemset formed by joining is {I1, I2, I3, I5} so its subset contains {I1, I3, I5}, which is not frequent). So no itemset in C4 We stop here because no frequent itemsets are found further </vt:lpstr>
      <vt:lpstr>Advantages This is the most simple and easy-to-understand algorithm among association rule learning algorithms. It doesn't require labeled data as it is fully unsupervised; as a result, you can use it in many different situations because unlabeled data is often more accessible Disadvantages Requires many database scans.  Very slow. The time needed to hold a large number of candidate-sets with many frequent itemsets. If the dataset is small, the algorithm can find many false associations that happened simply by chance.  </vt:lpstr>
      <vt:lpstr>LIMITATIONS</vt:lpstr>
      <vt:lpstr>Methods to Improve Apriori Efficiency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APRIORI ALGORITHM </dc:title>
  <cp:lastModifiedBy>avyay rao</cp:lastModifiedBy>
  <cp:revision>1</cp:revision>
  <dcterms:modified xsi:type="dcterms:W3CDTF">2022-01-31T04:55:46Z</dcterms:modified>
</cp:coreProperties>
</file>