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1"/>
  </p:sldMasterIdLst>
  <p:notesMasterIdLst>
    <p:notesMasterId r:id="rId39"/>
  </p:notesMasterIdLst>
  <p:handoutMasterIdLst>
    <p:handoutMasterId r:id="rId40"/>
  </p:handoutMasterIdLst>
  <p:sldIdLst>
    <p:sldId id="256" r:id="rId2"/>
    <p:sldId id="459" r:id="rId3"/>
    <p:sldId id="460" r:id="rId4"/>
    <p:sldId id="492" r:id="rId5"/>
    <p:sldId id="493" r:id="rId6"/>
    <p:sldId id="494" r:id="rId7"/>
    <p:sldId id="495" r:id="rId8"/>
    <p:sldId id="496" r:id="rId9"/>
    <p:sldId id="517" r:id="rId10"/>
    <p:sldId id="518" r:id="rId11"/>
    <p:sldId id="497" r:id="rId12"/>
    <p:sldId id="498" r:id="rId13"/>
    <p:sldId id="499" r:id="rId14"/>
    <p:sldId id="500" r:id="rId15"/>
    <p:sldId id="501" r:id="rId16"/>
    <p:sldId id="502" r:id="rId17"/>
    <p:sldId id="506" r:id="rId18"/>
    <p:sldId id="505" r:id="rId19"/>
    <p:sldId id="503" r:id="rId20"/>
    <p:sldId id="504" r:id="rId21"/>
    <p:sldId id="507" r:id="rId22"/>
    <p:sldId id="508" r:id="rId23"/>
    <p:sldId id="509" r:id="rId24"/>
    <p:sldId id="510" r:id="rId25"/>
    <p:sldId id="511" r:id="rId26"/>
    <p:sldId id="512" r:id="rId27"/>
    <p:sldId id="513" r:id="rId28"/>
    <p:sldId id="514" r:id="rId29"/>
    <p:sldId id="515" r:id="rId30"/>
    <p:sldId id="516" r:id="rId31"/>
    <p:sldId id="519" r:id="rId32"/>
    <p:sldId id="520" r:id="rId33"/>
    <p:sldId id="521" r:id="rId34"/>
    <p:sldId id="522" r:id="rId35"/>
    <p:sldId id="523" r:id="rId36"/>
    <p:sldId id="524" r:id="rId37"/>
    <p:sldId id="525" r:id="rId38"/>
  </p:sldIdLst>
  <p:sldSz cx="9144000" cy="6858000" type="screen4x3"/>
  <p:notesSz cx="10234613" cy="70993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B2B2B2"/>
    <a:srgbClr val="66FF33"/>
    <a:srgbClr val="3333FF"/>
    <a:srgbClr val="990033"/>
    <a:srgbClr val="FF6600"/>
    <a:srgbClr val="FF0000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94241" autoAdjust="0"/>
  </p:normalViewPr>
  <p:slideViewPr>
    <p:cSldViewPr>
      <p:cViewPr varScale="1">
        <p:scale>
          <a:sx n="97" d="100"/>
          <a:sy n="97" d="100"/>
        </p:scale>
        <p:origin x="-19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254" y="-84"/>
      </p:cViewPr>
      <p:guideLst>
        <p:guide orient="horz" pos="2236"/>
        <p:guide pos="32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55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55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fld id="{52BA44FE-7B85-43D5-AE63-0C17B3098B30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55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1688" y="531813"/>
            <a:ext cx="3549650" cy="2662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938" y="3371850"/>
            <a:ext cx="8186737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55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fld id="{31E5A5A0-617D-497C-ABE4-338040C919AB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Lecture Notes for E Alpaydın 2004 Introduction to Machine Learning © The MIT Press (V1.1)</a:t>
            </a:r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45DB-4308-4D31-8986-49B2179901C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Lecture Notes for E Alpaydın 2004 Introduction to Machine Learning © The MIT Press (V1.1)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1B5D-C583-49A4-BB48-8BFB0EE914E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Lecture Notes for E Alpaydın 2004 Introduction to Machine Learning © The MIT Press (V1.1)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F1F93-15A9-49B8-8A66-92005BA982F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0" y="6642100"/>
            <a:ext cx="6048375" cy="2159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88125" y="623728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A6B73DB-64DA-4021-9E79-6D5FA54F99A0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642100"/>
            <a:ext cx="6048375" cy="2159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88125" y="623728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FAC6385-E1AF-4C1C-97A4-8637B2D460BE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Lecture Notes for E Alpaydın 2004 Introduction to Machine Learning © The MIT Press (V1.1)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BAB8D-3F76-49F2-A93D-717D0CF5353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Lecture Notes for E Alpaydın 2004 Introduction to Machine Learning © The MIT Press (V1.1)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2778-EF39-4F4B-AC23-AF85414C9DA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Lecture Notes for E Alpaydın 2004 Introduction to Machine Learning © The MIT Press (V1.1)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63DAC-9BB8-45D2-B4AC-60723BA3F75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Lecture Notes for E Alpaydın 2004 Introduction to Machine Learning © The MIT Press (V1.1)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4ADC7-1EA8-4E32-A169-A8458046E25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Lecture Notes for E Alpaydın 2004 Introduction to Machine Learning © The MIT Press (V1.1)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C680-7754-4417-960D-DD18787A75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Lecture Notes for E Alpaydın 2004 Introduction to Machine Learning © The MIT Press (V1.1)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4E7F-769E-4EF8-83A3-CED047E5F33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Lecture Notes for E Alpaydın 2004 Introduction to Machine Learning © The MIT Press (V1.1)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882F-80C0-4721-BEC6-A4EC8F3CC5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Lecture Notes for E Alpaydın 2004 Introduction to Machine Learning © The MIT Press (V1.1)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CE86FA7-7AE7-4E8F-AC50-94444DF92F7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3/3/2010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tr-TR" smtClean="0"/>
              <a:t>Lecture Notes for E Alpaydın 2004 Introduction to Machine Learning © The MIT Press (V1.1)</a:t>
            </a:r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2F12FB-8D5F-43C4-BFEC-5786600BF0ED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23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2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tr-TR" sz="2000" i="0" dirty="0"/>
              <a:t>INTRODUCTION TO</a:t>
            </a:r>
            <a:r>
              <a:rPr lang="tr-TR" dirty="0"/>
              <a:t> </a:t>
            </a:r>
            <a:br>
              <a:rPr lang="tr-TR" dirty="0"/>
            </a:br>
            <a:r>
              <a:rPr lang="tr-TR" sz="5400" dirty="0"/>
              <a:t>Machine </a:t>
            </a:r>
            <a:r>
              <a:rPr lang="tr-TR" sz="5400" dirty="0" smtClean="0"/>
              <a:t>Learning</a:t>
            </a:r>
            <a:br>
              <a:rPr lang="tr-TR" sz="5400" dirty="0" smtClean="0"/>
            </a:br>
            <a:r>
              <a:rPr lang="tr-TR" sz="3600" dirty="0" smtClean="0"/>
              <a:t>2nd Edition</a:t>
            </a:r>
            <a:endParaRPr lang="tr-TR" sz="3600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4348" y="4071942"/>
            <a:ext cx="7854696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sz="2400" dirty="0">
                <a:latin typeface="+mj-lt"/>
              </a:rPr>
              <a:t>ETHEM </a:t>
            </a:r>
            <a:r>
              <a:rPr lang="tr-TR" sz="2400" dirty="0" smtClean="0">
                <a:latin typeface="+mj-lt"/>
              </a:rPr>
              <a:t>ALPAYDIN</a:t>
            </a:r>
            <a:endParaRPr lang="tr-TR" sz="24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tr-TR" sz="2400" dirty="0">
                <a:latin typeface="+mj-lt"/>
              </a:rPr>
              <a:t>© The MIT Press, </a:t>
            </a:r>
            <a:r>
              <a:rPr lang="tr-TR" sz="2400" dirty="0" smtClean="0">
                <a:latin typeface="+mj-lt"/>
              </a:rPr>
              <a:t>2010</a:t>
            </a:r>
            <a:endParaRPr lang="tr-TR" sz="2400" dirty="0">
              <a:latin typeface="+mj-lt"/>
            </a:endParaRPr>
          </a:p>
          <a:p>
            <a:pPr>
              <a:lnSpc>
                <a:spcPct val="80000"/>
              </a:lnSpc>
            </a:pPr>
            <a:endParaRPr lang="tr-TR" sz="18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tr-TR" sz="2000" i="1" dirty="0">
                <a:latin typeface="+mj-lt"/>
              </a:rPr>
              <a:t>alpaydin@boun.edu.tr</a:t>
            </a:r>
          </a:p>
          <a:p>
            <a:pPr>
              <a:lnSpc>
                <a:spcPct val="80000"/>
              </a:lnSpc>
            </a:pPr>
            <a:r>
              <a:rPr lang="tr-TR" sz="2000" i="1" dirty="0">
                <a:latin typeface="+mj-lt"/>
              </a:rPr>
              <a:t>http://www.cmpe.boun.edu.tr/~</a:t>
            </a:r>
            <a:r>
              <a:rPr lang="tr-TR" sz="2000" i="1" dirty="0" smtClean="0">
                <a:latin typeface="+mj-lt"/>
              </a:rPr>
              <a:t>ethem/i2ml2e</a:t>
            </a:r>
            <a:endParaRPr lang="tr-TR" sz="2000" i="1" dirty="0">
              <a:latin typeface="+mj-lt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132138" y="836613"/>
            <a:ext cx="489585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tr-TR" sz="28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Lecture Slides for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928670"/>
            <a:ext cx="215582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596" y="1928802"/>
            <a:ext cx="8229600" cy="3886200"/>
          </a:xfrm>
        </p:spPr>
        <p:txBody>
          <a:bodyPr/>
          <a:lstStyle/>
          <a:p>
            <a:r>
              <a:rPr lang="tr-TR" dirty="0">
                <a:solidFill>
                  <a:schemeClr val="tx2"/>
                </a:solidFill>
                <a:latin typeface="+mj-lt"/>
              </a:rPr>
              <a:t>Single sigmoid output</a:t>
            </a:r>
          </a:p>
          <a:p>
            <a:endParaRPr lang="tr-TR" dirty="0">
              <a:solidFill>
                <a:schemeClr val="tx2"/>
              </a:solidFill>
              <a:latin typeface="+mj-lt"/>
            </a:endParaRPr>
          </a:p>
          <a:p>
            <a:endParaRPr lang="tr-TR" dirty="0">
              <a:solidFill>
                <a:schemeClr val="tx2"/>
              </a:solidFill>
              <a:latin typeface="+mj-lt"/>
            </a:endParaRPr>
          </a:p>
          <a:p>
            <a:endParaRPr lang="tr-TR" dirty="0">
              <a:solidFill>
                <a:schemeClr val="tx2"/>
              </a:solidFill>
              <a:latin typeface="+mj-lt"/>
            </a:endParaRPr>
          </a:p>
          <a:p>
            <a:endParaRPr lang="tr-TR" dirty="0">
              <a:solidFill>
                <a:schemeClr val="tx2"/>
              </a:solidFill>
              <a:latin typeface="+mj-lt"/>
            </a:endParaRPr>
          </a:p>
          <a:p>
            <a:r>
              <a:rPr lang="tr-TR" i="1" dirty="0">
                <a:solidFill>
                  <a:schemeClr val="tx2"/>
                </a:solidFill>
                <a:latin typeface="+mj-lt"/>
              </a:rPr>
              <a:t>K</a:t>
            </a:r>
            <a:r>
              <a:rPr lang="tr-TR" dirty="0">
                <a:solidFill>
                  <a:schemeClr val="tx2"/>
                </a:solidFill>
                <a:latin typeface="+mj-lt"/>
              </a:rPr>
              <a:t>&gt;2 softmax outputs</a:t>
            </a:r>
          </a:p>
          <a:p>
            <a:endParaRPr lang="tr-TR" dirty="0"/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Classification</a:t>
            </a:r>
          </a:p>
        </p:txBody>
      </p:sp>
      <p:graphicFrame>
        <p:nvGraphicFramePr>
          <p:cNvPr id="435210" name="Object 10"/>
          <p:cNvGraphicFramePr>
            <a:graphicFrameLocks noChangeAspect="1"/>
          </p:cNvGraphicFramePr>
          <p:nvPr>
            <p:ph idx="1"/>
          </p:nvPr>
        </p:nvGraphicFramePr>
        <p:xfrm>
          <a:off x="1624013" y="2525713"/>
          <a:ext cx="4959350" cy="1393825"/>
        </p:xfrm>
        <a:graphic>
          <a:graphicData uri="http://schemas.openxmlformats.org/presentationml/2006/ole">
            <p:oleObj spid="_x0000_s435210" name="Equation" r:id="rId3" imgW="2666880" imgH="749160" progId="Equation.3">
              <p:embed/>
            </p:oleObj>
          </a:graphicData>
        </a:graphic>
      </p:graphicFrame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75DD5-5E2D-4BBE-B710-698D7CA6DC19}" type="slidenum">
              <a:rPr lang="tr-TR"/>
              <a:pPr/>
              <a:t>10</a:t>
            </a:fld>
            <a:endParaRPr lang="tr-TR"/>
          </a:p>
        </p:txBody>
      </p:sp>
      <p:graphicFrame>
        <p:nvGraphicFramePr>
          <p:cNvPr id="435212" name="Object 12"/>
          <p:cNvGraphicFramePr>
            <a:graphicFrameLocks noChangeAspect="1"/>
          </p:cNvGraphicFramePr>
          <p:nvPr>
            <p:ph sz="half" idx="4294967295"/>
          </p:nvPr>
        </p:nvGraphicFramePr>
        <p:xfrm>
          <a:off x="1714500" y="4745038"/>
          <a:ext cx="6338888" cy="1482725"/>
        </p:xfrm>
        <a:graphic>
          <a:graphicData uri="http://schemas.openxmlformats.org/presentationml/2006/ole">
            <p:oleObj spid="_x0000_s435212" name="Equation" r:id="rId4" imgW="3149280" imgH="736560" progId="Equation.3">
              <p:embed/>
            </p:oleObj>
          </a:graphicData>
        </a:graphic>
      </p:graphicFrame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472" y="6356350"/>
            <a:ext cx="7072362" cy="365125"/>
          </a:xfrm>
        </p:spPr>
        <p:txBody>
          <a:bodyPr/>
          <a:lstStyle/>
          <a:p>
            <a:r>
              <a:rPr lang="en-US" dirty="0" smtClean="0">
                <a:solidFill>
                  <a:srgbClr val="B2B2B2"/>
                </a:solidFill>
                <a:latin typeface="+mj-lt"/>
              </a:rPr>
              <a:t>Lecture Notes for E </a:t>
            </a:r>
            <a:r>
              <a:rPr lang="en-US" dirty="0" err="1" smtClean="0">
                <a:solidFill>
                  <a:srgbClr val="B2B2B2"/>
                </a:solidFill>
                <a:latin typeface="+mj-lt"/>
              </a:rPr>
              <a:t>Alpaydın</a:t>
            </a:r>
            <a:r>
              <a:rPr lang="en-US" dirty="0" smtClean="0">
                <a:solidFill>
                  <a:srgbClr val="B2B2B2"/>
                </a:solidFill>
                <a:latin typeface="+mj-lt"/>
              </a:rPr>
              <a:t> 2010 Introduction to Machine Learning 2e © The MIT Press (V1.0)</a:t>
            </a:r>
            <a:endParaRPr lang="tr-TR" dirty="0">
              <a:solidFill>
                <a:srgbClr val="B2B2B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Learning Boolean AND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2F08-6D04-4D6A-AC2F-1F5B3C1D77D2}" type="slidenum">
              <a:rPr lang="tr-TR"/>
              <a:pPr/>
              <a:t>11</a:t>
            </a:fld>
            <a:endParaRPr lang="tr-TR"/>
          </a:p>
        </p:txBody>
      </p:sp>
      <p:pic>
        <p:nvPicPr>
          <p:cNvPr id="405513" name="Picture 9" descr="Per2-and_c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205038"/>
            <a:ext cx="7618412" cy="3833812"/>
          </a:xfrm>
          <a:prstGeom prst="rect">
            <a:avLst/>
          </a:prstGeom>
          <a:noFill/>
        </p:spPr>
      </p:pic>
      <p:pic>
        <p:nvPicPr>
          <p:cNvPr id="4055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908050"/>
            <a:ext cx="21336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472" y="6356350"/>
            <a:ext cx="7072362" cy="365125"/>
          </a:xfrm>
        </p:spPr>
        <p:txBody>
          <a:bodyPr/>
          <a:lstStyle/>
          <a:p>
            <a:r>
              <a:rPr lang="en-US" dirty="0" smtClean="0">
                <a:solidFill>
                  <a:srgbClr val="B2B2B2"/>
                </a:solidFill>
                <a:latin typeface="+mj-lt"/>
              </a:rPr>
              <a:t>Lecture Notes for E </a:t>
            </a:r>
            <a:r>
              <a:rPr lang="en-US" dirty="0" err="1" smtClean="0">
                <a:solidFill>
                  <a:srgbClr val="B2B2B2"/>
                </a:solidFill>
                <a:latin typeface="+mj-lt"/>
              </a:rPr>
              <a:t>Alpaydın</a:t>
            </a:r>
            <a:r>
              <a:rPr lang="en-US" dirty="0" smtClean="0">
                <a:solidFill>
                  <a:srgbClr val="B2B2B2"/>
                </a:solidFill>
                <a:latin typeface="+mj-lt"/>
              </a:rPr>
              <a:t> 2010 Introduction to Machine Learning 2e © The MIT Press (V1.0)</a:t>
            </a:r>
            <a:endParaRPr lang="tr-TR" dirty="0">
              <a:solidFill>
                <a:srgbClr val="B2B2B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57222"/>
          </a:xfrm>
        </p:spPr>
        <p:txBody>
          <a:bodyPr>
            <a:normAutofit fontScale="90000"/>
          </a:bodyPr>
          <a:lstStyle/>
          <a:p>
            <a:r>
              <a:rPr lang="tr-TR" dirty="0"/>
              <a:t>XOR</a:t>
            </a:r>
          </a:p>
        </p:txBody>
      </p:sp>
      <p:sp>
        <p:nvSpPr>
          <p:cNvPr id="406534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tr-TR" sz="2000" dirty="0">
              <a:solidFill>
                <a:schemeClr val="tx2"/>
              </a:solidFill>
              <a:latin typeface="+mj-lt"/>
            </a:endParaRPr>
          </a:p>
          <a:p>
            <a:endParaRPr lang="tr-TR" sz="2000" dirty="0">
              <a:solidFill>
                <a:schemeClr val="tx2"/>
              </a:solidFill>
              <a:latin typeface="+mj-lt"/>
            </a:endParaRPr>
          </a:p>
          <a:p>
            <a:endParaRPr lang="tr-TR" sz="2000" dirty="0">
              <a:solidFill>
                <a:schemeClr val="tx2"/>
              </a:solidFill>
              <a:latin typeface="+mj-lt"/>
            </a:endParaRPr>
          </a:p>
          <a:p>
            <a:endParaRPr lang="tr-TR" sz="2000" dirty="0">
              <a:solidFill>
                <a:schemeClr val="tx2"/>
              </a:solidFill>
              <a:latin typeface="+mj-lt"/>
            </a:endParaRPr>
          </a:p>
          <a:p>
            <a:endParaRPr lang="tr-TR" sz="2000" dirty="0">
              <a:solidFill>
                <a:schemeClr val="tx2"/>
              </a:solidFill>
              <a:latin typeface="+mj-lt"/>
            </a:endParaRPr>
          </a:p>
          <a:p>
            <a:r>
              <a:rPr lang="tr-TR" sz="2000" dirty="0">
                <a:solidFill>
                  <a:schemeClr val="tx2"/>
                </a:solidFill>
                <a:latin typeface="+mj-lt"/>
              </a:rPr>
              <a:t>No </a:t>
            </a:r>
            <a:r>
              <a:rPr lang="tr-TR" sz="2000" i="1" dirty="0">
                <a:solidFill>
                  <a:schemeClr val="tx2"/>
                </a:solidFill>
                <a:latin typeface="+mj-lt"/>
              </a:rPr>
              <a:t>w</a:t>
            </a:r>
            <a:r>
              <a:rPr lang="tr-TR" sz="2000" baseline="-25000" dirty="0">
                <a:solidFill>
                  <a:schemeClr val="tx2"/>
                </a:solidFill>
                <a:latin typeface="+mj-lt"/>
              </a:rPr>
              <a:t>0</a:t>
            </a:r>
            <a:r>
              <a:rPr lang="tr-TR" sz="2000" dirty="0">
                <a:solidFill>
                  <a:schemeClr val="tx2"/>
                </a:solidFill>
                <a:latin typeface="+mj-lt"/>
              </a:rPr>
              <a:t>, </a:t>
            </a:r>
            <a:r>
              <a:rPr lang="tr-TR" sz="2000" i="1" dirty="0">
                <a:solidFill>
                  <a:schemeClr val="tx2"/>
                </a:solidFill>
                <a:latin typeface="+mj-lt"/>
              </a:rPr>
              <a:t>w</a:t>
            </a:r>
            <a:r>
              <a:rPr lang="tr-TR" sz="2000" baseline="-25000" dirty="0">
                <a:solidFill>
                  <a:schemeClr val="tx2"/>
                </a:solidFill>
                <a:latin typeface="+mj-lt"/>
              </a:rPr>
              <a:t>1</a:t>
            </a:r>
            <a:r>
              <a:rPr lang="tr-TR" sz="2000" dirty="0">
                <a:solidFill>
                  <a:schemeClr val="tx2"/>
                </a:solidFill>
                <a:latin typeface="+mj-lt"/>
              </a:rPr>
              <a:t>, </a:t>
            </a:r>
            <a:r>
              <a:rPr lang="tr-TR" sz="2000" i="1" dirty="0">
                <a:solidFill>
                  <a:schemeClr val="tx2"/>
                </a:solidFill>
                <a:latin typeface="+mj-lt"/>
              </a:rPr>
              <a:t>w</a:t>
            </a:r>
            <a:r>
              <a:rPr lang="tr-TR" sz="2000" baseline="-25000" dirty="0">
                <a:solidFill>
                  <a:schemeClr val="tx2"/>
                </a:solidFill>
                <a:latin typeface="+mj-lt"/>
              </a:rPr>
              <a:t>2</a:t>
            </a:r>
            <a:r>
              <a:rPr lang="tr-TR" sz="2000" dirty="0">
                <a:solidFill>
                  <a:schemeClr val="tx2"/>
                </a:solidFill>
                <a:latin typeface="+mj-lt"/>
              </a:rPr>
              <a:t> satisfy:</a:t>
            </a:r>
          </a:p>
        </p:txBody>
      </p:sp>
      <p:graphicFrame>
        <p:nvGraphicFramePr>
          <p:cNvPr id="406538" name="Object 10"/>
          <p:cNvGraphicFramePr>
            <a:graphicFrameLocks noChangeAspect="1"/>
          </p:cNvGraphicFramePr>
          <p:nvPr>
            <p:ph sz="half" idx="2"/>
          </p:nvPr>
        </p:nvGraphicFramePr>
        <p:xfrm>
          <a:off x="1116013" y="4292600"/>
          <a:ext cx="2803525" cy="1800225"/>
        </p:xfrm>
        <a:graphic>
          <a:graphicData uri="http://schemas.openxmlformats.org/presentationml/2006/ole">
            <p:oleObj spid="_x0000_s406538" name="Equation" r:id="rId3" imgW="1384200" imgH="888840" progId="Equation.3">
              <p:embed/>
            </p:oleObj>
          </a:graphicData>
        </a:graphic>
      </p:graphicFrame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8C5143-AE91-4249-953E-68279BCA7499}" type="slidenum">
              <a:rPr lang="tr-TR"/>
              <a:pPr/>
              <a:t>12</a:t>
            </a:fld>
            <a:endParaRPr lang="tr-TR"/>
          </a:p>
        </p:txBody>
      </p:sp>
      <p:pic>
        <p:nvPicPr>
          <p:cNvPr id="406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1557338"/>
            <a:ext cx="21812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6536" name="Picture 8" descr="Per-xor_c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196975"/>
            <a:ext cx="3024188" cy="2855913"/>
          </a:xfrm>
          <a:prstGeom prst="rect">
            <a:avLst/>
          </a:prstGeom>
          <a:noFill/>
        </p:spPr>
      </p:pic>
      <p:sp>
        <p:nvSpPr>
          <p:cNvPr id="406537" name="Text Box 9"/>
          <p:cNvSpPr txBox="1">
            <a:spLocks noChangeArrowheads="1"/>
          </p:cNvSpPr>
          <p:nvPr/>
        </p:nvSpPr>
        <p:spPr bwMode="auto">
          <a:xfrm>
            <a:off x="4643438" y="4652963"/>
            <a:ext cx="3467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chemeClr val="tx2"/>
                </a:solidFill>
                <a:latin typeface="+mj-lt"/>
              </a:rPr>
              <a:t>(Minsky and Papert, 1969)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472" y="6356350"/>
            <a:ext cx="7072362" cy="365125"/>
          </a:xfrm>
        </p:spPr>
        <p:txBody>
          <a:bodyPr/>
          <a:lstStyle/>
          <a:p>
            <a:r>
              <a:rPr lang="en-US" dirty="0" smtClean="0">
                <a:solidFill>
                  <a:srgbClr val="B2B2B2"/>
                </a:solidFill>
                <a:latin typeface="+mj-lt"/>
              </a:rPr>
              <a:t>Lecture Notes for E </a:t>
            </a:r>
            <a:r>
              <a:rPr lang="en-US" dirty="0" err="1" smtClean="0">
                <a:solidFill>
                  <a:srgbClr val="B2B2B2"/>
                </a:solidFill>
                <a:latin typeface="+mj-lt"/>
              </a:rPr>
              <a:t>Alpaydın</a:t>
            </a:r>
            <a:r>
              <a:rPr lang="en-US" dirty="0" smtClean="0">
                <a:solidFill>
                  <a:srgbClr val="B2B2B2"/>
                </a:solidFill>
                <a:latin typeface="+mj-lt"/>
              </a:rPr>
              <a:t> 2010 Introduction to Machine Learning 2e © The MIT Press (V1.0)</a:t>
            </a:r>
            <a:endParaRPr lang="tr-TR" dirty="0">
              <a:solidFill>
                <a:srgbClr val="B2B2B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578" name="Picture 26" descr="Mlp_c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12875"/>
            <a:ext cx="4073525" cy="4824413"/>
          </a:xfrm>
          <a:prstGeom prst="rect">
            <a:avLst/>
          </a:prstGeom>
          <a:noFill/>
        </p:spPr>
      </p:pic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tr-TR" dirty="0"/>
              <a:t>Multilayer Perceptrons</a:t>
            </a:r>
          </a:p>
        </p:txBody>
      </p:sp>
      <p:graphicFrame>
        <p:nvGraphicFramePr>
          <p:cNvPr id="407580" name="Object 28"/>
          <p:cNvGraphicFramePr>
            <a:graphicFrameLocks noChangeAspect="1"/>
          </p:cNvGraphicFramePr>
          <p:nvPr>
            <p:ph idx="1"/>
          </p:nvPr>
        </p:nvGraphicFramePr>
        <p:xfrm>
          <a:off x="4640263" y="1933575"/>
          <a:ext cx="3822700" cy="2744788"/>
        </p:xfrm>
        <a:graphic>
          <a:graphicData uri="http://schemas.openxmlformats.org/presentationml/2006/ole">
            <p:oleObj spid="_x0000_s407580" name="Equation" r:id="rId4" imgW="1981080" imgH="1422360" progId="Equation.3">
              <p:embed/>
            </p:oleObj>
          </a:graphicData>
        </a:graphic>
      </p:graphicFrame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A4F8-E2AC-49FE-842A-7F060937B573}" type="slidenum">
              <a:rPr lang="tr-TR"/>
              <a:pPr/>
              <a:t>13</a:t>
            </a:fld>
            <a:endParaRPr lang="tr-TR"/>
          </a:p>
        </p:txBody>
      </p:sp>
      <p:sp>
        <p:nvSpPr>
          <p:cNvPr id="407579" name="Rectangle 27"/>
          <p:cNvSpPr>
            <a:spLocks noChangeArrowheads="1"/>
          </p:cNvSpPr>
          <p:nvPr/>
        </p:nvSpPr>
        <p:spPr bwMode="auto">
          <a:xfrm>
            <a:off x="4932363" y="5661025"/>
            <a:ext cx="31437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chemeClr val="tx2"/>
                </a:solidFill>
                <a:latin typeface="+mj-lt"/>
              </a:rPr>
              <a:t>(Rumelhart et al., 1986)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472" y="6356350"/>
            <a:ext cx="7072362" cy="365125"/>
          </a:xfrm>
        </p:spPr>
        <p:txBody>
          <a:bodyPr/>
          <a:lstStyle/>
          <a:p>
            <a:r>
              <a:rPr lang="en-US" dirty="0" smtClean="0">
                <a:solidFill>
                  <a:srgbClr val="B2B2B2"/>
                </a:solidFill>
                <a:latin typeface="+mj-lt"/>
              </a:rPr>
              <a:t>Lecture Notes for E </a:t>
            </a:r>
            <a:r>
              <a:rPr lang="en-US" dirty="0" err="1" smtClean="0">
                <a:solidFill>
                  <a:srgbClr val="B2B2B2"/>
                </a:solidFill>
                <a:latin typeface="+mj-lt"/>
              </a:rPr>
              <a:t>Alpaydın</a:t>
            </a:r>
            <a:r>
              <a:rPr lang="en-US" dirty="0" smtClean="0">
                <a:solidFill>
                  <a:srgbClr val="B2B2B2"/>
                </a:solidFill>
                <a:latin typeface="+mj-lt"/>
              </a:rPr>
              <a:t> 2010 Introduction to Machine Learning 2e © The MIT Press (V1.0)</a:t>
            </a:r>
            <a:endParaRPr lang="tr-TR" dirty="0">
              <a:solidFill>
                <a:srgbClr val="B2B2B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C490-73CE-4F5E-9840-A182E2F85A38}" type="slidenum">
              <a:rPr lang="tr-TR"/>
              <a:pPr/>
              <a:t>14</a:t>
            </a:fld>
            <a:endParaRPr lang="tr-TR"/>
          </a:p>
        </p:txBody>
      </p:sp>
      <p:pic>
        <p:nvPicPr>
          <p:cNvPr id="408585" name="Picture 9" descr="Mlp-xor_c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620713"/>
            <a:ext cx="5832475" cy="5434012"/>
          </a:xfrm>
          <a:prstGeom prst="rect">
            <a:avLst/>
          </a:prstGeom>
          <a:noFill/>
        </p:spPr>
      </p:pic>
      <p:sp>
        <p:nvSpPr>
          <p:cNvPr id="408587" name="Text Box 11"/>
          <p:cNvSpPr txBox="1">
            <a:spLocks noChangeArrowheads="1"/>
          </p:cNvSpPr>
          <p:nvPr/>
        </p:nvSpPr>
        <p:spPr bwMode="auto">
          <a:xfrm>
            <a:off x="827088" y="6021388"/>
            <a:ext cx="7058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2400" i="1" dirty="0">
                <a:solidFill>
                  <a:schemeClr val="tx2"/>
                </a:solidFill>
                <a:latin typeface="+mj-lt"/>
              </a:rPr>
              <a:t>x</a:t>
            </a:r>
            <a:r>
              <a:rPr lang="tr-TR" sz="2400" baseline="-25000" dirty="0">
                <a:solidFill>
                  <a:schemeClr val="tx2"/>
                </a:solidFill>
                <a:latin typeface="+mj-lt"/>
              </a:rPr>
              <a:t>1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 XOR 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x</a:t>
            </a:r>
            <a:r>
              <a:rPr lang="tr-TR" sz="2400" baseline="-25000" dirty="0">
                <a:solidFill>
                  <a:schemeClr val="tx2"/>
                </a:solidFill>
                <a:latin typeface="+mj-lt"/>
              </a:rPr>
              <a:t>2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 = (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x</a:t>
            </a:r>
            <a:r>
              <a:rPr lang="tr-TR" sz="2400" baseline="-25000" dirty="0">
                <a:solidFill>
                  <a:schemeClr val="tx2"/>
                </a:solidFill>
                <a:latin typeface="+mj-lt"/>
              </a:rPr>
              <a:t>1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 AND ~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x</a:t>
            </a:r>
            <a:r>
              <a:rPr lang="tr-TR" sz="2400" baseline="-25000" dirty="0">
                <a:solidFill>
                  <a:schemeClr val="tx2"/>
                </a:solidFill>
                <a:latin typeface="+mj-lt"/>
              </a:rPr>
              <a:t>2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) OR (~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x</a:t>
            </a:r>
            <a:r>
              <a:rPr lang="tr-TR" sz="2400" baseline="-25000" dirty="0">
                <a:solidFill>
                  <a:schemeClr val="tx2"/>
                </a:solidFill>
                <a:latin typeface="+mj-lt"/>
              </a:rPr>
              <a:t>1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 AND 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x</a:t>
            </a:r>
            <a:r>
              <a:rPr lang="tr-TR" sz="2400" baseline="-25000" dirty="0">
                <a:solidFill>
                  <a:schemeClr val="tx2"/>
                </a:solidFill>
                <a:latin typeface="+mj-lt"/>
              </a:rPr>
              <a:t>2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)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472" y="6356350"/>
            <a:ext cx="7072362" cy="365125"/>
          </a:xfrm>
        </p:spPr>
        <p:txBody>
          <a:bodyPr/>
          <a:lstStyle/>
          <a:p>
            <a:r>
              <a:rPr lang="en-US" dirty="0" smtClean="0">
                <a:solidFill>
                  <a:srgbClr val="B2B2B2"/>
                </a:solidFill>
                <a:latin typeface="+mj-lt"/>
              </a:rPr>
              <a:t>Lecture Notes for E </a:t>
            </a:r>
            <a:r>
              <a:rPr lang="en-US" dirty="0" err="1" smtClean="0">
                <a:solidFill>
                  <a:srgbClr val="B2B2B2"/>
                </a:solidFill>
                <a:latin typeface="+mj-lt"/>
              </a:rPr>
              <a:t>Alpaydın</a:t>
            </a:r>
            <a:r>
              <a:rPr lang="en-US" dirty="0" smtClean="0">
                <a:solidFill>
                  <a:srgbClr val="B2B2B2"/>
                </a:solidFill>
                <a:latin typeface="+mj-lt"/>
              </a:rPr>
              <a:t> 2010 Introduction to Machine Learning 2e © The MIT Press (V1.0)</a:t>
            </a:r>
            <a:endParaRPr lang="tr-TR" dirty="0">
              <a:solidFill>
                <a:srgbClr val="B2B2B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705" name="Picture 9" descr="Mlp_c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12875"/>
            <a:ext cx="4073525" cy="4824413"/>
          </a:xfrm>
          <a:prstGeom prst="rect">
            <a:avLst/>
          </a:prstGeom>
          <a:noFill/>
        </p:spPr>
      </p:pic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tr-TR" dirty="0"/>
              <a:t>Backpropagation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78D8-0F00-4566-9A92-C34AA1C3C919}" type="slidenum">
              <a:rPr lang="tr-TR"/>
              <a:pPr/>
              <a:t>15</a:t>
            </a:fld>
            <a:endParaRPr lang="tr-TR"/>
          </a:p>
        </p:txBody>
      </p:sp>
      <p:grpSp>
        <p:nvGrpSpPr>
          <p:cNvPr id="413710" name="Group 14"/>
          <p:cNvGrpSpPr>
            <a:grpSpLocks/>
          </p:cNvGrpSpPr>
          <p:nvPr/>
        </p:nvGrpSpPr>
        <p:grpSpPr bwMode="auto">
          <a:xfrm>
            <a:off x="4508501" y="1866900"/>
            <a:ext cx="4154487" cy="3432175"/>
            <a:chOff x="2840" y="1223"/>
            <a:chExt cx="2617" cy="2162"/>
          </a:xfrm>
        </p:grpSpPr>
        <p:graphicFrame>
          <p:nvGraphicFramePr>
            <p:cNvPr id="413707" name="Object 11"/>
            <p:cNvGraphicFramePr>
              <a:graphicFrameLocks noChangeAspect="1"/>
            </p:cNvGraphicFramePr>
            <p:nvPr/>
          </p:nvGraphicFramePr>
          <p:xfrm>
            <a:off x="2840" y="1223"/>
            <a:ext cx="2617" cy="2137"/>
          </p:xfrm>
          <a:graphic>
            <a:graphicData uri="http://schemas.openxmlformats.org/presentationml/2006/ole">
              <p:oleObj spid="_x0000_s413707" name="Equation" r:id="rId4" imgW="2286000" imgH="1866600" progId="Equation.3">
                <p:embed/>
              </p:oleObj>
            </a:graphicData>
          </a:graphic>
        </p:graphicFrame>
        <p:sp>
          <p:nvSpPr>
            <p:cNvPr id="413709" name="Rectangle 13"/>
            <p:cNvSpPr>
              <a:spLocks noChangeArrowheads="1"/>
            </p:cNvSpPr>
            <p:nvPr/>
          </p:nvSpPr>
          <p:spPr bwMode="auto">
            <a:xfrm>
              <a:off x="3152" y="2795"/>
              <a:ext cx="1724" cy="59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472" y="6356350"/>
            <a:ext cx="7072362" cy="365125"/>
          </a:xfrm>
        </p:spPr>
        <p:txBody>
          <a:bodyPr/>
          <a:lstStyle/>
          <a:p>
            <a:r>
              <a:rPr lang="en-US" dirty="0" smtClean="0">
                <a:solidFill>
                  <a:srgbClr val="B2B2B2"/>
                </a:solidFill>
                <a:latin typeface="+mj-lt"/>
              </a:rPr>
              <a:t>Lecture Notes for E </a:t>
            </a:r>
            <a:r>
              <a:rPr lang="en-US" dirty="0" err="1" smtClean="0">
                <a:solidFill>
                  <a:srgbClr val="B2B2B2"/>
                </a:solidFill>
                <a:latin typeface="+mj-lt"/>
              </a:rPr>
              <a:t>Alpaydın</a:t>
            </a:r>
            <a:r>
              <a:rPr lang="en-US" dirty="0" smtClean="0">
                <a:solidFill>
                  <a:srgbClr val="B2B2B2"/>
                </a:solidFill>
                <a:latin typeface="+mj-lt"/>
              </a:rPr>
              <a:t> 2010 Introduction to Machine Learning 2e © The MIT Press (V1.0)</a:t>
            </a:r>
            <a:endParaRPr lang="tr-TR" dirty="0">
              <a:solidFill>
                <a:srgbClr val="B2B2B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BF8D-2848-4E14-9B19-F6E8A37C5D0B}" type="slidenum">
              <a:rPr lang="tr-TR">
                <a:latin typeface="+mj-lt"/>
              </a:rPr>
              <a:pPr/>
              <a:t>16</a:t>
            </a:fld>
            <a:endParaRPr lang="tr-TR">
              <a:latin typeface="+mj-lt"/>
            </a:endParaRPr>
          </a:p>
        </p:txBody>
      </p:sp>
      <p:graphicFrame>
        <p:nvGraphicFramePr>
          <p:cNvPr id="415772" name="Object 28"/>
          <p:cNvGraphicFramePr>
            <a:graphicFrameLocks noChangeAspect="1"/>
          </p:cNvGraphicFramePr>
          <p:nvPr>
            <p:ph sz="half" idx="4294967295"/>
          </p:nvPr>
        </p:nvGraphicFramePr>
        <p:xfrm>
          <a:off x="779463" y="4227513"/>
          <a:ext cx="2174875" cy="412750"/>
        </p:xfrm>
        <a:graphic>
          <a:graphicData uri="http://schemas.openxmlformats.org/presentationml/2006/ole">
            <p:oleObj spid="_x0000_s415772" name="Equation" r:id="rId3" imgW="1206360" imgH="228600" progId="Equation.3">
              <p:embed/>
            </p:oleObj>
          </a:graphicData>
        </a:graphic>
      </p:graphicFrame>
      <p:graphicFrame>
        <p:nvGraphicFramePr>
          <p:cNvPr id="415774" name="Object 30"/>
          <p:cNvGraphicFramePr>
            <a:graphicFrameLocks noChangeAspect="1"/>
          </p:cNvGraphicFramePr>
          <p:nvPr>
            <p:ph sz="half" idx="4294967295"/>
          </p:nvPr>
        </p:nvGraphicFramePr>
        <p:xfrm>
          <a:off x="973138" y="1928813"/>
          <a:ext cx="2289175" cy="973137"/>
        </p:xfrm>
        <a:graphic>
          <a:graphicData uri="http://schemas.openxmlformats.org/presentationml/2006/ole">
            <p:oleObj spid="_x0000_s415774" name="Equation" r:id="rId4" imgW="1015920" imgH="431640" progId="Equation.3">
              <p:embed/>
            </p:oleObj>
          </a:graphicData>
        </a:graphic>
      </p:graphicFrame>
      <p:graphicFrame>
        <p:nvGraphicFramePr>
          <p:cNvPr id="415781" name="Object 37"/>
          <p:cNvGraphicFramePr>
            <a:graphicFrameLocks noChangeAspect="1"/>
          </p:cNvGraphicFramePr>
          <p:nvPr/>
        </p:nvGraphicFramePr>
        <p:xfrm>
          <a:off x="3914775" y="3236913"/>
          <a:ext cx="4192588" cy="3119437"/>
        </p:xfrm>
        <a:graphic>
          <a:graphicData uri="http://schemas.openxmlformats.org/presentationml/2006/ole">
            <p:oleObj spid="_x0000_s415781" name="Equation" r:id="rId5" imgW="2184120" imgH="1625400" progId="Equation.3">
              <p:embed/>
            </p:oleObj>
          </a:graphicData>
        </a:graphic>
      </p:graphicFrame>
      <p:sp>
        <p:nvSpPr>
          <p:cNvPr id="415748" name="Rectangle 4"/>
          <p:cNvSpPr>
            <a:spLocks noChangeArrowheads="1"/>
          </p:cNvSpPr>
          <p:nvPr/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tr-TR" sz="4000" dirty="0">
                <a:solidFill>
                  <a:schemeClr val="tx2"/>
                </a:solidFill>
                <a:latin typeface="+mj-lt"/>
              </a:rPr>
              <a:t>Regression</a:t>
            </a:r>
          </a:p>
        </p:txBody>
      </p:sp>
      <p:sp>
        <p:nvSpPr>
          <p:cNvPr id="415760" name="Rectangle 16"/>
          <p:cNvSpPr>
            <a:spLocks noChangeArrowheads="1"/>
          </p:cNvSpPr>
          <p:nvPr/>
        </p:nvSpPr>
        <p:spPr bwMode="auto">
          <a:xfrm>
            <a:off x="6786578" y="5000636"/>
            <a:ext cx="1000132" cy="431800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>
              <a:latin typeface="+mj-lt"/>
            </a:endParaRPr>
          </a:p>
        </p:txBody>
      </p:sp>
      <p:sp>
        <p:nvSpPr>
          <p:cNvPr id="415762" name="Rectangle 18"/>
          <p:cNvSpPr>
            <a:spLocks noChangeArrowheads="1"/>
          </p:cNvSpPr>
          <p:nvPr/>
        </p:nvSpPr>
        <p:spPr bwMode="auto">
          <a:xfrm>
            <a:off x="1285851" y="4214818"/>
            <a:ext cx="1000133" cy="431800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>
              <a:latin typeface="+mj-lt"/>
            </a:endParaRPr>
          </a:p>
        </p:txBody>
      </p:sp>
      <p:sp>
        <p:nvSpPr>
          <p:cNvPr id="415763" name="Line 19"/>
          <p:cNvSpPr>
            <a:spLocks noChangeShapeType="1"/>
          </p:cNvSpPr>
          <p:nvPr/>
        </p:nvSpPr>
        <p:spPr bwMode="auto">
          <a:xfrm flipV="1">
            <a:off x="1692275" y="4724400"/>
            <a:ext cx="0" cy="936625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415764" name="Line 20"/>
          <p:cNvSpPr>
            <a:spLocks noChangeShapeType="1"/>
          </p:cNvSpPr>
          <p:nvPr/>
        </p:nvSpPr>
        <p:spPr bwMode="auto">
          <a:xfrm flipV="1">
            <a:off x="1692275" y="3068638"/>
            <a:ext cx="0" cy="936625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415765" name="Line 21"/>
          <p:cNvSpPr>
            <a:spLocks noChangeShapeType="1"/>
          </p:cNvSpPr>
          <p:nvPr/>
        </p:nvSpPr>
        <p:spPr bwMode="auto">
          <a:xfrm flipV="1">
            <a:off x="2987675" y="1412875"/>
            <a:ext cx="1439863" cy="503238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415766" name="Line 22"/>
          <p:cNvSpPr>
            <a:spLocks noChangeShapeType="1"/>
          </p:cNvSpPr>
          <p:nvPr/>
        </p:nvSpPr>
        <p:spPr bwMode="auto">
          <a:xfrm>
            <a:off x="7019925" y="1484313"/>
            <a:ext cx="0" cy="4318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415767" name="Line 23"/>
          <p:cNvSpPr>
            <a:spLocks noChangeShapeType="1"/>
          </p:cNvSpPr>
          <p:nvPr/>
        </p:nvSpPr>
        <p:spPr bwMode="auto">
          <a:xfrm>
            <a:off x="7019925" y="2852738"/>
            <a:ext cx="0" cy="288925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415768" name="Text Box 24"/>
          <p:cNvSpPr txBox="1">
            <a:spLocks noChangeArrowheads="1"/>
          </p:cNvSpPr>
          <p:nvPr/>
        </p:nvSpPr>
        <p:spPr bwMode="auto">
          <a:xfrm>
            <a:off x="395288" y="3429000"/>
            <a:ext cx="966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800" i="1">
                <a:solidFill>
                  <a:srgbClr val="3333FF"/>
                </a:solidFill>
                <a:latin typeface="+mj-lt"/>
              </a:rPr>
              <a:t>Forward</a:t>
            </a:r>
          </a:p>
        </p:txBody>
      </p:sp>
      <p:sp>
        <p:nvSpPr>
          <p:cNvPr id="415769" name="Text Box 25"/>
          <p:cNvSpPr txBox="1">
            <a:spLocks noChangeArrowheads="1"/>
          </p:cNvSpPr>
          <p:nvPr/>
        </p:nvSpPr>
        <p:spPr bwMode="auto">
          <a:xfrm>
            <a:off x="7380288" y="2852738"/>
            <a:ext cx="11095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800" i="1">
                <a:solidFill>
                  <a:srgbClr val="FF0000"/>
                </a:solidFill>
                <a:latin typeface="+mj-lt"/>
              </a:rPr>
              <a:t>Backward</a:t>
            </a:r>
          </a:p>
        </p:txBody>
      </p:sp>
      <p:sp>
        <p:nvSpPr>
          <p:cNvPr id="415770" name="Text Box 26"/>
          <p:cNvSpPr txBox="1">
            <a:spLocks noChangeArrowheads="1"/>
          </p:cNvSpPr>
          <p:nvPr/>
        </p:nvSpPr>
        <p:spPr bwMode="auto">
          <a:xfrm>
            <a:off x="1476375" y="5805488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2400" b="1" i="1">
                <a:latin typeface="+mj-lt"/>
              </a:rPr>
              <a:t>x</a:t>
            </a:r>
          </a:p>
        </p:txBody>
      </p:sp>
      <p:graphicFrame>
        <p:nvGraphicFramePr>
          <p:cNvPr id="415779" name="Object 35"/>
          <p:cNvGraphicFramePr>
            <a:graphicFrameLocks noChangeAspect="1"/>
          </p:cNvGraphicFramePr>
          <p:nvPr/>
        </p:nvGraphicFramePr>
        <p:xfrm>
          <a:off x="4578350" y="692150"/>
          <a:ext cx="3368675" cy="835025"/>
        </p:xfrm>
        <a:graphic>
          <a:graphicData uri="http://schemas.openxmlformats.org/presentationml/2006/ole">
            <p:oleObj spid="_x0000_s415779" name="Equation" r:id="rId6" imgW="1688760" imgH="419040" progId="Equation.3">
              <p:embed/>
            </p:oleObj>
          </a:graphicData>
        </a:graphic>
      </p:graphicFrame>
      <p:graphicFrame>
        <p:nvGraphicFramePr>
          <p:cNvPr id="415780" name="Object 36"/>
          <p:cNvGraphicFramePr>
            <a:graphicFrameLocks noChangeAspect="1"/>
          </p:cNvGraphicFramePr>
          <p:nvPr/>
        </p:nvGraphicFramePr>
        <p:xfrm>
          <a:off x="5160963" y="1998663"/>
          <a:ext cx="2420937" cy="709612"/>
        </p:xfrm>
        <a:graphic>
          <a:graphicData uri="http://schemas.openxmlformats.org/presentationml/2006/ole">
            <p:oleObj spid="_x0000_s415780" name="Equation" r:id="rId7" imgW="1168200" imgH="342720" progId="Equation.3">
              <p:embed/>
            </p:oleObj>
          </a:graphicData>
        </a:graphic>
      </p:graphicFrame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472" y="6356350"/>
            <a:ext cx="7072362" cy="365125"/>
          </a:xfrm>
        </p:spPr>
        <p:txBody>
          <a:bodyPr/>
          <a:lstStyle/>
          <a:p>
            <a:r>
              <a:rPr lang="en-US" dirty="0" smtClean="0">
                <a:solidFill>
                  <a:srgbClr val="B2B2B2"/>
                </a:solidFill>
                <a:latin typeface="+mj-lt"/>
              </a:rPr>
              <a:t>Lecture Notes for E </a:t>
            </a:r>
            <a:r>
              <a:rPr lang="en-US" dirty="0" err="1" smtClean="0">
                <a:solidFill>
                  <a:srgbClr val="B2B2B2"/>
                </a:solidFill>
                <a:latin typeface="+mj-lt"/>
              </a:rPr>
              <a:t>Alpaydın</a:t>
            </a:r>
            <a:r>
              <a:rPr lang="en-US" dirty="0" smtClean="0">
                <a:solidFill>
                  <a:srgbClr val="B2B2B2"/>
                </a:solidFill>
                <a:latin typeface="+mj-lt"/>
              </a:rPr>
              <a:t> 2010 Introduction to Machine Learning 2e © The MIT Press (V1.0)</a:t>
            </a:r>
            <a:endParaRPr lang="tr-TR" dirty="0">
              <a:solidFill>
                <a:srgbClr val="B2B2B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/>
              <a:t>Regression with Multiple Outputs</a:t>
            </a:r>
          </a:p>
        </p:txBody>
      </p:sp>
      <p:graphicFrame>
        <p:nvGraphicFramePr>
          <p:cNvPr id="419864" name="Object 24"/>
          <p:cNvGraphicFramePr>
            <a:graphicFrameLocks noChangeAspect="1"/>
          </p:cNvGraphicFramePr>
          <p:nvPr>
            <p:ph idx="1"/>
          </p:nvPr>
        </p:nvGraphicFramePr>
        <p:xfrm>
          <a:off x="747713" y="2135188"/>
          <a:ext cx="5918200" cy="3633787"/>
        </p:xfrm>
        <a:graphic>
          <a:graphicData uri="http://schemas.openxmlformats.org/presentationml/2006/ole">
            <p:oleObj spid="_x0000_s419864" name="Equation" r:id="rId3" imgW="2730240" imgH="1676160" progId="Equation.3">
              <p:embed/>
            </p:oleObj>
          </a:graphicData>
        </a:graphic>
      </p:graphicFrame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7952-7333-421C-994C-C7885003BFFB}" type="slidenum">
              <a:rPr lang="tr-TR"/>
              <a:pPr/>
              <a:t>17</a:t>
            </a:fld>
            <a:endParaRPr lang="tr-TR"/>
          </a:p>
        </p:txBody>
      </p:sp>
      <p:sp>
        <p:nvSpPr>
          <p:cNvPr id="419848" name="Oval 8"/>
          <p:cNvSpPr>
            <a:spLocks noChangeArrowheads="1"/>
          </p:cNvSpPr>
          <p:nvPr/>
        </p:nvSpPr>
        <p:spPr bwMode="auto">
          <a:xfrm>
            <a:off x="7019925" y="3500438"/>
            <a:ext cx="431800" cy="431800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FF33CC"/>
              </a:solidFill>
            </a:endParaRPr>
          </a:p>
        </p:txBody>
      </p:sp>
      <p:sp>
        <p:nvSpPr>
          <p:cNvPr id="419849" name="Oval 9"/>
          <p:cNvSpPr>
            <a:spLocks noChangeArrowheads="1"/>
          </p:cNvSpPr>
          <p:nvPr/>
        </p:nvSpPr>
        <p:spPr bwMode="auto">
          <a:xfrm>
            <a:off x="7019925" y="450850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FF33CC"/>
              </a:solidFill>
            </a:endParaRPr>
          </a:p>
        </p:txBody>
      </p:sp>
      <p:sp>
        <p:nvSpPr>
          <p:cNvPr id="419850" name="Oval 10"/>
          <p:cNvSpPr>
            <a:spLocks noChangeArrowheads="1"/>
          </p:cNvSpPr>
          <p:nvPr/>
        </p:nvSpPr>
        <p:spPr bwMode="auto">
          <a:xfrm>
            <a:off x="8027988" y="2133600"/>
            <a:ext cx="431800" cy="4318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FF33CC"/>
              </a:solidFill>
            </a:endParaRPr>
          </a:p>
        </p:txBody>
      </p:sp>
      <p:sp>
        <p:nvSpPr>
          <p:cNvPr id="419851" name="Oval 11"/>
          <p:cNvSpPr>
            <a:spLocks noChangeArrowheads="1"/>
          </p:cNvSpPr>
          <p:nvPr/>
        </p:nvSpPr>
        <p:spPr bwMode="auto">
          <a:xfrm>
            <a:off x="6227763" y="2133600"/>
            <a:ext cx="431800" cy="4318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FF33CC"/>
              </a:solidFill>
            </a:endParaRPr>
          </a:p>
        </p:txBody>
      </p:sp>
      <p:sp>
        <p:nvSpPr>
          <p:cNvPr id="419852" name="Line 12"/>
          <p:cNvSpPr>
            <a:spLocks noChangeShapeType="1"/>
          </p:cNvSpPr>
          <p:nvPr/>
        </p:nvSpPr>
        <p:spPr bwMode="auto">
          <a:xfrm flipV="1">
            <a:off x="7235825" y="3933825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419853" name="Oval 13"/>
          <p:cNvSpPr>
            <a:spLocks noChangeArrowheads="1"/>
          </p:cNvSpPr>
          <p:nvPr/>
        </p:nvSpPr>
        <p:spPr bwMode="auto">
          <a:xfrm>
            <a:off x="6948488" y="2133600"/>
            <a:ext cx="431800" cy="4318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FF33CC"/>
              </a:solidFill>
            </a:endParaRPr>
          </a:p>
        </p:txBody>
      </p:sp>
      <p:sp>
        <p:nvSpPr>
          <p:cNvPr id="419854" name="Line 14"/>
          <p:cNvSpPr>
            <a:spLocks noChangeShapeType="1"/>
          </p:cNvSpPr>
          <p:nvPr/>
        </p:nvSpPr>
        <p:spPr bwMode="auto">
          <a:xfrm flipH="1" flipV="1">
            <a:off x="7164388" y="2565400"/>
            <a:ext cx="71437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419855" name="Line 15"/>
          <p:cNvSpPr>
            <a:spLocks noChangeShapeType="1"/>
          </p:cNvSpPr>
          <p:nvPr/>
        </p:nvSpPr>
        <p:spPr bwMode="auto">
          <a:xfrm flipV="1">
            <a:off x="7308850" y="2565400"/>
            <a:ext cx="86360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419857" name="Line 17"/>
          <p:cNvSpPr>
            <a:spLocks noChangeShapeType="1"/>
          </p:cNvSpPr>
          <p:nvPr/>
        </p:nvSpPr>
        <p:spPr bwMode="auto">
          <a:xfrm flipH="1" flipV="1">
            <a:off x="6443663" y="2565400"/>
            <a:ext cx="720725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419858" name="Text Box 18"/>
          <p:cNvSpPr txBox="1">
            <a:spLocks noChangeArrowheads="1"/>
          </p:cNvSpPr>
          <p:nvPr/>
        </p:nvSpPr>
        <p:spPr bwMode="auto">
          <a:xfrm>
            <a:off x="7451725" y="3500438"/>
            <a:ext cx="47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>
                <a:latin typeface="Lucida Bright" pitchFamily="18" charset="0"/>
              </a:rPr>
              <a:t>z</a:t>
            </a:r>
            <a:r>
              <a:rPr lang="tr-TR" sz="2400" i="1" baseline="-25000">
                <a:latin typeface="Lucida Bright" pitchFamily="18" charset="0"/>
              </a:rPr>
              <a:t>h</a:t>
            </a:r>
          </a:p>
        </p:txBody>
      </p:sp>
      <p:sp>
        <p:nvSpPr>
          <p:cNvPr id="419860" name="Text Box 20"/>
          <p:cNvSpPr txBox="1">
            <a:spLocks noChangeArrowheads="1"/>
          </p:cNvSpPr>
          <p:nvPr/>
        </p:nvSpPr>
        <p:spPr bwMode="auto">
          <a:xfrm>
            <a:off x="7235825" y="2636838"/>
            <a:ext cx="541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>
                <a:latin typeface="Lucida Bright" pitchFamily="18" charset="0"/>
              </a:rPr>
              <a:t>v</a:t>
            </a:r>
            <a:r>
              <a:rPr lang="tr-TR" sz="2400" i="1" baseline="-25000">
                <a:latin typeface="Lucida Bright" pitchFamily="18" charset="0"/>
              </a:rPr>
              <a:t>ih</a:t>
            </a:r>
          </a:p>
        </p:txBody>
      </p:sp>
      <p:sp>
        <p:nvSpPr>
          <p:cNvPr id="419861" name="Text Box 21"/>
          <p:cNvSpPr txBox="1">
            <a:spLocks noChangeArrowheads="1"/>
          </p:cNvSpPr>
          <p:nvPr/>
        </p:nvSpPr>
        <p:spPr bwMode="auto">
          <a:xfrm>
            <a:off x="6804025" y="1557338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>
                <a:latin typeface="Lucida Bright" pitchFamily="18" charset="0"/>
              </a:rPr>
              <a:t>y</a:t>
            </a:r>
            <a:r>
              <a:rPr lang="tr-TR" sz="2400" i="1" baseline="-25000">
                <a:latin typeface="Lucida Bright" pitchFamily="18" charset="0"/>
              </a:rPr>
              <a:t>i</a:t>
            </a:r>
          </a:p>
        </p:txBody>
      </p:sp>
      <p:sp>
        <p:nvSpPr>
          <p:cNvPr id="419862" name="Text Box 22"/>
          <p:cNvSpPr txBox="1">
            <a:spLocks noChangeArrowheads="1"/>
          </p:cNvSpPr>
          <p:nvPr/>
        </p:nvSpPr>
        <p:spPr bwMode="auto">
          <a:xfrm>
            <a:off x="7596188" y="4581525"/>
            <a:ext cx="409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>
                <a:latin typeface="Lucida Bright" pitchFamily="18" charset="0"/>
              </a:rPr>
              <a:t>x</a:t>
            </a:r>
            <a:r>
              <a:rPr lang="tr-TR" sz="2400" i="1" baseline="-25000">
                <a:latin typeface="Lucida Bright" pitchFamily="18" charset="0"/>
              </a:rPr>
              <a:t>j</a:t>
            </a:r>
          </a:p>
        </p:txBody>
      </p:sp>
      <p:sp>
        <p:nvSpPr>
          <p:cNvPr id="419863" name="Text Box 23"/>
          <p:cNvSpPr txBox="1">
            <a:spLocks noChangeArrowheads="1"/>
          </p:cNvSpPr>
          <p:nvPr/>
        </p:nvSpPr>
        <p:spPr bwMode="auto">
          <a:xfrm>
            <a:off x="6516688" y="3933825"/>
            <a:ext cx="62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>
                <a:latin typeface="Lucida Bright" pitchFamily="18" charset="0"/>
              </a:rPr>
              <a:t>w</a:t>
            </a:r>
            <a:r>
              <a:rPr lang="tr-TR" sz="2400" i="1" baseline="-25000">
                <a:latin typeface="Lucida Bright" pitchFamily="18" charset="0"/>
              </a:rPr>
              <a:t>hj</a:t>
            </a:r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472" y="6356350"/>
            <a:ext cx="7072362" cy="365125"/>
          </a:xfrm>
        </p:spPr>
        <p:txBody>
          <a:bodyPr/>
          <a:lstStyle/>
          <a:p>
            <a:r>
              <a:rPr lang="en-US" dirty="0" smtClean="0">
                <a:solidFill>
                  <a:srgbClr val="B2B2B2"/>
                </a:solidFill>
                <a:latin typeface="+mj-lt"/>
              </a:rPr>
              <a:t>Lecture Notes for E </a:t>
            </a:r>
            <a:r>
              <a:rPr lang="en-US" dirty="0" err="1" smtClean="0">
                <a:solidFill>
                  <a:srgbClr val="B2B2B2"/>
                </a:solidFill>
                <a:latin typeface="+mj-lt"/>
              </a:rPr>
              <a:t>Alpaydın</a:t>
            </a:r>
            <a:r>
              <a:rPr lang="en-US" dirty="0" smtClean="0">
                <a:solidFill>
                  <a:srgbClr val="B2B2B2"/>
                </a:solidFill>
                <a:latin typeface="+mj-lt"/>
              </a:rPr>
              <a:t> 2010 Introduction to Machine Learning 2e © The MIT Press (V1.0)</a:t>
            </a:r>
            <a:endParaRPr lang="tr-TR" dirty="0">
              <a:solidFill>
                <a:srgbClr val="B2B2B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44A77-43D9-4E59-8870-E489C6972DD4}" type="slidenum">
              <a:rPr lang="tr-TR"/>
              <a:pPr/>
              <a:t>18</a:t>
            </a:fld>
            <a:endParaRPr lang="tr-TR"/>
          </a:p>
        </p:txBody>
      </p:sp>
      <p:pic>
        <p:nvPicPr>
          <p:cNvPr id="4188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850" y="309563"/>
            <a:ext cx="6972300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472" y="6356350"/>
            <a:ext cx="7072362" cy="365125"/>
          </a:xfrm>
        </p:spPr>
        <p:txBody>
          <a:bodyPr/>
          <a:lstStyle/>
          <a:p>
            <a:r>
              <a:rPr lang="en-US" dirty="0" smtClean="0">
                <a:solidFill>
                  <a:srgbClr val="B2B2B2"/>
                </a:solidFill>
                <a:latin typeface="+mj-lt"/>
              </a:rPr>
              <a:t>Lecture Notes for E </a:t>
            </a:r>
            <a:r>
              <a:rPr lang="en-US" dirty="0" err="1" smtClean="0">
                <a:solidFill>
                  <a:srgbClr val="B2B2B2"/>
                </a:solidFill>
                <a:latin typeface="+mj-lt"/>
              </a:rPr>
              <a:t>Alpaydın</a:t>
            </a:r>
            <a:r>
              <a:rPr lang="en-US" dirty="0" smtClean="0">
                <a:solidFill>
                  <a:srgbClr val="B2B2B2"/>
                </a:solidFill>
                <a:latin typeface="+mj-lt"/>
              </a:rPr>
              <a:t> 2010 Introduction to Machine Learning 2e © The MIT Press (V1.0)</a:t>
            </a:r>
            <a:endParaRPr lang="tr-TR" dirty="0">
              <a:solidFill>
                <a:srgbClr val="B2B2B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A07E-712E-4C96-ADF0-8E4B02326F8F}" type="slidenum">
              <a:rPr lang="tr-TR"/>
              <a:pPr/>
              <a:t>19</a:t>
            </a:fld>
            <a:endParaRPr lang="tr-TR"/>
          </a:p>
        </p:txBody>
      </p:sp>
      <p:pic>
        <p:nvPicPr>
          <p:cNvPr id="416781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20713"/>
            <a:ext cx="45815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6783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2349500"/>
            <a:ext cx="51816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472" y="6356350"/>
            <a:ext cx="7072362" cy="365125"/>
          </a:xfrm>
        </p:spPr>
        <p:txBody>
          <a:bodyPr/>
          <a:lstStyle/>
          <a:p>
            <a:r>
              <a:rPr lang="en-US" dirty="0" smtClean="0">
                <a:solidFill>
                  <a:srgbClr val="B2B2B2"/>
                </a:solidFill>
                <a:latin typeface="+mj-lt"/>
              </a:rPr>
              <a:t>Lecture Notes for E </a:t>
            </a:r>
            <a:r>
              <a:rPr lang="en-US" dirty="0" err="1" smtClean="0">
                <a:solidFill>
                  <a:srgbClr val="B2B2B2"/>
                </a:solidFill>
                <a:latin typeface="+mj-lt"/>
              </a:rPr>
              <a:t>Alpaydın</a:t>
            </a:r>
            <a:r>
              <a:rPr lang="en-US" dirty="0" smtClean="0">
                <a:solidFill>
                  <a:srgbClr val="B2B2B2"/>
                </a:solidFill>
                <a:latin typeface="+mj-lt"/>
              </a:rPr>
              <a:t> 2010 Introduction to Machine Learning 2e © The MIT Press (V1.0)</a:t>
            </a:r>
            <a:endParaRPr lang="tr-TR" dirty="0">
              <a:solidFill>
                <a:srgbClr val="B2B2B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</p:spPr>
        <p:txBody>
          <a:bodyPr/>
          <a:lstStyle/>
          <a:p>
            <a:r>
              <a:rPr lang="tr-TR" sz="2000" i="0" dirty="0"/>
              <a:t>CHAPTER </a:t>
            </a:r>
            <a:r>
              <a:rPr lang="tr-TR" sz="2000" i="0" dirty="0" smtClean="0"/>
              <a:t>11:</a:t>
            </a:r>
            <a:r>
              <a:rPr lang="tr-TR" sz="2800" dirty="0" smtClean="0"/>
              <a:t> </a:t>
            </a:r>
            <a:r>
              <a:rPr lang="tr-TR" sz="2800" dirty="0"/>
              <a:t/>
            </a:r>
            <a:br>
              <a:rPr lang="tr-TR" sz="2800" dirty="0"/>
            </a:br>
            <a:r>
              <a:rPr lang="tr-TR" dirty="0" smtClean="0"/>
              <a:t>Multilayer Perceptrons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9A42-BD76-4FF8-B931-9E5852720B2E}" type="slidenum">
              <a:rPr lang="tr-TR"/>
              <a:pPr/>
              <a:t>20</a:t>
            </a:fld>
            <a:endParaRPr lang="tr-TR"/>
          </a:p>
        </p:txBody>
      </p:sp>
      <p:pic>
        <p:nvPicPr>
          <p:cNvPr id="417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588" y="509588"/>
            <a:ext cx="7362825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1763713" y="1701800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800" i="1">
                <a:latin typeface="Lucida Bright" pitchFamily="18" charset="0"/>
              </a:rPr>
              <a:t>w</a:t>
            </a:r>
            <a:r>
              <a:rPr lang="tr-TR" sz="1800" i="1" baseline="-25000">
                <a:latin typeface="Lucida Bright" pitchFamily="18" charset="0"/>
              </a:rPr>
              <a:t>h</a:t>
            </a:r>
            <a:r>
              <a:rPr lang="tr-TR" sz="1800" i="1">
                <a:latin typeface="Lucida Bright" pitchFamily="18" charset="0"/>
              </a:rPr>
              <a:t>x</a:t>
            </a:r>
            <a:r>
              <a:rPr lang="tr-TR" sz="1800">
                <a:latin typeface="Lucida Bright" pitchFamily="18" charset="0"/>
              </a:rPr>
              <a:t>+</a:t>
            </a:r>
            <a:r>
              <a:rPr lang="tr-TR" sz="1800" i="1">
                <a:latin typeface="Lucida Bright" pitchFamily="18" charset="0"/>
              </a:rPr>
              <a:t>w</a:t>
            </a:r>
            <a:r>
              <a:rPr lang="tr-TR" sz="1800" baseline="-25000">
                <a:latin typeface="Lucida Bright" pitchFamily="18" charset="0"/>
              </a:rPr>
              <a:t>0</a:t>
            </a:r>
            <a:endParaRPr lang="tr-TR" sz="1800" i="1" baseline="-25000">
              <a:latin typeface="Lucida Bright" pitchFamily="18" charset="0"/>
            </a:endParaRPr>
          </a:p>
        </p:txBody>
      </p:sp>
      <p:sp>
        <p:nvSpPr>
          <p:cNvPr id="417798" name="Text Box 6"/>
          <p:cNvSpPr txBox="1">
            <a:spLocks noChangeArrowheads="1"/>
          </p:cNvSpPr>
          <p:nvPr/>
        </p:nvSpPr>
        <p:spPr bwMode="auto">
          <a:xfrm>
            <a:off x="4067175" y="2205038"/>
            <a:ext cx="403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800" i="1">
                <a:latin typeface="Lucida Bright" pitchFamily="18" charset="0"/>
              </a:rPr>
              <a:t>z</a:t>
            </a:r>
            <a:r>
              <a:rPr lang="tr-TR" sz="1800" i="1" baseline="-25000">
                <a:latin typeface="Lucida Bright" pitchFamily="18" charset="0"/>
              </a:rPr>
              <a:t>h</a:t>
            </a:r>
            <a:endParaRPr lang="tr-TR" sz="2400" i="1">
              <a:latin typeface="Lucida Bright" pitchFamily="18" charset="0"/>
            </a:endParaRPr>
          </a:p>
        </p:txBody>
      </p:sp>
      <p:sp>
        <p:nvSpPr>
          <p:cNvPr id="417799" name="Text Box 7"/>
          <p:cNvSpPr txBox="1">
            <a:spLocks noChangeArrowheads="1"/>
          </p:cNvSpPr>
          <p:nvPr/>
        </p:nvSpPr>
        <p:spPr bwMode="auto">
          <a:xfrm>
            <a:off x="6732588" y="1989138"/>
            <a:ext cx="627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800" i="1">
                <a:latin typeface="Lucida Bright" pitchFamily="18" charset="0"/>
              </a:rPr>
              <a:t>v</a:t>
            </a:r>
            <a:r>
              <a:rPr lang="tr-TR" sz="1800" i="1" baseline="-25000">
                <a:latin typeface="Lucida Bright" pitchFamily="18" charset="0"/>
              </a:rPr>
              <a:t>h</a:t>
            </a:r>
            <a:r>
              <a:rPr lang="tr-TR" sz="1800" i="1">
                <a:latin typeface="Lucida Bright" pitchFamily="18" charset="0"/>
              </a:rPr>
              <a:t>z</a:t>
            </a:r>
            <a:r>
              <a:rPr lang="tr-TR" sz="1800" i="1" baseline="-25000">
                <a:latin typeface="Lucida Bright" pitchFamily="18" charset="0"/>
              </a:rPr>
              <a:t>h</a:t>
            </a:r>
            <a:endParaRPr lang="tr-TR" sz="2400" i="1">
              <a:latin typeface="Lucida Bright" pitchFamily="18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472" y="6356350"/>
            <a:ext cx="7072362" cy="365125"/>
          </a:xfrm>
        </p:spPr>
        <p:txBody>
          <a:bodyPr/>
          <a:lstStyle/>
          <a:p>
            <a:r>
              <a:rPr lang="en-US" dirty="0" smtClean="0">
                <a:solidFill>
                  <a:srgbClr val="B2B2B2"/>
                </a:solidFill>
                <a:latin typeface="+mj-lt"/>
              </a:rPr>
              <a:t>Lecture Notes for E </a:t>
            </a:r>
            <a:r>
              <a:rPr lang="en-US" dirty="0" err="1" smtClean="0">
                <a:solidFill>
                  <a:srgbClr val="B2B2B2"/>
                </a:solidFill>
                <a:latin typeface="+mj-lt"/>
              </a:rPr>
              <a:t>Alpaydın</a:t>
            </a:r>
            <a:r>
              <a:rPr lang="en-US" dirty="0" smtClean="0">
                <a:solidFill>
                  <a:srgbClr val="B2B2B2"/>
                </a:solidFill>
                <a:latin typeface="+mj-lt"/>
              </a:rPr>
              <a:t> 2010 Introduction to Machine Learning 2e © The MIT Press (V1.0)</a:t>
            </a:r>
            <a:endParaRPr lang="tr-TR" dirty="0">
              <a:solidFill>
                <a:srgbClr val="B2B2B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34" y="1928802"/>
            <a:ext cx="8229600" cy="3886200"/>
          </a:xfrm>
        </p:spPr>
        <p:txBody>
          <a:bodyPr/>
          <a:lstStyle/>
          <a:p>
            <a:r>
              <a:rPr lang="tr-TR" dirty="0">
                <a:solidFill>
                  <a:schemeClr val="tx2"/>
                </a:solidFill>
                <a:latin typeface="+mj-lt"/>
              </a:rPr>
              <a:t>One sigmoid output </a:t>
            </a:r>
            <a:r>
              <a:rPr lang="tr-TR" i="1" dirty="0">
                <a:solidFill>
                  <a:schemeClr val="tx2"/>
                </a:solidFill>
                <a:latin typeface="+mj-lt"/>
              </a:rPr>
              <a:t>y</a:t>
            </a:r>
            <a:r>
              <a:rPr lang="tr-TR" i="1" baseline="30000" dirty="0">
                <a:solidFill>
                  <a:schemeClr val="tx2"/>
                </a:solidFill>
                <a:latin typeface="+mj-lt"/>
              </a:rPr>
              <a:t>t </a:t>
            </a:r>
            <a:r>
              <a:rPr lang="tr-TR" dirty="0">
                <a:solidFill>
                  <a:schemeClr val="tx2"/>
                </a:solidFill>
                <a:latin typeface="+mj-lt"/>
              </a:rPr>
              <a:t>for </a:t>
            </a:r>
            <a:r>
              <a:rPr lang="tr-TR" i="1" dirty="0">
                <a:solidFill>
                  <a:schemeClr val="tx2"/>
                </a:solidFill>
                <a:latin typeface="+mj-lt"/>
              </a:rPr>
              <a:t>P</a:t>
            </a:r>
            <a:r>
              <a:rPr lang="tr-TR" dirty="0">
                <a:solidFill>
                  <a:schemeClr val="tx2"/>
                </a:solidFill>
                <a:latin typeface="+mj-lt"/>
              </a:rPr>
              <a:t>(C</a:t>
            </a:r>
            <a:r>
              <a:rPr lang="tr-TR" baseline="-25000" dirty="0">
                <a:solidFill>
                  <a:schemeClr val="tx2"/>
                </a:solidFill>
                <a:latin typeface="+mj-lt"/>
              </a:rPr>
              <a:t>1</a:t>
            </a:r>
            <a:r>
              <a:rPr lang="tr-TR" dirty="0">
                <a:solidFill>
                  <a:schemeClr val="tx2"/>
                </a:solidFill>
                <a:latin typeface="+mj-lt"/>
              </a:rPr>
              <a:t>|</a:t>
            </a:r>
            <a:r>
              <a:rPr lang="tr-TR" b="1" i="1" dirty="0">
                <a:solidFill>
                  <a:schemeClr val="tx2"/>
                </a:solidFill>
                <a:latin typeface="+mj-lt"/>
              </a:rPr>
              <a:t>x</a:t>
            </a:r>
            <a:r>
              <a:rPr lang="tr-TR" i="1" baseline="30000" dirty="0">
                <a:solidFill>
                  <a:schemeClr val="tx2"/>
                </a:solidFill>
                <a:latin typeface="+mj-lt"/>
              </a:rPr>
              <a:t>t</a:t>
            </a:r>
            <a:r>
              <a:rPr lang="tr-TR" dirty="0">
                <a:solidFill>
                  <a:schemeClr val="tx2"/>
                </a:solidFill>
                <a:latin typeface="+mj-lt"/>
              </a:rPr>
              <a:t>) and </a:t>
            </a:r>
            <a:r>
              <a:rPr lang="tr-TR" i="1" dirty="0">
                <a:solidFill>
                  <a:schemeClr val="tx2"/>
                </a:solidFill>
                <a:latin typeface="+mj-lt"/>
              </a:rPr>
              <a:t>P</a:t>
            </a:r>
            <a:r>
              <a:rPr lang="tr-TR" dirty="0">
                <a:solidFill>
                  <a:schemeClr val="tx2"/>
                </a:solidFill>
                <a:latin typeface="+mj-lt"/>
              </a:rPr>
              <a:t>(C</a:t>
            </a:r>
            <a:r>
              <a:rPr lang="tr-TR" baseline="-25000" dirty="0">
                <a:solidFill>
                  <a:schemeClr val="tx2"/>
                </a:solidFill>
                <a:latin typeface="+mj-lt"/>
              </a:rPr>
              <a:t>2</a:t>
            </a:r>
            <a:r>
              <a:rPr lang="tr-TR" dirty="0">
                <a:solidFill>
                  <a:schemeClr val="tx2"/>
                </a:solidFill>
                <a:latin typeface="+mj-lt"/>
              </a:rPr>
              <a:t>|</a:t>
            </a:r>
            <a:r>
              <a:rPr lang="tr-TR" b="1" i="1" dirty="0">
                <a:solidFill>
                  <a:schemeClr val="tx2"/>
                </a:solidFill>
                <a:latin typeface="+mj-lt"/>
              </a:rPr>
              <a:t>x</a:t>
            </a:r>
            <a:r>
              <a:rPr lang="tr-TR" i="1" baseline="30000" dirty="0">
                <a:solidFill>
                  <a:schemeClr val="tx2"/>
                </a:solidFill>
                <a:latin typeface="+mj-lt"/>
              </a:rPr>
              <a:t>t</a:t>
            </a:r>
            <a:r>
              <a:rPr lang="tr-TR" dirty="0">
                <a:solidFill>
                  <a:schemeClr val="tx2"/>
                </a:solidFill>
                <a:latin typeface="+mj-lt"/>
              </a:rPr>
              <a:t>) </a:t>
            </a:r>
            <a:r>
              <a:rPr lang="tr-TR" i="1" dirty="0">
                <a:solidFill>
                  <a:schemeClr val="tx2"/>
                </a:solidFill>
                <a:latin typeface="+mj-lt"/>
              </a:rPr>
              <a:t>≡</a:t>
            </a:r>
            <a:r>
              <a:rPr lang="tr-TR" dirty="0">
                <a:solidFill>
                  <a:schemeClr val="tx2"/>
                </a:solidFill>
                <a:latin typeface="+mj-lt"/>
              </a:rPr>
              <a:t> 1-</a:t>
            </a:r>
            <a:r>
              <a:rPr lang="tr-TR" i="1" dirty="0">
                <a:solidFill>
                  <a:schemeClr val="tx2"/>
                </a:solidFill>
                <a:latin typeface="+mj-lt"/>
              </a:rPr>
              <a:t>y</a:t>
            </a:r>
            <a:r>
              <a:rPr lang="tr-TR" i="1" baseline="30000" dirty="0">
                <a:solidFill>
                  <a:schemeClr val="tx2"/>
                </a:solidFill>
                <a:latin typeface="+mj-lt"/>
              </a:rPr>
              <a:t>t</a:t>
            </a:r>
          </a:p>
          <a:p>
            <a:endParaRPr lang="tr-TR" i="1" baseline="30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Two-Class Discrimination</a:t>
            </a:r>
          </a:p>
        </p:txBody>
      </p:sp>
      <p:graphicFrame>
        <p:nvGraphicFramePr>
          <p:cNvPr id="420873" name="Object 9"/>
          <p:cNvGraphicFramePr>
            <a:graphicFrameLocks noChangeAspect="1"/>
          </p:cNvGraphicFramePr>
          <p:nvPr>
            <p:ph idx="1"/>
          </p:nvPr>
        </p:nvGraphicFramePr>
        <p:xfrm>
          <a:off x="1698625" y="2668588"/>
          <a:ext cx="5529263" cy="3001962"/>
        </p:xfrm>
        <a:graphic>
          <a:graphicData uri="http://schemas.openxmlformats.org/presentationml/2006/ole">
            <p:oleObj spid="_x0000_s420873" name="Equation" r:id="rId3" imgW="2806560" imgH="1523880" progId="Equation.3">
              <p:embed/>
            </p:oleObj>
          </a:graphicData>
        </a:graphic>
      </p:graphicFrame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C4C4-96F5-4F19-AB7D-C0CE01D568D6}" type="slidenum">
              <a:rPr lang="tr-TR"/>
              <a:pPr/>
              <a:t>21</a:t>
            </a:fld>
            <a:endParaRPr lang="tr-TR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472" y="6356350"/>
            <a:ext cx="7072362" cy="365125"/>
          </a:xfrm>
        </p:spPr>
        <p:txBody>
          <a:bodyPr/>
          <a:lstStyle/>
          <a:p>
            <a:r>
              <a:rPr lang="en-US" dirty="0" smtClean="0">
                <a:solidFill>
                  <a:srgbClr val="B2B2B2"/>
                </a:solidFill>
                <a:latin typeface="+mj-lt"/>
              </a:rPr>
              <a:t>Lecture Notes for E </a:t>
            </a:r>
            <a:r>
              <a:rPr lang="en-US" dirty="0" err="1" smtClean="0">
                <a:solidFill>
                  <a:srgbClr val="B2B2B2"/>
                </a:solidFill>
                <a:latin typeface="+mj-lt"/>
              </a:rPr>
              <a:t>Alpaydın</a:t>
            </a:r>
            <a:r>
              <a:rPr lang="en-US" dirty="0" smtClean="0">
                <a:solidFill>
                  <a:srgbClr val="B2B2B2"/>
                </a:solidFill>
                <a:latin typeface="+mj-lt"/>
              </a:rPr>
              <a:t> 2010 Introduction to Machine Learning 2e © The MIT Press (V1.0)</a:t>
            </a:r>
            <a:endParaRPr lang="tr-TR" dirty="0">
              <a:solidFill>
                <a:srgbClr val="B2B2B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i="1" dirty="0"/>
              <a:t>K</a:t>
            </a:r>
            <a:r>
              <a:rPr lang="tr-TR" dirty="0"/>
              <a:t>&gt;2 Classes</a:t>
            </a:r>
          </a:p>
        </p:txBody>
      </p:sp>
      <p:graphicFrame>
        <p:nvGraphicFramePr>
          <p:cNvPr id="421898" name="Object 10"/>
          <p:cNvGraphicFramePr>
            <a:graphicFrameLocks noChangeAspect="1"/>
          </p:cNvGraphicFramePr>
          <p:nvPr>
            <p:ph idx="1"/>
          </p:nvPr>
        </p:nvGraphicFramePr>
        <p:xfrm>
          <a:off x="1003300" y="2195513"/>
          <a:ext cx="6977063" cy="3397250"/>
        </p:xfrm>
        <a:graphic>
          <a:graphicData uri="http://schemas.openxmlformats.org/presentationml/2006/ole">
            <p:oleObj spid="_x0000_s421898" name="Equation" r:id="rId3" imgW="3390840" imgH="1650960" progId="Equation.3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682A-A611-4FB0-A9C7-F17CA643D109}" type="slidenum">
              <a:rPr lang="tr-TR"/>
              <a:pPr/>
              <a:t>22</a:t>
            </a:fld>
            <a:endParaRPr lang="tr-T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472" y="6356350"/>
            <a:ext cx="7072362" cy="365125"/>
          </a:xfrm>
        </p:spPr>
        <p:txBody>
          <a:bodyPr/>
          <a:lstStyle/>
          <a:p>
            <a:r>
              <a:rPr lang="en-US" dirty="0" smtClean="0">
                <a:solidFill>
                  <a:srgbClr val="B2B2B2"/>
                </a:solidFill>
                <a:latin typeface="+mj-lt"/>
              </a:rPr>
              <a:t>Lecture Notes for E </a:t>
            </a:r>
            <a:r>
              <a:rPr lang="en-US" dirty="0" err="1" smtClean="0">
                <a:solidFill>
                  <a:srgbClr val="B2B2B2"/>
                </a:solidFill>
                <a:latin typeface="+mj-lt"/>
              </a:rPr>
              <a:t>Alpaydın</a:t>
            </a:r>
            <a:r>
              <a:rPr lang="en-US" dirty="0" smtClean="0">
                <a:solidFill>
                  <a:srgbClr val="B2B2B2"/>
                </a:solidFill>
                <a:latin typeface="+mj-lt"/>
              </a:rPr>
              <a:t> 2010 Introduction to Machine Learning 2e © The MIT Press (V1.0)</a:t>
            </a:r>
            <a:endParaRPr lang="tr-TR" dirty="0">
              <a:solidFill>
                <a:srgbClr val="B2B2B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34" y="1928802"/>
            <a:ext cx="8229600" cy="3886200"/>
          </a:xfrm>
        </p:spPr>
        <p:txBody>
          <a:bodyPr/>
          <a:lstStyle/>
          <a:p>
            <a:r>
              <a:rPr lang="tr-TR" dirty="0">
                <a:latin typeface="+mj-lt"/>
              </a:rPr>
              <a:t>MLP with one hidden layer is a </a:t>
            </a:r>
            <a:r>
              <a:rPr lang="tr-TR" dirty="0">
                <a:solidFill>
                  <a:schemeClr val="accent1"/>
                </a:solidFill>
                <a:latin typeface="+mj-lt"/>
              </a:rPr>
              <a:t>universal approximator </a:t>
            </a:r>
            <a:r>
              <a:rPr lang="tr-TR" dirty="0">
                <a:latin typeface="+mj-lt"/>
              </a:rPr>
              <a:t>(Hornik et al., 1989), but using multiple layers may lead to simpler networks</a:t>
            </a:r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Multiple Hidden Layers</a:t>
            </a:r>
          </a:p>
        </p:txBody>
      </p:sp>
      <p:graphicFrame>
        <p:nvGraphicFramePr>
          <p:cNvPr id="422917" name="Object 5"/>
          <p:cNvGraphicFramePr>
            <a:graphicFrameLocks noChangeAspect="1"/>
          </p:cNvGraphicFramePr>
          <p:nvPr>
            <p:ph idx="1"/>
          </p:nvPr>
        </p:nvGraphicFramePr>
        <p:xfrm>
          <a:off x="1111250" y="3276600"/>
          <a:ext cx="7064375" cy="2673350"/>
        </p:xfrm>
        <a:graphic>
          <a:graphicData uri="http://schemas.openxmlformats.org/presentationml/2006/ole">
            <p:oleObj spid="_x0000_s422917" name="Equation" r:id="rId3" imgW="3759120" imgH="1422360" progId="Equation.3">
              <p:embed/>
            </p:oleObj>
          </a:graphicData>
        </a:graphic>
      </p:graphicFrame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CB9C-704B-4659-A981-ED419319D293}" type="slidenum">
              <a:rPr lang="tr-TR"/>
              <a:pPr/>
              <a:t>23</a:t>
            </a:fld>
            <a:endParaRPr lang="tr-TR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472" y="6356350"/>
            <a:ext cx="7072362" cy="365125"/>
          </a:xfrm>
        </p:spPr>
        <p:txBody>
          <a:bodyPr/>
          <a:lstStyle/>
          <a:p>
            <a:r>
              <a:rPr lang="en-US" dirty="0" smtClean="0">
                <a:solidFill>
                  <a:srgbClr val="B2B2B2"/>
                </a:solidFill>
                <a:latin typeface="+mj-lt"/>
              </a:rPr>
              <a:t>Lecture Notes for E </a:t>
            </a:r>
            <a:r>
              <a:rPr lang="en-US" dirty="0" err="1" smtClean="0">
                <a:solidFill>
                  <a:srgbClr val="B2B2B2"/>
                </a:solidFill>
                <a:latin typeface="+mj-lt"/>
              </a:rPr>
              <a:t>Alpaydın</a:t>
            </a:r>
            <a:r>
              <a:rPr lang="en-US" dirty="0" smtClean="0">
                <a:solidFill>
                  <a:srgbClr val="B2B2B2"/>
                </a:solidFill>
                <a:latin typeface="+mj-lt"/>
              </a:rPr>
              <a:t> 2010 Introduction to Machine Learning 2e © The MIT Press (V1.0)</a:t>
            </a:r>
            <a:endParaRPr lang="tr-TR" dirty="0">
              <a:solidFill>
                <a:srgbClr val="B2B2B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1472" y="2000240"/>
            <a:ext cx="8229600" cy="3886200"/>
          </a:xfrm>
        </p:spPr>
        <p:txBody>
          <a:bodyPr/>
          <a:lstStyle/>
          <a:p>
            <a:r>
              <a:rPr lang="tr-TR" dirty="0">
                <a:solidFill>
                  <a:schemeClr val="tx2"/>
                </a:solidFill>
                <a:latin typeface="+mj-lt"/>
              </a:rPr>
              <a:t>Momentum</a:t>
            </a:r>
          </a:p>
          <a:p>
            <a:endParaRPr lang="tr-TR" dirty="0">
              <a:solidFill>
                <a:schemeClr val="tx2"/>
              </a:solidFill>
              <a:latin typeface="+mj-lt"/>
            </a:endParaRPr>
          </a:p>
          <a:p>
            <a:endParaRPr lang="tr-TR" dirty="0">
              <a:solidFill>
                <a:schemeClr val="tx2"/>
              </a:solidFill>
              <a:latin typeface="+mj-lt"/>
            </a:endParaRPr>
          </a:p>
          <a:p>
            <a:endParaRPr lang="tr-TR" dirty="0">
              <a:solidFill>
                <a:schemeClr val="tx2"/>
              </a:solidFill>
              <a:latin typeface="+mj-lt"/>
            </a:endParaRPr>
          </a:p>
          <a:p>
            <a:r>
              <a:rPr lang="tr-TR" dirty="0">
                <a:solidFill>
                  <a:schemeClr val="tx2"/>
                </a:solidFill>
                <a:latin typeface="+mj-lt"/>
              </a:rPr>
              <a:t>Adaptive learning rate</a:t>
            </a:r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Improving Convergence</a:t>
            </a:r>
          </a:p>
        </p:txBody>
      </p:sp>
      <p:graphicFrame>
        <p:nvGraphicFramePr>
          <p:cNvPr id="423943" name="Object 7"/>
          <p:cNvGraphicFramePr>
            <a:graphicFrameLocks noChangeAspect="1"/>
          </p:cNvGraphicFramePr>
          <p:nvPr>
            <p:ph idx="1"/>
          </p:nvPr>
        </p:nvGraphicFramePr>
        <p:xfrm>
          <a:off x="2713038" y="2420938"/>
          <a:ext cx="2995612" cy="946150"/>
        </p:xfrm>
        <a:graphic>
          <a:graphicData uri="http://schemas.openxmlformats.org/presentationml/2006/ole">
            <p:oleObj spid="_x0000_s423943" name="Equation" r:id="rId3" imgW="1447560" imgH="457200" progId="Equation.3">
              <p:embed/>
            </p:oleObj>
          </a:graphicData>
        </a:graphic>
      </p:graphicFrame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6A30-31FB-4475-A74E-645553E62A33}" type="slidenum">
              <a:rPr lang="tr-TR"/>
              <a:pPr/>
              <a:t>24</a:t>
            </a:fld>
            <a:endParaRPr lang="tr-TR"/>
          </a:p>
        </p:txBody>
      </p:sp>
      <p:graphicFrame>
        <p:nvGraphicFramePr>
          <p:cNvPr id="423945" name="Object 9"/>
          <p:cNvGraphicFramePr>
            <a:graphicFrameLocks noChangeAspect="1"/>
          </p:cNvGraphicFramePr>
          <p:nvPr>
            <p:ph sz="quarter" idx="4294967295"/>
          </p:nvPr>
        </p:nvGraphicFramePr>
        <p:xfrm>
          <a:off x="2273300" y="4508500"/>
          <a:ext cx="3194050" cy="995363"/>
        </p:xfrm>
        <a:graphic>
          <a:graphicData uri="http://schemas.openxmlformats.org/presentationml/2006/ole">
            <p:oleObj spid="_x0000_s423945" name="Equation" r:id="rId4" imgW="1549080" imgH="482400" progId="Equation.3">
              <p:embed/>
            </p:oleObj>
          </a:graphicData>
        </a:graphic>
      </p:graphicFrame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472" y="6356350"/>
            <a:ext cx="7072362" cy="365125"/>
          </a:xfrm>
        </p:spPr>
        <p:txBody>
          <a:bodyPr/>
          <a:lstStyle/>
          <a:p>
            <a:r>
              <a:rPr lang="en-US" dirty="0" smtClean="0">
                <a:solidFill>
                  <a:srgbClr val="B2B2B2"/>
                </a:solidFill>
                <a:latin typeface="+mj-lt"/>
              </a:rPr>
              <a:t>Lecture Notes for E </a:t>
            </a:r>
            <a:r>
              <a:rPr lang="en-US" dirty="0" err="1" smtClean="0">
                <a:solidFill>
                  <a:srgbClr val="B2B2B2"/>
                </a:solidFill>
                <a:latin typeface="+mj-lt"/>
              </a:rPr>
              <a:t>Alpaydın</a:t>
            </a:r>
            <a:r>
              <a:rPr lang="en-US" dirty="0" smtClean="0">
                <a:solidFill>
                  <a:srgbClr val="B2B2B2"/>
                </a:solidFill>
                <a:latin typeface="+mj-lt"/>
              </a:rPr>
              <a:t> 2010 Introduction to Machine Learning 2e © The MIT Press (V1.0)</a:t>
            </a:r>
            <a:endParaRPr lang="tr-TR" dirty="0">
              <a:solidFill>
                <a:srgbClr val="B2B2B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tr-TR" dirty="0"/>
              <a:t>Overfitting/Overtraining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6D72-7150-4B26-B453-32DE50ACA0C9}" type="slidenum">
              <a:rPr lang="tr-TR"/>
              <a:pPr/>
              <a:t>25</a:t>
            </a:fld>
            <a:endParaRPr lang="tr-TR"/>
          </a:p>
        </p:txBody>
      </p:sp>
      <p:sp>
        <p:nvSpPr>
          <p:cNvPr id="424965" name="Text Box 5"/>
          <p:cNvSpPr txBox="1">
            <a:spLocks noChangeArrowheads="1"/>
          </p:cNvSpPr>
          <p:nvPr/>
        </p:nvSpPr>
        <p:spPr bwMode="auto">
          <a:xfrm>
            <a:off x="684213" y="1484313"/>
            <a:ext cx="46434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tr-TR" sz="2400" dirty="0">
                <a:solidFill>
                  <a:schemeClr val="tx2"/>
                </a:solidFill>
                <a:latin typeface="+mj-lt"/>
              </a:rPr>
              <a:t>Number of weights: 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H 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(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d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+1)+(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H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+1)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K</a:t>
            </a:r>
          </a:p>
        </p:txBody>
      </p:sp>
      <p:pic>
        <p:nvPicPr>
          <p:cNvPr id="42496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989138"/>
            <a:ext cx="57245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472" y="6356350"/>
            <a:ext cx="7072362" cy="365125"/>
          </a:xfrm>
        </p:spPr>
        <p:txBody>
          <a:bodyPr/>
          <a:lstStyle/>
          <a:p>
            <a:r>
              <a:rPr lang="en-US" dirty="0" smtClean="0">
                <a:solidFill>
                  <a:srgbClr val="B2B2B2"/>
                </a:solidFill>
                <a:latin typeface="+mj-lt"/>
              </a:rPr>
              <a:t>Lecture Notes for E </a:t>
            </a:r>
            <a:r>
              <a:rPr lang="en-US" dirty="0" err="1" smtClean="0">
                <a:solidFill>
                  <a:srgbClr val="B2B2B2"/>
                </a:solidFill>
                <a:latin typeface="+mj-lt"/>
              </a:rPr>
              <a:t>Alpaydın</a:t>
            </a:r>
            <a:r>
              <a:rPr lang="en-US" dirty="0" smtClean="0">
                <a:solidFill>
                  <a:srgbClr val="B2B2B2"/>
                </a:solidFill>
                <a:latin typeface="+mj-lt"/>
              </a:rPr>
              <a:t> 2010 Introduction to Machine Learning 2e © The MIT Press (V1.0)</a:t>
            </a:r>
            <a:endParaRPr lang="tr-TR" dirty="0">
              <a:solidFill>
                <a:srgbClr val="B2B2B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FD52-02EA-43EB-8A01-914FC7B336C9}" type="slidenum">
              <a:rPr lang="tr-TR"/>
              <a:pPr/>
              <a:t>26</a:t>
            </a:fld>
            <a:endParaRPr lang="tr-TR"/>
          </a:p>
        </p:txBody>
      </p:sp>
      <p:pic>
        <p:nvPicPr>
          <p:cNvPr id="425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836613"/>
            <a:ext cx="691515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472" y="6356350"/>
            <a:ext cx="7072362" cy="365125"/>
          </a:xfrm>
        </p:spPr>
        <p:txBody>
          <a:bodyPr/>
          <a:lstStyle/>
          <a:p>
            <a:r>
              <a:rPr lang="en-US" dirty="0" smtClean="0">
                <a:solidFill>
                  <a:srgbClr val="B2B2B2"/>
                </a:solidFill>
                <a:latin typeface="+mj-lt"/>
              </a:rPr>
              <a:t>Lecture Notes for E </a:t>
            </a:r>
            <a:r>
              <a:rPr lang="en-US" dirty="0" err="1" smtClean="0">
                <a:solidFill>
                  <a:srgbClr val="B2B2B2"/>
                </a:solidFill>
                <a:latin typeface="+mj-lt"/>
              </a:rPr>
              <a:t>Alpaydın</a:t>
            </a:r>
            <a:r>
              <a:rPr lang="en-US" dirty="0" smtClean="0">
                <a:solidFill>
                  <a:srgbClr val="B2B2B2"/>
                </a:solidFill>
                <a:latin typeface="+mj-lt"/>
              </a:rPr>
              <a:t> 2010 Introduction to Machine Learning 2e © The MIT Press (V1.0)</a:t>
            </a:r>
            <a:endParaRPr lang="tr-TR" dirty="0">
              <a:solidFill>
                <a:srgbClr val="B2B2B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Structured MLP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261D-29E3-4DC2-89A2-E3804A9D4E34}" type="slidenum">
              <a:rPr lang="tr-TR"/>
              <a:pPr/>
              <a:t>27</a:t>
            </a:fld>
            <a:endParaRPr lang="tr-TR"/>
          </a:p>
        </p:txBody>
      </p:sp>
      <p:pic>
        <p:nvPicPr>
          <p:cNvPr id="427017" name="Picture 9" descr="Mlp-struct_c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205038"/>
            <a:ext cx="6913562" cy="3236912"/>
          </a:xfrm>
          <a:prstGeom prst="rect">
            <a:avLst/>
          </a:prstGeom>
          <a:noFill/>
        </p:spPr>
      </p:pic>
      <p:sp>
        <p:nvSpPr>
          <p:cNvPr id="427018" name="Text Box 10"/>
          <p:cNvSpPr txBox="1">
            <a:spLocks noChangeArrowheads="1"/>
          </p:cNvSpPr>
          <p:nvPr/>
        </p:nvSpPr>
        <p:spPr bwMode="auto">
          <a:xfrm>
            <a:off x="611188" y="5661025"/>
            <a:ext cx="25891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chemeClr val="tx2"/>
                </a:solidFill>
                <a:latin typeface="+mj-lt"/>
              </a:rPr>
              <a:t>(Le Cun et al, 1989)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472" y="6356350"/>
            <a:ext cx="7072362" cy="365125"/>
          </a:xfrm>
        </p:spPr>
        <p:txBody>
          <a:bodyPr/>
          <a:lstStyle/>
          <a:p>
            <a:r>
              <a:rPr lang="en-US" dirty="0" smtClean="0">
                <a:solidFill>
                  <a:srgbClr val="B2B2B2"/>
                </a:solidFill>
                <a:latin typeface="+mj-lt"/>
              </a:rPr>
              <a:t>Lecture Notes for E </a:t>
            </a:r>
            <a:r>
              <a:rPr lang="en-US" dirty="0" err="1" smtClean="0">
                <a:solidFill>
                  <a:srgbClr val="B2B2B2"/>
                </a:solidFill>
                <a:latin typeface="+mj-lt"/>
              </a:rPr>
              <a:t>Alpaydın</a:t>
            </a:r>
            <a:r>
              <a:rPr lang="en-US" dirty="0" smtClean="0">
                <a:solidFill>
                  <a:srgbClr val="B2B2B2"/>
                </a:solidFill>
                <a:latin typeface="+mj-lt"/>
              </a:rPr>
              <a:t> 2010 Introduction to Machine Learning 2e © The MIT Press (V1.0)</a:t>
            </a:r>
            <a:endParaRPr lang="tr-TR" dirty="0">
              <a:solidFill>
                <a:srgbClr val="B2B2B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Weight Sharing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FB19-799F-436E-91E3-67466A9CDE5A}" type="slidenum">
              <a:rPr lang="tr-TR"/>
              <a:pPr/>
              <a:t>28</a:t>
            </a:fld>
            <a:endParaRPr lang="tr-TR"/>
          </a:p>
        </p:txBody>
      </p:sp>
      <p:pic>
        <p:nvPicPr>
          <p:cNvPr id="428040" name="Picture 8" descr="Mlp-share_c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060575"/>
            <a:ext cx="5667375" cy="2838450"/>
          </a:xfrm>
          <a:prstGeom prst="rect">
            <a:avLst/>
          </a:prstGeom>
          <a:noFill/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472" y="6356350"/>
            <a:ext cx="7072362" cy="365125"/>
          </a:xfrm>
        </p:spPr>
        <p:txBody>
          <a:bodyPr/>
          <a:lstStyle/>
          <a:p>
            <a:r>
              <a:rPr lang="en-US" dirty="0" smtClean="0">
                <a:solidFill>
                  <a:srgbClr val="B2B2B2"/>
                </a:solidFill>
                <a:latin typeface="+mj-lt"/>
              </a:rPr>
              <a:t>Lecture Notes for E </a:t>
            </a:r>
            <a:r>
              <a:rPr lang="en-US" dirty="0" err="1" smtClean="0">
                <a:solidFill>
                  <a:srgbClr val="B2B2B2"/>
                </a:solidFill>
                <a:latin typeface="+mj-lt"/>
              </a:rPr>
              <a:t>Alpaydın</a:t>
            </a:r>
            <a:r>
              <a:rPr lang="en-US" dirty="0" smtClean="0">
                <a:solidFill>
                  <a:srgbClr val="B2B2B2"/>
                </a:solidFill>
                <a:latin typeface="+mj-lt"/>
              </a:rPr>
              <a:t> 2010 Introduction to Machine Learning 2e © The MIT Press (V1.0)</a:t>
            </a:r>
            <a:endParaRPr lang="tr-TR" dirty="0">
              <a:solidFill>
                <a:srgbClr val="B2B2B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tr-TR" dirty="0"/>
              <a:t>Hints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B7836-B253-4DCD-895A-325FB8D99E2F}" type="slidenum">
              <a:rPr lang="tr-TR"/>
              <a:pPr/>
              <a:t>29</a:t>
            </a:fld>
            <a:endParaRPr lang="tr-TR"/>
          </a:p>
        </p:txBody>
      </p:sp>
      <p:sp>
        <p:nvSpPr>
          <p:cNvPr id="42906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571472" y="1643050"/>
            <a:ext cx="8229600" cy="3886200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tx2"/>
                </a:solidFill>
                <a:latin typeface="+mj-lt"/>
              </a:rPr>
              <a:t>Invariance to translation, rotation, size</a:t>
            </a:r>
          </a:p>
          <a:p>
            <a:endParaRPr lang="tr-TR" sz="2400" dirty="0">
              <a:solidFill>
                <a:schemeClr val="tx2"/>
              </a:solidFill>
              <a:latin typeface="+mj-lt"/>
            </a:endParaRPr>
          </a:p>
          <a:p>
            <a:endParaRPr lang="tr-TR" sz="2400" dirty="0">
              <a:solidFill>
                <a:schemeClr val="tx2"/>
              </a:solidFill>
              <a:latin typeface="+mj-lt"/>
            </a:endParaRPr>
          </a:p>
          <a:p>
            <a:endParaRPr lang="tr-TR" sz="2400" dirty="0">
              <a:solidFill>
                <a:schemeClr val="tx2"/>
              </a:solidFill>
              <a:latin typeface="+mj-lt"/>
            </a:endParaRPr>
          </a:p>
          <a:p>
            <a:r>
              <a:rPr lang="tr-TR" sz="2400" dirty="0">
                <a:solidFill>
                  <a:schemeClr val="tx2"/>
                </a:solidFill>
                <a:latin typeface="+mj-lt"/>
              </a:rPr>
              <a:t>Virtual examples</a:t>
            </a:r>
          </a:p>
          <a:p>
            <a:r>
              <a:rPr lang="tr-TR" sz="2400" dirty="0">
                <a:solidFill>
                  <a:schemeClr val="tx2"/>
                </a:solidFill>
                <a:latin typeface="+mj-lt"/>
              </a:rPr>
              <a:t>Augmented error: 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E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’=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E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+λ</a:t>
            </a:r>
            <a:r>
              <a:rPr lang="tr-TR" sz="2400" i="1" baseline="-25000" dirty="0">
                <a:solidFill>
                  <a:schemeClr val="tx2"/>
                </a:solidFill>
                <a:latin typeface="+mj-lt"/>
              </a:rPr>
              <a:t>h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E</a:t>
            </a:r>
            <a:r>
              <a:rPr lang="tr-TR" sz="2400" i="1" baseline="-25000" dirty="0">
                <a:solidFill>
                  <a:schemeClr val="tx2"/>
                </a:solidFill>
                <a:latin typeface="+mj-lt"/>
              </a:rPr>
              <a:t>h</a:t>
            </a:r>
          </a:p>
          <a:p>
            <a:pPr>
              <a:buFont typeface="Wingdings" pitchFamily="2" charset="2"/>
              <a:buNone/>
            </a:pPr>
            <a:r>
              <a:rPr lang="tr-TR" sz="2400" dirty="0">
                <a:solidFill>
                  <a:schemeClr val="tx2"/>
                </a:solidFill>
                <a:latin typeface="+mj-lt"/>
              </a:rPr>
              <a:t>If </a:t>
            </a:r>
            <a:r>
              <a:rPr lang="tr-TR" sz="2400" b="1" i="1" dirty="0">
                <a:solidFill>
                  <a:schemeClr val="tx2"/>
                </a:solidFill>
                <a:latin typeface="+mj-lt"/>
              </a:rPr>
              <a:t>x’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 and </a:t>
            </a:r>
            <a:r>
              <a:rPr lang="tr-TR" sz="2400" b="1" i="1" dirty="0">
                <a:solidFill>
                  <a:schemeClr val="tx2"/>
                </a:solidFill>
                <a:latin typeface="+mj-lt"/>
              </a:rPr>
              <a:t>x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 are the “same”: 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E</a:t>
            </a:r>
            <a:r>
              <a:rPr lang="tr-TR" sz="2400" i="1" baseline="-25000" dirty="0">
                <a:solidFill>
                  <a:schemeClr val="tx2"/>
                </a:solidFill>
                <a:latin typeface="+mj-lt"/>
              </a:rPr>
              <a:t>h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=[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g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(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x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|θ)- 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g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(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x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’|θ)]</a:t>
            </a:r>
            <a:r>
              <a:rPr lang="tr-TR" sz="2400" baseline="30000" dirty="0">
                <a:solidFill>
                  <a:schemeClr val="tx2"/>
                </a:solidFill>
                <a:latin typeface="+mj-lt"/>
              </a:rPr>
              <a:t>2</a:t>
            </a:r>
          </a:p>
          <a:p>
            <a:pPr>
              <a:buFont typeface="Wingdings" pitchFamily="2" charset="2"/>
              <a:buNone/>
            </a:pPr>
            <a:r>
              <a:rPr lang="tr-TR" sz="2400" dirty="0">
                <a:solidFill>
                  <a:schemeClr val="tx2"/>
                </a:solidFill>
                <a:latin typeface="+mj-lt"/>
              </a:rPr>
              <a:t>Approximation hint:</a:t>
            </a:r>
          </a:p>
        </p:txBody>
      </p:sp>
      <p:graphicFrame>
        <p:nvGraphicFramePr>
          <p:cNvPr id="429072" name="Object 16"/>
          <p:cNvGraphicFramePr>
            <a:graphicFrameLocks noChangeAspect="1"/>
          </p:cNvGraphicFramePr>
          <p:nvPr>
            <p:ph sz="half" idx="4294967295"/>
          </p:nvPr>
        </p:nvGraphicFramePr>
        <p:xfrm>
          <a:off x="3357554" y="4786322"/>
          <a:ext cx="4611688" cy="1338262"/>
        </p:xfrm>
        <a:graphic>
          <a:graphicData uri="http://schemas.openxmlformats.org/presentationml/2006/ole">
            <p:oleObj spid="_x0000_s429072" name="Equation" r:id="rId3" imgW="2450880" imgH="711000" progId="Equation.3">
              <p:embed/>
            </p:oleObj>
          </a:graphicData>
        </a:graphic>
      </p:graphicFrame>
      <p:pic>
        <p:nvPicPr>
          <p:cNvPr id="4290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2000240"/>
            <a:ext cx="54102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9069" name="Text Box 13"/>
          <p:cNvSpPr txBox="1">
            <a:spLocks noChangeArrowheads="1"/>
          </p:cNvSpPr>
          <p:nvPr/>
        </p:nvSpPr>
        <p:spPr bwMode="auto">
          <a:xfrm>
            <a:off x="5286380" y="1071546"/>
            <a:ext cx="27568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chemeClr val="tx2"/>
                </a:solidFill>
                <a:latin typeface="+mj-lt"/>
              </a:rPr>
              <a:t>(Abu-Mostafa, 1995)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472" y="6356350"/>
            <a:ext cx="7072362" cy="365125"/>
          </a:xfrm>
        </p:spPr>
        <p:txBody>
          <a:bodyPr/>
          <a:lstStyle/>
          <a:p>
            <a:r>
              <a:rPr lang="en-US" dirty="0" smtClean="0">
                <a:solidFill>
                  <a:srgbClr val="B2B2B2"/>
                </a:solidFill>
                <a:latin typeface="+mj-lt"/>
              </a:rPr>
              <a:t>Lecture Notes for E </a:t>
            </a:r>
            <a:r>
              <a:rPr lang="en-US" dirty="0" err="1" smtClean="0">
                <a:solidFill>
                  <a:srgbClr val="B2B2B2"/>
                </a:solidFill>
                <a:latin typeface="+mj-lt"/>
              </a:rPr>
              <a:t>Alpaydın</a:t>
            </a:r>
            <a:r>
              <a:rPr lang="en-US" dirty="0" smtClean="0">
                <a:solidFill>
                  <a:srgbClr val="B2B2B2"/>
                </a:solidFill>
                <a:latin typeface="+mj-lt"/>
              </a:rPr>
              <a:t> 2010 Introduction to Machine Learning 2e © The MIT Press (V1.0)</a:t>
            </a:r>
            <a:endParaRPr lang="tr-TR" dirty="0">
              <a:solidFill>
                <a:srgbClr val="B2B2B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Neural Networks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chemeClr val="tx2"/>
                </a:solidFill>
                <a:latin typeface="+mj-lt"/>
              </a:rPr>
              <a:t>Networks of processing units (neurons) with connections (synapses) between them</a:t>
            </a:r>
          </a:p>
          <a:p>
            <a:r>
              <a:rPr lang="tr-TR" dirty="0">
                <a:solidFill>
                  <a:schemeClr val="tx2"/>
                </a:solidFill>
                <a:latin typeface="+mj-lt"/>
              </a:rPr>
              <a:t>Large number of neurons: 10</a:t>
            </a:r>
            <a:r>
              <a:rPr lang="tr-TR" baseline="30000" dirty="0">
                <a:solidFill>
                  <a:schemeClr val="tx2"/>
                </a:solidFill>
                <a:latin typeface="+mj-lt"/>
              </a:rPr>
              <a:t>10</a:t>
            </a:r>
          </a:p>
          <a:p>
            <a:r>
              <a:rPr lang="tr-TR" dirty="0">
                <a:solidFill>
                  <a:schemeClr val="tx2"/>
                </a:solidFill>
                <a:latin typeface="+mj-lt"/>
              </a:rPr>
              <a:t>Large connectitivity: 10</a:t>
            </a:r>
            <a:r>
              <a:rPr lang="tr-TR" baseline="30000" dirty="0">
                <a:solidFill>
                  <a:schemeClr val="tx2"/>
                </a:solidFill>
                <a:latin typeface="+mj-lt"/>
              </a:rPr>
              <a:t>5</a:t>
            </a:r>
          </a:p>
          <a:p>
            <a:r>
              <a:rPr lang="tr-TR" dirty="0">
                <a:solidFill>
                  <a:schemeClr val="tx2"/>
                </a:solidFill>
                <a:latin typeface="+mj-lt"/>
              </a:rPr>
              <a:t>Parallel processing</a:t>
            </a:r>
          </a:p>
          <a:p>
            <a:r>
              <a:rPr lang="tr-TR" dirty="0">
                <a:solidFill>
                  <a:schemeClr val="tx2"/>
                </a:solidFill>
                <a:latin typeface="+mj-lt"/>
              </a:rPr>
              <a:t>Distributed computation/memory</a:t>
            </a:r>
          </a:p>
          <a:p>
            <a:r>
              <a:rPr lang="tr-TR" dirty="0">
                <a:solidFill>
                  <a:schemeClr val="tx2"/>
                </a:solidFill>
                <a:latin typeface="+mj-lt"/>
              </a:rPr>
              <a:t>Robust to noise, failures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82A1-4610-4048-89E7-AE5986A707B0}" type="slidenum">
              <a:rPr lang="tr-TR"/>
              <a:pPr/>
              <a:t>3</a:t>
            </a:fld>
            <a:endParaRPr lang="tr-TR"/>
          </a:p>
        </p:txBody>
      </p:sp>
      <p:sp>
        <p:nvSpPr>
          <p:cNvPr id="362503" name="Oval 7"/>
          <p:cNvSpPr>
            <a:spLocks noChangeArrowheads="1"/>
          </p:cNvSpPr>
          <p:nvPr/>
        </p:nvSpPr>
        <p:spPr bwMode="auto">
          <a:xfrm>
            <a:off x="6011863" y="5013325"/>
            <a:ext cx="431800" cy="431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362504" name="Oval 8"/>
          <p:cNvSpPr>
            <a:spLocks noChangeArrowheads="1"/>
          </p:cNvSpPr>
          <p:nvPr/>
        </p:nvSpPr>
        <p:spPr bwMode="auto">
          <a:xfrm>
            <a:off x="4572000" y="5805488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362505" name="Oval 9"/>
          <p:cNvSpPr>
            <a:spLocks noChangeArrowheads="1"/>
          </p:cNvSpPr>
          <p:nvPr/>
        </p:nvSpPr>
        <p:spPr bwMode="auto">
          <a:xfrm>
            <a:off x="7380288" y="5300663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362506" name="Oval 10"/>
          <p:cNvSpPr>
            <a:spLocks noChangeArrowheads="1"/>
          </p:cNvSpPr>
          <p:nvPr/>
        </p:nvSpPr>
        <p:spPr bwMode="auto">
          <a:xfrm>
            <a:off x="7164388" y="4005263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362507" name="Oval 11"/>
          <p:cNvSpPr>
            <a:spLocks noChangeArrowheads="1"/>
          </p:cNvSpPr>
          <p:nvPr/>
        </p:nvSpPr>
        <p:spPr bwMode="auto">
          <a:xfrm>
            <a:off x="6357950" y="6000768"/>
            <a:ext cx="431800" cy="431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362508" name="Line 12"/>
          <p:cNvSpPr>
            <a:spLocks noChangeShapeType="1"/>
          </p:cNvSpPr>
          <p:nvPr/>
        </p:nvSpPr>
        <p:spPr bwMode="auto">
          <a:xfrm flipV="1">
            <a:off x="4932363" y="5300663"/>
            <a:ext cx="10795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62509" name="Line 13"/>
          <p:cNvSpPr>
            <a:spLocks noChangeShapeType="1"/>
          </p:cNvSpPr>
          <p:nvPr/>
        </p:nvSpPr>
        <p:spPr bwMode="auto">
          <a:xfrm flipH="1" flipV="1">
            <a:off x="6227762" y="5445124"/>
            <a:ext cx="273063" cy="5556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62510" name="Line 14"/>
          <p:cNvSpPr>
            <a:spLocks noChangeShapeType="1"/>
          </p:cNvSpPr>
          <p:nvPr/>
        </p:nvSpPr>
        <p:spPr bwMode="auto">
          <a:xfrm flipV="1">
            <a:off x="6372225" y="4365625"/>
            <a:ext cx="8636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62511" name="Line 15"/>
          <p:cNvSpPr>
            <a:spLocks noChangeShapeType="1"/>
          </p:cNvSpPr>
          <p:nvPr/>
        </p:nvSpPr>
        <p:spPr bwMode="auto">
          <a:xfrm flipH="1" flipV="1">
            <a:off x="7380288" y="4437063"/>
            <a:ext cx="2159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62512" name="Line 16"/>
          <p:cNvSpPr>
            <a:spLocks noChangeShapeType="1"/>
          </p:cNvSpPr>
          <p:nvPr/>
        </p:nvSpPr>
        <p:spPr bwMode="auto">
          <a:xfrm flipV="1">
            <a:off x="6572263" y="4437062"/>
            <a:ext cx="734999" cy="15637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472" y="6356350"/>
            <a:ext cx="7072362" cy="365125"/>
          </a:xfrm>
        </p:spPr>
        <p:txBody>
          <a:bodyPr/>
          <a:lstStyle/>
          <a:p>
            <a:r>
              <a:rPr lang="en-US" dirty="0" smtClean="0">
                <a:solidFill>
                  <a:srgbClr val="B2B2B2"/>
                </a:solidFill>
                <a:latin typeface="+mj-lt"/>
              </a:rPr>
              <a:t>Lecture Notes for E </a:t>
            </a:r>
            <a:r>
              <a:rPr lang="en-US" dirty="0" err="1" smtClean="0">
                <a:solidFill>
                  <a:srgbClr val="B2B2B2"/>
                </a:solidFill>
                <a:latin typeface="+mj-lt"/>
              </a:rPr>
              <a:t>Alpaydın</a:t>
            </a:r>
            <a:r>
              <a:rPr lang="en-US" dirty="0" smtClean="0">
                <a:solidFill>
                  <a:srgbClr val="B2B2B2"/>
                </a:solidFill>
                <a:latin typeface="+mj-lt"/>
              </a:rPr>
              <a:t> 2010 Introduction to Machine Learning 2e © The MIT Press (V1.0)</a:t>
            </a:r>
            <a:endParaRPr lang="tr-TR" dirty="0">
              <a:solidFill>
                <a:srgbClr val="B2B2B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tr-TR" dirty="0"/>
              <a:t>Tuning the Network Size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tr-TR" sz="2400" dirty="0">
                <a:solidFill>
                  <a:schemeClr val="tx2"/>
                </a:solidFill>
                <a:latin typeface="+mj-lt"/>
              </a:rPr>
              <a:t>Destructive</a:t>
            </a:r>
          </a:p>
          <a:p>
            <a:r>
              <a:rPr lang="tr-TR" sz="2400" dirty="0">
                <a:solidFill>
                  <a:schemeClr val="tx2"/>
                </a:solidFill>
                <a:latin typeface="+mj-lt"/>
              </a:rPr>
              <a:t>Weight decay:</a:t>
            </a:r>
          </a:p>
          <a:p>
            <a:endParaRPr lang="tr-TR" sz="2400" dirty="0">
              <a:solidFill>
                <a:schemeClr val="tx2"/>
              </a:solidFill>
              <a:latin typeface="+mj-lt"/>
            </a:endParaRPr>
          </a:p>
          <a:p>
            <a:endParaRPr lang="tr-TR" sz="2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32135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tr-TR" sz="2400">
                <a:solidFill>
                  <a:schemeClr val="tx2"/>
                </a:solidFill>
                <a:latin typeface="+mj-lt"/>
              </a:rPr>
              <a:t>Constructive</a:t>
            </a:r>
          </a:p>
          <a:p>
            <a:r>
              <a:rPr lang="tr-TR" sz="2400">
                <a:solidFill>
                  <a:schemeClr val="tx2"/>
                </a:solidFill>
                <a:latin typeface="+mj-lt"/>
              </a:rPr>
              <a:t>Growing networks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F331-927C-45CA-8B23-BE9870724DD7}" type="slidenum">
              <a:rPr lang="tr-TR">
                <a:solidFill>
                  <a:schemeClr val="tx2"/>
                </a:solidFill>
                <a:latin typeface="+mj-lt"/>
              </a:rPr>
              <a:pPr/>
              <a:t>30</a:t>
            </a:fld>
            <a:endParaRPr lang="tr-TR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32134" name="Picture 6" descr="Mlp-inc_c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000372"/>
            <a:ext cx="5113337" cy="2668588"/>
          </a:xfrm>
          <a:prstGeom prst="rect">
            <a:avLst/>
          </a:prstGeom>
          <a:noFill/>
        </p:spPr>
      </p:pic>
      <p:sp>
        <p:nvSpPr>
          <p:cNvPr id="432136" name="Text Box 8"/>
          <p:cNvSpPr txBox="1">
            <a:spLocks noChangeArrowheads="1"/>
          </p:cNvSpPr>
          <p:nvPr/>
        </p:nvSpPr>
        <p:spPr bwMode="auto">
          <a:xfrm>
            <a:off x="3708400" y="5734050"/>
            <a:ext cx="1249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800">
                <a:solidFill>
                  <a:schemeClr val="tx2"/>
                </a:solidFill>
                <a:latin typeface="+mj-lt"/>
              </a:rPr>
              <a:t>(Ash, 1989)</a:t>
            </a:r>
          </a:p>
        </p:txBody>
      </p:sp>
      <p:sp>
        <p:nvSpPr>
          <p:cNvPr id="432137" name="Text Box 9"/>
          <p:cNvSpPr txBox="1">
            <a:spLocks noChangeArrowheads="1"/>
          </p:cNvSpPr>
          <p:nvPr/>
        </p:nvSpPr>
        <p:spPr bwMode="auto">
          <a:xfrm>
            <a:off x="6000760" y="5715016"/>
            <a:ext cx="28620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800" dirty="0">
                <a:solidFill>
                  <a:schemeClr val="tx2"/>
                </a:solidFill>
                <a:latin typeface="+mj-lt"/>
              </a:rPr>
              <a:t>(Fahlman and Lebiere, 1989)</a:t>
            </a:r>
          </a:p>
        </p:txBody>
      </p:sp>
      <p:graphicFrame>
        <p:nvGraphicFramePr>
          <p:cNvPr id="432138" name="Object 10"/>
          <p:cNvGraphicFramePr>
            <a:graphicFrameLocks noChangeAspect="1"/>
          </p:cNvGraphicFramePr>
          <p:nvPr/>
        </p:nvGraphicFramePr>
        <p:xfrm>
          <a:off x="817563" y="3068638"/>
          <a:ext cx="2613025" cy="1812925"/>
        </p:xfrm>
        <a:graphic>
          <a:graphicData uri="http://schemas.openxmlformats.org/presentationml/2006/ole">
            <p:oleObj spid="_x0000_s432138" name="Equation" r:id="rId4" imgW="1244520" imgH="863280" progId="Equation.3">
              <p:embed/>
            </p:oleObj>
          </a:graphicData>
        </a:graphic>
      </p:graphicFrame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472" y="6356350"/>
            <a:ext cx="7072362" cy="365125"/>
          </a:xfrm>
        </p:spPr>
        <p:txBody>
          <a:bodyPr/>
          <a:lstStyle/>
          <a:p>
            <a:r>
              <a:rPr lang="en-US" dirty="0" smtClean="0">
                <a:solidFill>
                  <a:srgbClr val="B2B2B2"/>
                </a:solidFill>
                <a:latin typeface="+mj-lt"/>
              </a:rPr>
              <a:t>Lecture Notes for E </a:t>
            </a:r>
            <a:r>
              <a:rPr lang="en-US" dirty="0" err="1" smtClean="0">
                <a:solidFill>
                  <a:srgbClr val="B2B2B2"/>
                </a:solidFill>
                <a:latin typeface="+mj-lt"/>
              </a:rPr>
              <a:t>Alpaydın</a:t>
            </a:r>
            <a:r>
              <a:rPr lang="en-US" dirty="0" smtClean="0">
                <a:solidFill>
                  <a:srgbClr val="B2B2B2"/>
                </a:solidFill>
                <a:latin typeface="+mj-lt"/>
              </a:rPr>
              <a:t> 2010 Introduction to Machine Learning 2e © The MIT Press (V1.0)</a:t>
            </a:r>
            <a:endParaRPr lang="tr-TR" dirty="0">
              <a:solidFill>
                <a:srgbClr val="B2B2B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1472" y="2000240"/>
            <a:ext cx="8229600" cy="43275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tr-TR" sz="2400" dirty="0">
                <a:solidFill>
                  <a:schemeClr val="tx2"/>
                </a:solidFill>
                <a:latin typeface="+mj-lt"/>
              </a:rPr>
              <a:t>Consider weights 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w</a:t>
            </a:r>
            <a:r>
              <a:rPr lang="tr-TR" sz="2400" i="1" baseline="-25000" dirty="0">
                <a:solidFill>
                  <a:schemeClr val="tx2"/>
                </a:solidFill>
                <a:latin typeface="+mj-lt"/>
              </a:rPr>
              <a:t>i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 as random vars, prior 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p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(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w</a:t>
            </a:r>
            <a:r>
              <a:rPr lang="tr-TR" sz="2400" i="1" baseline="-25000" dirty="0">
                <a:solidFill>
                  <a:schemeClr val="tx2"/>
                </a:solidFill>
                <a:latin typeface="+mj-lt"/>
              </a:rPr>
              <a:t>i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)</a:t>
            </a:r>
          </a:p>
          <a:p>
            <a:pPr>
              <a:lnSpc>
                <a:spcPct val="90000"/>
              </a:lnSpc>
            </a:pPr>
            <a:endParaRPr lang="tr-TR" sz="2400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endParaRPr lang="tr-TR" sz="2400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endParaRPr lang="tr-TR" sz="2400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endParaRPr lang="tr-TR" sz="2400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endParaRPr lang="tr-TR" sz="2400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endParaRPr lang="tr-TR" sz="2400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endParaRPr lang="tr-TR" sz="2400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tr-TR" sz="2400" dirty="0">
                <a:solidFill>
                  <a:schemeClr val="tx2"/>
                </a:solidFill>
                <a:latin typeface="+mj-lt"/>
              </a:rPr>
              <a:t>Weight decay, ridge regression, regularization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400" dirty="0">
                <a:solidFill>
                  <a:schemeClr val="tx2"/>
                </a:solidFill>
                <a:latin typeface="+mj-lt"/>
              </a:rPr>
              <a:t>		cost=data-misfit + λ </a:t>
            </a:r>
            <a:r>
              <a:rPr lang="tr-TR" sz="2400" dirty="0" smtClean="0">
                <a:solidFill>
                  <a:schemeClr val="tx2"/>
                </a:solidFill>
                <a:latin typeface="+mj-lt"/>
              </a:rPr>
              <a:t>complexity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400" dirty="0" smtClean="0">
                <a:solidFill>
                  <a:schemeClr val="tx2"/>
                </a:solidFill>
                <a:latin typeface="+mj-lt"/>
              </a:rPr>
              <a:t>	More about Bayesian methods in chapter 14</a:t>
            </a:r>
            <a:endParaRPr lang="tr-TR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Bayesian Learning</a:t>
            </a:r>
          </a:p>
        </p:txBody>
      </p:sp>
      <p:graphicFrame>
        <p:nvGraphicFramePr>
          <p:cNvPr id="436235" name="Object 11"/>
          <p:cNvGraphicFramePr>
            <a:graphicFrameLocks noChangeAspect="1"/>
          </p:cNvGraphicFramePr>
          <p:nvPr>
            <p:ph idx="1"/>
          </p:nvPr>
        </p:nvGraphicFramePr>
        <p:xfrm>
          <a:off x="1571625" y="2409825"/>
          <a:ext cx="6030913" cy="2511425"/>
        </p:xfrm>
        <a:graphic>
          <a:graphicData uri="http://schemas.openxmlformats.org/presentationml/2006/ole">
            <p:oleObj spid="_x0000_s436235" name="Equation" r:id="rId3" imgW="3416040" imgH="1422360" progId="Equation.3">
              <p:embed/>
            </p:oleObj>
          </a:graphicData>
        </a:graphic>
      </p:graphicFrame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2207-BAF5-4AD0-BFFC-A7C3393BD282}" type="slidenum">
              <a:rPr lang="tr-TR">
                <a:solidFill>
                  <a:schemeClr val="tx2"/>
                </a:solidFill>
                <a:latin typeface="+mj-lt"/>
              </a:rPr>
              <a:pPr/>
              <a:t>31</a:t>
            </a:fld>
            <a:endParaRPr lang="tr-TR">
              <a:solidFill>
                <a:schemeClr val="tx2"/>
              </a:solidFill>
              <a:latin typeface="+mj-lt"/>
            </a:endParaRPr>
          </a:p>
        </p:txBody>
      </p:sp>
      <p:sp>
        <p:nvSpPr>
          <p:cNvPr id="436233" name="Text Box 9"/>
          <p:cNvSpPr txBox="1">
            <a:spLocks noChangeArrowheads="1"/>
          </p:cNvSpPr>
          <p:nvPr/>
        </p:nvSpPr>
        <p:spPr bwMode="auto">
          <a:xfrm>
            <a:off x="7935913" y="185102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472" y="6356350"/>
            <a:ext cx="7072362" cy="365125"/>
          </a:xfrm>
        </p:spPr>
        <p:txBody>
          <a:bodyPr/>
          <a:lstStyle/>
          <a:p>
            <a:r>
              <a:rPr lang="en-US" dirty="0" smtClean="0">
                <a:solidFill>
                  <a:srgbClr val="B2B2B2"/>
                </a:solidFill>
                <a:latin typeface="+mj-lt"/>
              </a:rPr>
              <a:t>Lecture Notes for E </a:t>
            </a:r>
            <a:r>
              <a:rPr lang="en-US" dirty="0" err="1" smtClean="0">
                <a:solidFill>
                  <a:srgbClr val="B2B2B2"/>
                </a:solidFill>
                <a:latin typeface="+mj-lt"/>
              </a:rPr>
              <a:t>Alpaydın</a:t>
            </a:r>
            <a:r>
              <a:rPr lang="en-US" dirty="0" smtClean="0">
                <a:solidFill>
                  <a:srgbClr val="B2B2B2"/>
                </a:solidFill>
                <a:latin typeface="+mj-lt"/>
              </a:rPr>
              <a:t> 2010 Introduction to Machine Learning 2e © The MIT Press (V1.0)</a:t>
            </a:r>
            <a:endParaRPr lang="tr-TR" dirty="0">
              <a:solidFill>
                <a:srgbClr val="B2B2B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tr-TR" dirty="0"/>
              <a:t>Dimensionality Reduction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197F-9D8C-4D1D-B4C4-5D24E157B330}" type="slidenum">
              <a:rPr lang="tr-TR"/>
              <a:pPr/>
              <a:t>32</a:t>
            </a:fld>
            <a:endParaRPr lang="tr-TR"/>
          </a:p>
        </p:txBody>
      </p:sp>
      <p:pic>
        <p:nvPicPr>
          <p:cNvPr id="437254" name="Picture 6" descr="Mlp-auto_c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00213"/>
            <a:ext cx="8388350" cy="4305300"/>
          </a:xfrm>
          <a:prstGeom prst="rect">
            <a:avLst/>
          </a:prstGeom>
          <a:noFill/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472" y="6356350"/>
            <a:ext cx="7072362" cy="365125"/>
          </a:xfrm>
        </p:spPr>
        <p:txBody>
          <a:bodyPr/>
          <a:lstStyle/>
          <a:p>
            <a:r>
              <a:rPr lang="en-US" dirty="0" smtClean="0">
                <a:solidFill>
                  <a:srgbClr val="B2B2B2"/>
                </a:solidFill>
                <a:latin typeface="+mj-lt"/>
              </a:rPr>
              <a:t>Lecture Notes for E </a:t>
            </a:r>
            <a:r>
              <a:rPr lang="en-US" dirty="0" err="1" smtClean="0">
                <a:solidFill>
                  <a:srgbClr val="B2B2B2"/>
                </a:solidFill>
                <a:latin typeface="+mj-lt"/>
              </a:rPr>
              <a:t>Alpaydın</a:t>
            </a:r>
            <a:r>
              <a:rPr lang="en-US" dirty="0" smtClean="0">
                <a:solidFill>
                  <a:srgbClr val="B2B2B2"/>
                </a:solidFill>
                <a:latin typeface="+mj-lt"/>
              </a:rPr>
              <a:t> 2010 Introduction to Machine Learning 2e © The MIT Press (V1.0)</a:t>
            </a:r>
            <a:endParaRPr lang="tr-TR" dirty="0">
              <a:solidFill>
                <a:srgbClr val="B2B2B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A44-26CE-46BB-B44F-F8DE75CA70C4}" type="slidenum">
              <a:rPr lang="tr-TR"/>
              <a:pPr/>
              <a:t>33</a:t>
            </a:fld>
            <a:endParaRPr lang="tr-TR"/>
          </a:p>
        </p:txBody>
      </p:sp>
      <p:pic>
        <p:nvPicPr>
          <p:cNvPr id="4382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338" y="585788"/>
            <a:ext cx="6791325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472" y="6356350"/>
            <a:ext cx="7072362" cy="365125"/>
          </a:xfrm>
        </p:spPr>
        <p:txBody>
          <a:bodyPr/>
          <a:lstStyle/>
          <a:p>
            <a:r>
              <a:rPr lang="en-US" dirty="0" smtClean="0">
                <a:solidFill>
                  <a:srgbClr val="B2B2B2"/>
                </a:solidFill>
                <a:latin typeface="+mj-lt"/>
              </a:rPr>
              <a:t>Lecture Notes for E </a:t>
            </a:r>
            <a:r>
              <a:rPr lang="en-US" dirty="0" err="1" smtClean="0">
                <a:solidFill>
                  <a:srgbClr val="B2B2B2"/>
                </a:solidFill>
                <a:latin typeface="+mj-lt"/>
              </a:rPr>
              <a:t>Alpaydın</a:t>
            </a:r>
            <a:r>
              <a:rPr lang="en-US" dirty="0" smtClean="0">
                <a:solidFill>
                  <a:srgbClr val="B2B2B2"/>
                </a:solidFill>
                <a:latin typeface="+mj-lt"/>
              </a:rPr>
              <a:t> 2010 Introduction to Machine Learning 2e © The MIT Press (V1.0)</a:t>
            </a:r>
            <a:endParaRPr lang="tr-TR" dirty="0">
              <a:solidFill>
                <a:srgbClr val="B2B2B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Learning Time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chemeClr val="tx2"/>
                </a:solidFill>
                <a:latin typeface="+mj-lt"/>
              </a:rPr>
              <a:t>Applications:</a:t>
            </a:r>
          </a:p>
          <a:p>
            <a:pPr lvl="1"/>
            <a:r>
              <a:rPr lang="tr-TR" dirty="0">
                <a:solidFill>
                  <a:schemeClr val="tx2"/>
                </a:solidFill>
                <a:latin typeface="+mj-lt"/>
              </a:rPr>
              <a:t>Sequence recognition: Speech recognition</a:t>
            </a:r>
          </a:p>
          <a:p>
            <a:pPr lvl="1"/>
            <a:r>
              <a:rPr lang="tr-TR" dirty="0">
                <a:solidFill>
                  <a:schemeClr val="tx2"/>
                </a:solidFill>
                <a:latin typeface="+mj-lt"/>
              </a:rPr>
              <a:t>Sequence reproduction: Time-series prediction</a:t>
            </a:r>
          </a:p>
          <a:p>
            <a:pPr lvl="1"/>
            <a:r>
              <a:rPr lang="tr-TR" dirty="0">
                <a:solidFill>
                  <a:schemeClr val="tx2"/>
                </a:solidFill>
                <a:latin typeface="+mj-lt"/>
              </a:rPr>
              <a:t>Sequence association</a:t>
            </a:r>
          </a:p>
          <a:p>
            <a:r>
              <a:rPr lang="tr-TR" dirty="0">
                <a:solidFill>
                  <a:schemeClr val="tx2"/>
                </a:solidFill>
                <a:latin typeface="+mj-lt"/>
              </a:rPr>
              <a:t>Network architectures</a:t>
            </a:r>
          </a:p>
          <a:p>
            <a:pPr lvl="1"/>
            <a:r>
              <a:rPr lang="tr-TR" dirty="0">
                <a:solidFill>
                  <a:schemeClr val="tx2"/>
                </a:solidFill>
                <a:latin typeface="+mj-lt"/>
              </a:rPr>
              <a:t>Time-delay networks (Waibel et al., 1989)</a:t>
            </a:r>
          </a:p>
          <a:p>
            <a:pPr lvl="1"/>
            <a:r>
              <a:rPr lang="tr-TR" dirty="0">
                <a:solidFill>
                  <a:schemeClr val="tx2"/>
                </a:solidFill>
                <a:latin typeface="+mj-lt"/>
              </a:rPr>
              <a:t>Recurrent networks (Rumelhart et al., 1986)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84D20-F257-40A1-828B-A4AAEECFCC5E}" type="slidenum">
              <a:rPr lang="tr-TR"/>
              <a:pPr/>
              <a:t>34</a:t>
            </a:fld>
            <a:endParaRPr lang="tr-T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472" y="6356350"/>
            <a:ext cx="7072362" cy="365125"/>
          </a:xfrm>
        </p:spPr>
        <p:txBody>
          <a:bodyPr/>
          <a:lstStyle/>
          <a:p>
            <a:r>
              <a:rPr lang="en-US" dirty="0" smtClean="0">
                <a:solidFill>
                  <a:srgbClr val="B2B2B2"/>
                </a:solidFill>
                <a:latin typeface="+mj-lt"/>
              </a:rPr>
              <a:t>Lecture Notes for E </a:t>
            </a:r>
            <a:r>
              <a:rPr lang="en-US" dirty="0" err="1" smtClean="0">
                <a:solidFill>
                  <a:srgbClr val="B2B2B2"/>
                </a:solidFill>
                <a:latin typeface="+mj-lt"/>
              </a:rPr>
              <a:t>Alpaydın</a:t>
            </a:r>
            <a:r>
              <a:rPr lang="en-US" dirty="0" smtClean="0">
                <a:solidFill>
                  <a:srgbClr val="B2B2B2"/>
                </a:solidFill>
                <a:latin typeface="+mj-lt"/>
              </a:rPr>
              <a:t> 2010 Introduction to Machine Learning 2e © The MIT Press (V1.0)</a:t>
            </a:r>
            <a:endParaRPr lang="tr-TR" dirty="0">
              <a:solidFill>
                <a:srgbClr val="B2B2B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tr-TR" dirty="0"/>
              <a:t>Time-Delay Neural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576A-AE84-4CE9-8C4B-464035B9EF9D}" type="slidenum">
              <a:rPr lang="tr-TR"/>
              <a:pPr/>
              <a:t>35</a:t>
            </a:fld>
            <a:endParaRPr lang="tr-TR"/>
          </a:p>
        </p:txBody>
      </p:sp>
      <p:pic>
        <p:nvPicPr>
          <p:cNvPr id="440324" name="Picture 4" descr="Mlp-tdnn_c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341438"/>
            <a:ext cx="5472113" cy="5027612"/>
          </a:xfrm>
          <a:prstGeom prst="rect">
            <a:avLst/>
          </a:prstGeom>
          <a:noFill/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472" y="6356350"/>
            <a:ext cx="7072362" cy="365125"/>
          </a:xfrm>
        </p:spPr>
        <p:txBody>
          <a:bodyPr/>
          <a:lstStyle/>
          <a:p>
            <a:r>
              <a:rPr lang="en-US" dirty="0" smtClean="0">
                <a:solidFill>
                  <a:srgbClr val="B2B2B2"/>
                </a:solidFill>
                <a:latin typeface="+mj-lt"/>
              </a:rPr>
              <a:t>Lecture Notes for E </a:t>
            </a:r>
            <a:r>
              <a:rPr lang="en-US" dirty="0" err="1" smtClean="0">
                <a:solidFill>
                  <a:srgbClr val="B2B2B2"/>
                </a:solidFill>
                <a:latin typeface="+mj-lt"/>
              </a:rPr>
              <a:t>Alpaydın</a:t>
            </a:r>
            <a:r>
              <a:rPr lang="en-US" dirty="0" smtClean="0">
                <a:solidFill>
                  <a:srgbClr val="B2B2B2"/>
                </a:solidFill>
                <a:latin typeface="+mj-lt"/>
              </a:rPr>
              <a:t> 2010 Introduction to Machine Learning 2e © The MIT Press (V1.0)</a:t>
            </a:r>
            <a:endParaRPr lang="tr-TR" dirty="0">
              <a:solidFill>
                <a:srgbClr val="B2B2B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Recurrent Networks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E7F12-5430-436F-9033-2DBDC0F13875}" type="slidenum">
              <a:rPr lang="tr-TR"/>
              <a:pPr/>
              <a:t>36</a:t>
            </a:fld>
            <a:endParaRPr lang="tr-TR"/>
          </a:p>
        </p:txBody>
      </p:sp>
      <p:pic>
        <p:nvPicPr>
          <p:cNvPr id="441349" name="Picture 5" descr="Mlp-rec_c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8713787" cy="3173412"/>
          </a:xfrm>
          <a:prstGeom prst="rect">
            <a:avLst/>
          </a:prstGeom>
          <a:noFill/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472" y="6356350"/>
            <a:ext cx="7072362" cy="365125"/>
          </a:xfrm>
        </p:spPr>
        <p:txBody>
          <a:bodyPr/>
          <a:lstStyle/>
          <a:p>
            <a:r>
              <a:rPr lang="en-US" dirty="0" smtClean="0">
                <a:solidFill>
                  <a:srgbClr val="B2B2B2"/>
                </a:solidFill>
                <a:latin typeface="+mj-lt"/>
              </a:rPr>
              <a:t>Lecture Notes for E </a:t>
            </a:r>
            <a:r>
              <a:rPr lang="en-US" dirty="0" err="1" smtClean="0">
                <a:solidFill>
                  <a:srgbClr val="B2B2B2"/>
                </a:solidFill>
                <a:latin typeface="+mj-lt"/>
              </a:rPr>
              <a:t>Alpaydın</a:t>
            </a:r>
            <a:r>
              <a:rPr lang="en-US" dirty="0" smtClean="0">
                <a:solidFill>
                  <a:srgbClr val="B2B2B2"/>
                </a:solidFill>
                <a:latin typeface="+mj-lt"/>
              </a:rPr>
              <a:t> 2010 Introduction to Machine Learning 2e © The MIT Press (V1.0)</a:t>
            </a:r>
            <a:endParaRPr lang="tr-TR" dirty="0">
              <a:solidFill>
                <a:srgbClr val="B2B2B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396" name="Picture 4" descr="Mlp-unfold_c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692150"/>
            <a:ext cx="7127875" cy="5489575"/>
          </a:xfrm>
          <a:prstGeom prst="rect">
            <a:avLst/>
          </a:prstGeom>
          <a:noFill/>
        </p:spPr>
      </p:pic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Unfolding in Time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94EF5-BE9D-4336-B05A-9DCB70FC6F3A}" type="slidenum">
              <a:rPr lang="tr-TR"/>
              <a:pPr/>
              <a:t>37</a:t>
            </a:fld>
            <a:endParaRPr lang="tr-T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472" y="6356350"/>
            <a:ext cx="7072362" cy="365125"/>
          </a:xfrm>
        </p:spPr>
        <p:txBody>
          <a:bodyPr/>
          <a:lstStyle/>
          <a:p>
            <a:r>
              <a:rPr lang="en-US" dirty="0" smtClean="0">
                <a:solidFill>
                  <a:srgbClr val="B2B2B2"/>
                </a:solidFill>
                <a:latin typeface="+mj-lt"/>
              </a:rPr>
              <a:t>Lecture Notes for E </a:t>
            </a:r>
            <a:r>
              <a:rPr lang="en-US" dirty="0" err="1" smtClean="0">
                <a:solidFill>
                  <a:srgbClr val="B2B2B2"/>
                </a:solidFill>
                <a:latin typeface="+mj-lt"/>
              </a:rPr>
              <a:t>Alpaydın</a:t>
            </a:r>
            <a:r>
              <a:rPr lang="en-US" dirty="0" smtClean="0">
                <a:solidFill>
                  <a:srgbClr val="B2B2B2"/>
                </a:solidFill>
                <a:latin typeface="+mj-lt"/>
              </a:rPr>
              <a:t> 2010 Introduction to Machine Learning 2e © The MIT Press (V1.0)</a:t>
            </a:r>
            <a:endParaRPr lang="tr-TR" dirty="0">
              <a:solidFill>
                <a:srgbClr val="B2B2B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Understanding the Brain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tr-TR" dirty="0">
                <a:solidFill>
                  <a:schemeClr val="tx2"/>
                </a:solidFill>
                <a:latin typeface="+mj-lt"/>
              </a:rPr>
              <a:t>Levels of analysis (Marr, 1982)</a:t>
            </a:r>
          </a:p>
          <a:p>
            <a:pPr marL="838200" lvl="1" indent="-381000">
              <a:buFont typeface="Wingdings" pitchFamily="2" charset="2"/>
              <a:buAutoNum type="arabicPeriod"/>
            </a:pPr>
            <a:r>
              <a:rPr lang="tr-TR" dirty="0">
                <a:solidFill>
                  <a:schemeClr val="tx2"/>
                </a:solidFill>
                <a:latin typeface="+mj-lt"/>
              </a:rPr>
              <a:t>Computational theory</a:t>
            </a:r>
          </a:p>
          <a:p>
            <a:pPr marL="838200" lvl="1" indent="-381000">
              <a:buFont typeface="Wingdings" pitchFamily="2" charset="2"/>
              <a:buAutoNum type="arabicPeriod"/>
            </a:pPr>
            <a:r>
              <a:rPr lang="tr-TR" dirty="0">
                <a:solidFill>
                  <a:schemeClr val="tx2"/>
                </a:solidFill>
                <a:latin typeface="+mj-lt"/>
              </a:rPr>
              <a:t>Representation and algorithm</a:t>
            </a:r>
          </a:p>
          <a:p>
            <a:pPr marL="838200" lvl="1" indent="-381000">
              <a:buFont typeface="Wingdings" pitchFamily="2" charset="2"/>
              <a:buAutoNum type="arabicPeriod"/>
            </a:pPr>
            <a:r>
              <a:rPr lang="tr-TR" dirty="0">
                <a:solidFill>
                  <a:schemeClr val="tx2"/>
                </a:solidFill>
                <a:latin typeface="+mj-lt"/>
              </a:rPr>
              <a:t>Hardware implementation</a:t>
            </a:r>
          </a:p>
          <a:p>
            <a:pPr marL="457200" indent="-457200"/>
            <a:r>
              <a:rPr lang="tr-TR" dirty="0">
                <a:solidFill>
                  <a:schemeClr val="tx2"/>
                </a:solidFill>
                <a:latin typeface="+mj-lt"/>
              </a:rPr>
              <a:t>Reverse engineering: From hardware to theory</a:t>
            </a:r>
          </a:p>
          <a:p>
            <a:pPr marL="457200" indent="-457200"/>
            <a:r>
              <a:rPr lang="tr-TR" dirty="0">
                <a:solidFill>
                  <a:schemeClr val="tx2"/>
                </a:solidFill>
                <a:latin typeface="+mj-lt"/>
              </a:rPr>
              <a:t>Parallel processing: SIMD vs MIMD</a:t>
            </a:r>
          </a:p>
          <a:p>
            <a:pPr marL="457200" indent="-457200">
              <a:buFont typeface="Wingdings" pitchFamily="2" charset="2"/>
              <a:buNone/>
            </a:pPr>
            <a:r>
              <a:rPr lang="tr-TR" dirty="0">
                <a:solidFill>
                  <a:schemeClr val="tx2"/>
                </a:solidFill>
                <a:latin typeface="+mj-lt"/>
              </a:rPr>
              <a:t>	Neural net: SIMD with modifiable local memory</a:t>
            </a:r>
          </a:p>
          <a:p>
            <a:pPr marL="457200" indent="-457200">
              <a:buFont typeface="Wingdings" pitchFamily="2" charset="2"/>
              <a:buNone/>
            </a:pPr>
            <a:r>
              <a:rPr lang="tr-TR" dirty="0">
                <a:solidFill>
                  <a:schemeClr val="tx2"/>
                </a:solidFill>
                <a:latin typeface="+mj-lt"/>
              </a:rPr>
              <a:t>	Learning: Update by training/experience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77806-8D20-489C-A952-0FF0822F1713}" type="slidenum">
              <a:rPr lang="tr-TR"/>
              <a:pPr/>
              <a:t>4</a:t>
            </a:fld>
            <a:endParaRPr lang="tr-T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472" y="6356350"/>
            <a:ext cx="7072362" cy="365125"/>
          </a:xfrm>
        </p:spPr>
        <p:txBody>
          <a:bodyPr/>
          <a:lstStyle/>
          <a:p>
            <a:r>
              <a:rPr lang="en-US" dirty="0" smtClean="0">
                <a:solidFill>
                  <a:srgbClr val="B2B2B2"/>
                </a:solidFill>
                <a:latin typeface="+mj-lt"/>
              </a:rPr>
              <a:t>Lecture Notes for E </a:t>
            </a:r>
            <a:r>
              <a:rPr lang="en-US" dirty="0" err="1" smtClean="0">
                <a:solidFill>
                  <a:srgbClr val="B2B2B2"/>
                </a:solidFill>
                <a:latin typeface="+mj-lt"/>
              </a:rPr>
              <a:t>Alpaydın</a:t>
            </a:r>
            <a:r>
              <a:rPr lang="en-US" dirty="0" smtClean="0">
                <a:solidFill>
                  <a:srgbClr val="B2B2B2"/>
                </a:solidFill>
                <a:latin typeface="+mj-lt"/>
              </a:rPr>
              <a:t> 2010 Introduction to Machine Learning 2e © The MIT Press (V1.0)</a:t>
            </a:r>
            <a:endParaRPr lang="tr-TR" dirty="0">
              <a:solidFill>
                <a:srgbClr val="B2B2B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397" name="Picture 13" descr="Per1_c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565400"/>
            <a:ext cx="5137150" cy="3578225"/>
          </a:xfrm>
          <a:prstGeom prst="rect">
            <a:avLst/>
          </a:prstGeom>
          <a:noFill/>
        </p:spPr>
      </p:pic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Perceptron</a:t>
            </a:r>
          </a:p>
        </p:txBody>
      </p:sp>
      <p:graphicFrame>
        <p:nvGraphicFramePr>
          <p:cNvPr id="400402" name="Object 18"/>
          <p:cNvGraphicFramePr>
            <a:graphicFrameLocks noChangeAspect="1"/>
          </p:cNvGraphicFramePr>
          <p:nvPr>
            <p:ph idx="1"/>
          </p:nvPr>
        </p:nvGraphicFramePr>
        <p:xfrm>
          <a:off x="4786313" y="1196975"/>
          <a:ext cx="3387725" cy="2238375"/>
        </p:xfrm>
        <a:graphic>
          <a:graphicData uri="http://schemas.openxmlformats.org/presentationml/2006/ole">
            <p:oleObj spid="_x0000_s400402" name="Equation" r:id="rId4" imgW="1460160" imgH="965160" progId="Equation.3">
              <p:embed/>
            </p:oleObj>
          </a:graphicData>
        </a:graphic>
      </p:graphicFrame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E372C-7E53-4D9F-AAE1-C11CB37445F3}" type="slidenum">
              <a:rPr lang="tr-TR"/>
              <a:pPr/>
              <a:t>5</a:t>
            </a:fld>
            <a:endParaRPr lang="tr-TR"/>
          </a:p>
        </p:txBody>
      </p:sp>
      <p:sp>
        <p:nvSpPr>
          <p:cNvPr id="400398" name="Text Box 14"/>
          <p:cNvSpPr txBox="1">
            <a:spLocks noChangeArrowheads="1"/>
          </p:cNvSpPr>
          <p:nvPr/>
        </p:nvSpPr>
        <p:spPr bwMode="auto">
          <a:xfrm>
            <a:off x="5580063" y="4005263"/>
            <a:ext cx="24746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chemeClr val="tx2"/>
                </a:solidFill>
                <a:latin typeface="+mj-lt"/>
              </a:rPr>
              <a:t>(Rosenblatt, 1962)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472" y="6356350"/>
            <a:ext cx="7072362" cy="365125"/>
          </a:xfrm>
        </p:spPr>
        <p:txBody>
          <a:bodyPr/>
          <a:lstStyle/>
          <a:p>
            <a:r>
              <a:rPr lang="en-US" dirty="0" smtClean="0">
                <a:solidFill>
                  <a:srgbClr val="B2B2B2"/>
                </a:solidFill>
                <a:latin typeface="+mj-lt"/>
              </a:rPr>
              <a:t>Lecture Notes for E </a:t>
            </a:r>
            <a:r>
              <a:rPr lang="en-US" dirty="0" err="1" smtClean="0">
                <a:solidFill>
                  <a:srgbClr val="B2B2B2"/>
                </a:solidFill>
                <a:latin typeface="+mj-lt"/>
              </a:rPr>
              <a:t>Alpaydın</a:t>
            </a:r>
            <a:r>
              <a:rPr lang="en-US" dirty="0" smtClean="0">
                <a:solidFill>
                  <a:srgbClr val="B2B2B2"/>
                </a:solidFill>
                <a:latin typeface="+mj-lt"/>
              </a:rPr>
              <a:t> 2010 Introduction to Machine Learning 2e © The MIT Press (V1.0)</a:t>
            </a:r>
            <a:endParaRPr lang="tr-TR" dirty="0">
              <a:solidFill>
                <a:srgbClr val="B2B2B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What a Perceptron Does 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tr-TR" sz="2000" dirty="0">
                <a:solidFill>
                  <a:schemeClr val="tx2"/>
                </a:solidFill>
                <a:latin typeface="+mj-lt"/>
              </a:rPr>
              <a:t>Regression: </a:t>
            </a:r>
            <a:r>
              <a:rPr lang="tr-TR" sz="2000" i="1" dirty="0">
                <a:solidFill>
                  <a:schemeClr val="tx2"/>
                </a:solidFill>
                <a:latin typeface="+mj-lt"/>
              </a:rPr>
              <a:t>y</a:t>
            </a:r>
            <a:r>
              <a:rPr lang="tr-TR" sz="2000" dirty="0">
                <a:solidFill>
                  <a:schemeClr val="tx2"/>
                </a:solidFill>
                <a:latin typeface="+mj-lt"/>
              </a:rPr>
              <a:t>=</a:t>
            </a:r>
            <a:r>
              <a:rPr lang="tr-TR" sz="2000" i="1" dirty="0">
                <a:solidFill>
                  <a:schemeClr val="tx2"/>
                </a:solidFill>
                <a:latin typeface="+mj-lt"/>
              </a:rPr>
              <a:t>wx</a:t>
            </a:r>
            <a:r>
              <a:rPr lang="tr-TR" sz="2000" dirty="0">
                <a:solidFill>
                  <a:schemeClr val="tx2"/>
                </a:solidFill>
                <a:latin typeface="+mj-lt"/>
              </a:rPr>
              <a:t>+</a:t>
            </a:r>
            <a:r>
              <a:rPr lang="tr-TR" sz="2000" i="1" dirty="0">
                <a:solidFill>
                  <a:schemeClr val="tx2"/>
                </a:solidFill>
                <a:latin typeface="+mj-lt"/>
              </a:rPr>
              <a:t>w</a:t>
            </a:r>
            <a:r>
              <a:rPr lang="tr-TR" sz="2000" baseline="-25000" dirty="0">
                <a:solidFill>
                  <a:schemeClr val="tx2"/>
                </a:solidFill>
                <a:latin typeface="+mj-lt"/>
              </a:rPr>
              <a:t>0</a:t>
            </a:r>
          </a:p>
        </p:txBody>
      </p:sp>
      <p:sp>
        <p:nvSpPr>
          <p:cNvPr id="401426" name="Rectangle 18"/>
          <p:cNvSpPr>
            <a:spLocks noGrp="1" noChangeArrowheads="1"/>
          </p:cNvSpPr>
          <p:nvPr>
            <p:ph sz="half" idx="2"/>
          </p:nvPr>
        </p:nvSpPr>
        <p:spPr>
          <a:xfrm>
            <a:off x="4648200" y="1981200"/>
            <a:ext cx="4244975" cy="3886200"/>
          </a:xfrm>
        </p:spPr>
        <p:txBody>
          <a:bodyPr/>
          <a:lstStyle/>
          <a:p>
            <a:r>
              <a:rPr lang="tr-TR" sz="2000" dirty="0">
                <a:solidFill>
                  <a:schemeClr val="tx2"/>
                </a:solidFill>
                <a:latin typeface="+mj-lt"/>
              </a:rPr>
              <a:t>Classification: </a:t>
            </a:r>
            <a:r>
              <a:rPr lang="tr-TR" sz="2000" i="1" dirty="0">
                <a:solidFill>
                  <a:schemeClr val="tx2"/>
                </a:solidFill>
                <a:latin typeface="+mj-lt"/>
              </a:rPr>
              <a:t>y</a:t>
            </a:r>
            <a:r>
              <a:rPr lang="tr-TR" sz="2000" dirty="0">
                <a:solidFill>
                  <a:schemeClr val="tx2"/>
                </a:solidFill>
                <a:latin typeface="+mj-lt"/>
              </a:rPr>
              <a:t>=1(</a:t>
            </a:r>
            <a:r>
              <a:rPr lang="tr-TR" sz="2000" i="1" dirty="0">
                <a:solidFill>
                  <a:schemeClr val="tx2"/>
                </a:solidFill>
                <a:latin typeface="+mj-lt"/>
              </a:rPr>
              <a:t>wx</a:t>
            </a:r>
            <a:r>
              <a:rPr lang="tr-TR" sz="2000" dirty="0">
                <a:solidFill>
                  <a:schemeClr val="tx2"/>
                </a:solidFill>
                <a:latin typeface="+mj-lt"/>
              </a:rPr>
              <a:t>+</a:t>
            </a:r>
            <a:r>
              <a:rPr lang="tr-TR" sz="2000" i="1" dirty="0">
                <a:solidFill>
                  <a:schemeClr val="tx2"/>
                </a:solidFill>
                <a:latin typeface="+mj-lt"/>
              </a:rPr>
              <a:t>w</a:t>
            </a:r>
            <a:r>
              <a:rPr lang="tr-TR" sz="2000" baseline="-25000" dirty="0">
                <a:solidFill>
                  <a:schemeClr val="tx2"/>
                </a:solidFill>
                <a:latin typeface="+mj-lt"/>
              </a:rPr>
              <a:t>0</a:t>
            </a:r>
            <a:r>
              <a:rPr lang="tr-TR" sz="2000" dirty="0">
                <a:solidFill>
                  <a:schemeClr val="tx2"/>
                </a:solidFill>
                <a:latin typeface="+mj-lt"/>
              </a:rPr>
              <a:t>&gt;0</a:t>
            </a:r>
            <a:r>
              <a:rPr lang="tr-TR" sz="2000" dirty="0">
                <a:latin typeface="+mj-lt"/>
              </a:rPr>
              <a:t>)</a:t>
            </a:r>
          </a:p>
        </p:txBody>
      </p:sp>
      <p:sp>
        <p:nvSpPr>
          <p:cNvPr id="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7678-640D-4EA5-9CE4-07B498351891}" type="slidenum">
              <a:rPr lang="tr-TR">
                <a:latin typeface="+mj-lt"/>
              </a:rPr>
              <a:pPr/>
              <a:t>6</a:t>
            </a:fld>
            <a:endParaRPr lang="tr-TR">
              <a:latin typeface="+mj-lt"/>
            </a:endParaRPr>
          </a:p>
        </p:txBody>
      </p:sp>
      <p:sp>
        <p:nvSpPr>
          <p:cNvPr id="401412" name="Line 4"/>
          <p:cNvSpPr>
            <a:spLocks noChangeShapeType="1"/>
          </p:cNvSpPr>
          <p:nvPr/>
        </p:nvSpPr>
        <p:spPr bwMode="auto">
          <a:xfrm>
            <a:off x="2987675" y="3860800"/>
            <a:ext cx="14398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401414" name="Oval 6"/>
          <p:cNvSpPr>
            <a:spLocks noChangeArrowheads="1"/>
          </p:cNvSpPr>
          <p:nvPr/>
        </p:nvSpPr>
        <p:spPr bwMode="auto">
          <a:xfrm>
            <a:off x="1692275" y="2708275"/>
            <a:ext cx="431800" cy="4318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99CCFF"/>
              </a:solidFill>
              <a:latin typeface="+mj-lt"/>
            </a:endParaRPr>
          </a:p>
        </p:txBody>
      </p:sp>
      <p:sp>
        <p:nvSpPr>
          <p:cNvPr id="401415" name="Oval 7"/>
          <p:cNvSpPr>
            <a:spLocks noChangeArrowheads="1"/>
          </p:cNvSpPr>
          <p:nvPr/>
        </p:nvSpPr>
        <p:spPr bwMode="auto">
          <a:xfrm>
            <a:off x="1692275" y="450850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>
              <a:latin typeface="+mj-lt"/>
            </a:endParaRPr>
          </a:p>
        </p:txBody>
      </p:sp>
      <p:sp>
        <p:nvSpPr>
          <p:cNvPr id="401416" name="Line 8"/>
          <p:cNvSpPr>
            <a:spLocks noChangeShapeType="1"/>
          </p:cNvSpPr>
          <p:nvPr/>
        </p:nvSpPr>
        <p:spPr bwMode="auto">
          <a:xfrm flipV="1">
            <a:off x="1908175" y="3141663"/>
            <a:ext cx="0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401417" name="Line 9"/>
          <p:cNvSpPr>
            <a:spLocks noChangeShapeType="1"/>
          </p:cNvSpPr>
          <p:nvPr/>
        </p:nvSpPr>
        <p:spPr bwMode="auto">
          <a:xfrm flipV="1">
            <a:off x="755650" y="3068638"/>
            <a:ext cx="1008063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401418" name="Oval 10"/>
          <p:cNvSpPr>
            <a:spLocks noChangeArrowheads="1"/>
          </p:cNvSpPr>
          <p:nvPr/>
        </p:nvSpPr>
        <p:spPr bwMode="auto">
          <a:xfrm>
            <a:off x="395288" y="4508500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>
              <a:latin typeface="+mj-lt"/>
            </a:endParaRPr>
          </a:p>
        </p:txBody>
      </p:sp>
      <p:sp>
        <p:nvSpPr>
          <p:cNvPr id="401419" name="Text Box 11"/>
          <p:cNvSpPr txBox="1">
            <a:spLocks noChangeArrowheads="1"/>
          </p:cNvSpPr>
          <p:nvPr/>
        </p:nvSpPr>
        <p:spPr bwMode="auto">
          <a:xfrm>
            <a:off x="1979613" y="3284538"/>
            <a:ext cx="4042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>
                <a:latin typeface="+mj-lt"/>
              </a:rPr>
              <a:t>w</a:t>
            </a:r>
          </a:p>
        </p:txBody>
      </p:sp>
      <p:sp>
        <p:nvSpPr>
          <p:cNvPr id="401420" name="Text Box 12"/>
          <p:cNvSpPr txBox="1">
            <a:spLocks noChangeArrowheads="1"/>
          </p:cNvSpPr>
          <p:nvPr/>
        </p:nvSpPr>
        <p:spPr bwMode="auto">
          <a:xfrm>
            <a:off x="755650" y="3068638"/>
            <a:ext cx="5084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>
                <a:latin typeface="+mj-lt"/>
              </a:rPr>
              <a:t>w</a:t>
            </a:r>
            <a:r>
              <a:rPr lang="tr-TR" sz="2400" baseline="-25000">
                <a:latin typeface="+mj-lt"/>
              </a:rPr>
              <a:t>0</a:t>
            </a:r>
          </a:p>
        </p:txBody>
      </p:sp>
      <p:sp>
        <p:nvSpPr>
          <p:cNvPr id="401421" name="Text Box 13"/>
          <p:cNvSpPr txBox="1">
            <a:spLocks noChangeArrowheads="1"/>
          </p:cNvSpPr>
          <p:nvPr/>
        </p:nvSpPr>
        <p:spPr bwMode="auto">
          <a:xfrm>
            <a:off x="2195513" y="2492375"/>
            <a:ext cx="3225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>
                <a:latin typeface="+mj-lt"/>
              </a:rPr>
              <a:t>y</a:t>
            </a:r>
          </a:p>
        </p:txBody>
      </p:sp>
      <p:sp>
        <p:nvSpPr>
          <p:cNvPr id="401422" name="Text Box 14"/>
          <p:cNvSpPr txBox="1">
            <a:spLocks noChangeArrowheads="1"/>
          </p:cNvSpPr>
          <p:nvPr/>
        </p:nvSpPr>
        <p:spPr bwMode="auto">
          <a:xfrm>
            <a:off x="2124075" y="4437063"/>
            <a:ext cx="3177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 dirty="0">
                <a:latin typeface="+mj-lt"/>
              </a:rPr>
              <a:t>x</a:t>
            </a:r>
          </a:p>
        </p:txBody>
      </p:sp>
      <p:sp>
        <p:nvSpPr>
          <p:cNvPr id="401423" name="Text Box 15"/>
          <p:cNvSpPr txBox="1">
            <a:spLocks noChangeArrowheads="1"/>
          </p:cNvSpPr>
          <p:nvPr/>
        </p:nvSpPr>
        <p:spPr bwMode="auto">
          <a:xfrm>
            <a:off x="395288" y="5013325"/>
            <a:ext cx="8851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 dirty="0">
                <a:latin typeface="+mj-lt"/>
              </a:rPr>
              <a:t>x</a:t>
            </a:r>
            <a:r>
              <a:rPr lang="tr-TR" sz="2400" baseline="-25000" dirty="0">
                <a:latin typeface="+mj-lt"/>
              </a:rPr>
              <a:t>0</a:t>
            </a:r>
            <a:r>
              <a:rPr lang="tr-TR" sz="2400" dirty="0">
                <a:latin typeface="+mj-lt"/>
              </a:rPr>
              <a:t>=+1</a:t>
            </a:r>
          </a:p>
        </p:txBody>
      </p:sp>
      <p:sp>
        <p:nvSpPr>
          <p:cNvPr id="401424" name="Line 16"/>
          <p:cNvSpPr>
            <a:spLocks noChangeShapeType="1"/>
          </p:cNvSpPr>
          <p:nvPr/>
        </p:nvSpPr>
        <p:spPr bwMode="auto">
          <a:xfrm flipV="1">
            <a:off x="3708400" y="2492375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401425" name="Line 17"/>
          <p:cNvSpPr>
            <a:spLocks noChangeShapeType="1"/>
          </p:cNvSpPr>
          <p:nvPr/>
        </p:nvSpPr>
        <p:spPr bwMode="auto">
          <a:xfrm flipV="1">
            <a:off x="2700338" y="2708275"/>
            <a:ext cx="1943100" cy="165735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401427" name="Line 19"/>
          <p:cNvSpPr>
            <a:spLocks noChangeShapeType="1"/>
          </p:cNvSpPr>
          <p:nvPr/>
        </p:nvSpPr>
        <p:spPr bwMode="auto">
          <a:xfrm>
            <a:off x="7092950" y="4005263"/>
            <a:ext cx="14398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401428" name="Oval 20"/>
          <p:cNvSpPr>
            <a:spLocks noChangeArrowheads="1"/>
          </p:cNvSpPr>
          <p:nvPr/>
        </p:nvSpPr>
        <p:spPr bwMode="auto">
          <a:xfrm>
            <a:off x="5797550" y="2852738"/>
            <a:ext cx="431800" cy="4318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99CCFF"/>
              </a:solidFill>
              <a:latin typeface="+mj-lt"/>
            </a:endParaRPr>
          </a:p>
        </p:txBody>
      </p:sp>
      <p:sp>
        <p:nvSpPr>
          <p:cNvPr id="401429" name="Oval 21"/>
          <p:cNvSpPr>
            <a:spLocks noChangeArrowheads="1"/>
          </p:cNvSpPr>
          <p:nvPr/>
        </p:nvSpPr>
        <p:spPr bwMode="auto">
          <a:xfrm>
            <a:off x="5797550" y="4652963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>
              <a:latin typeface="+mj-lt"/>
            </a:endParaRPr>
          </a:p>
        </p:txBody>
      </p:sp>
      <p:sp>
        <p:nvSpPr>
          <p:cNvPr id="401430" name="Line 22"/>
          <p:cNvSpPr>
            <a:spLocks noChangeShapeType="1"/>
          </p:cNvSpPr>
          <p:nvPr/>
        </p:nvSpPr>
        <p:spPr bwMode="auto">
          <a:xfrm flipV="1">
            <a:off x="6013450" y="3286125"/>
            <a:ext cx="0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401431" name="Line 23"/>
          <p:cNvSpPr>
            <a:spLocks noChangeShapeType="1"/>
          </p:cNvSpPr>
          <p:nvPr/>
        </p:nvSpPr>
        <p:spPr bwMode="auto">
          <a:xfrm flipV="1">
            <a:off x="4789488" y="3213100"/>
            <a:ext cx="1077912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401432" name="Oval 24"/>
          <p:cNvSpPr>
            <a:spLocks noChangeArrowheads="1"/>
          </p:cNvSpPr>
          <p:nvPr/>
        </p:nvSpPr>
        <p:spPr bwMode="auto">
          <a:xfrm>
            <a:off x="4500563" y="4652963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>
              <a:latin typeface="+mj-lt"/>
            </a:endParaRPr>
          </a:p>
        </p:txBody>
      </p:sp>
      <p:sp>
        <p:nvSpPr>
          <p:cNvPr id="401433" name="Text Box 25"/>
          <p:cNvSpPr txBox="1">
            <a:spLocks noChangeArrowheads="1"/>
          </p:cNvSpPr>
          <p:nvPr/>
        </p:nvSpPr>
        <p:spPr bwMode="auto">
          <a:xfrm>
            <a:off x="6084888" y="3429000"/>
            <a:ext cx="4042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>
                <a:latin typeface="+mj-lt"/>
              </a:rPr>
              <a:t>w</a:t>
            </a:r>
          </a:p>
        </p:txBody>
      </p:sp>
      <p:sp>
        <p:nvSpPr>
          <p:cNvPr id="401434" name="Text Box 26"/>
          <p:cNvSpPr txBox="1">
            <a:spLocks noChangeArrowheads="1"/>
          </p:cNvSpPr>
          <p:nvPr/>
        </p:nvSpPr>
        <p:spPr bwMode="auto">
          <a:xfrm>
            <a:off x="4860925" y="3213100"/>
            <a:ext cx="5084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>
                <a:latin typeface="+mj-lt"/>
              </a:rPr>
              <a:t>w</a:t>
            </a:r>
            <a:r>
              <a:rPr lang="tr-TR" sz="2400" baseline="-25000">
                <a:latin typeface="+mj-lt"/>
              </a:rPr>
              <a:t>0</a:t>
            </a:r>
          </a:p>
        </p:txBody>
      </p:sp>
      <p:sp>
        <p:nvSpPr>
          <p:cNvPr id="401435" name="Text Box 27"/>
          <p:cNvSpPr txBox="1">
            <a:spLocks noChangeArrowheads="1"/>
          </p:cNvSpPr>
          <p:nvPr/>
        </p:nvSpPr>
        <p:spPr bwMode="auto">
          <a:xfrm>
            <a:off x="6373813" y="2708275"/>
            <a:ext cx="3225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>
                <a:latin typeface="+mj-lt"/>
              </a:rPr>
              <a:t>y</a:t>
            </a:r>
          </a:p>
        </p:txBody>
      </p:sp>
      <p:sp>
        <p:nvSpPr>
          <p:cNvPr id="401436" name="Text Box 28"/>
          <p:cNvSpPr txBox="1">
            <a:spLocks noChangeArrowheads="1"/>
          </p:cNvSpPr>
          <p:nvPr/>
        </p:nvSpPr>
        <p:spPr bwMode="auto">
          <a:xfrm>
            <a:off x="6227763" y="4581525"/>
            <a:ext cx="3177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>
                <a:latin typeface="+mj-lt"/>
              </a:rPr>
              <a:t>x</a:t>
            </a:r>
          </a:p>
        </p:txBody>
      </p:sp>
      <p:sp>
        <p:nvSpPr>
          <p:cNvPr id="401437" name="Line 29"/>
          <p:cNvSpPr>
            <a:spLocks noChangeShapeType="1"/>
          </p:cNvSpPr>
          <p:nvPr/>
        </p:nvSpPr>
        <p:spPr bwMode="auto">
          <a:xfrm flipV="1">
            <a:off x="7812088" y="2636838"/>
            <a:ext cx="0" cy="259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401438" name="Line 30"/>
          <p:cNvSpPr>
            <a:spLocks noChangeShapeType="1"/>
          </p:cNvSpPr>
          <p:nvPr/>
        </p:nvSpPr>
        <p:spPr bwMode="auto">
          <a:xfrm flipV="1">
            <a:off x="6948488" y="2781300"/>
            <a:ext cx="1225550" cy="1728788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401443" name="Text Box 35"/>
          <p:cNvSpPr txBox="1">
            <a:spLocks noChangeArrowheads="1"/>
          </p:cNvSpPr>
          <p:nvPr/>
        </p:nvSpPr>
        <p:spPr bwMode="auto">
          <a:xfrm>
            <a:off x="5867400" y="2781300"/>
            <a:ext cx="3048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>
                <a:latin typeface="+mj-lt"/>
              </a:rPr>
              <a:t>s</a:t>
            </a:r>
          </a:p>
        </p:txBody>
      </p:sp>
      <p:sp>
        <p:nvSpPr>
          <p:cNvPr id="401446" name="Line 38"/>
          <p:cNvSpPr>
            <a:spLocks noChangeShapeType="1"/>
          </p:cNvSpPr>
          <p:nvPr/>
        </p:nvSpPr>
        <p:spPr bwMode="auto">
          <a:xfrm>
            <a:off x="7215206" y="3571876"/>
            <a:ext cx="10080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401447" name="Line 39"/>
          <p:cNvSpPr>
            <a:spLocks noChangeShapeType="1"/>
          </p:cNvSpPr>
          <p:nvPr/>
        </p:nvSpPr>
        <p:spPr bwMode="auto">
          <a:xfrm>
            <a:off x="6372225" y="4005263"/>
            <a:ext cx="9366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401448" name="Text Box 40"/>
          <p:cNvSpPr txBox="1">
            <a:spLocks noChangeArrowheads="1"/>
          </p:cNvSpPr>
          <p:nvPr/>
        </p:nvSpPr>
        <p:spPr bwMode="auto">
          <a:xfrm>
            <a:off x="7740650" y="4005263"/>
            <a:ext cx="5084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 dirty="0">
                <a:latin typeface="+mj-lt"/>
              </a:rPr>
              <a:t>w</a:t>
            </a:r>
            <a:r>
              <a:rPr lang="tr-TR" sz="2400" baseline="-25000" dirty="0">
                <a:latin typeface="+mj-lt"/>
              </a:rPr>
              <a:t>0</a:t>
            </a:r>
          </a:p>
        </p:txBody>
      </p:sp>
      <p:sp>
        <p:nvSpPr>
          <p:cNvPr id="401449" name="Text Box 41"/>
          <p:cNvSpPr txBox="1">
            <a:spLocks noChangeArrowheads="1"/>
          </p:cNvSpPr>
          <p:nvPr/>
        </p:nvSpPr>
        <p:spPr bwMode="auto">
          <a:xfrm>
            <a:off x="3779838" y="2420938"/>
            <a:ext cx="3225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>
                <a:latin typeface="+mj-lt"/>
              </a:rPr>
              <a:t>y</a:t>
            </a:r>
          </a:p>
        </p:txBody>
      </p:sp>
      <p:sp>
        <p:nvSpPr>
          <p:cNvPr id="401450" name="Text Box 42"/>
          <p:cNvSpPr txBox="1">
            <a:spLocks noChangeArrowheads="1"/>
          </p:cNvSpPr>
          <p:nvPr/>
        </p:nvSpPr>
        <p:spPr bwMode="auto">
          <a:xfrm>
            <a:off x="4067175" y="3789363"/>
            <a:ext cx="3177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>
                <a:latin typeface="+mj-lt"/>
              </a:rPr>
              <a:t>x</a:t>
            </a:r>
          </a:p>
        </p:txBody>
      </p:sp>
      <p:sp>
        <p:nvSpPr>
          <p:cNvPr id="401453" name="Oval 45"/>
          <p:cNvSpPr>
            <a:spLocks noChangeArrowheads="1"/>
          </p:cNvSpPr>
          <p:nvPr/>
        </p:nvSpPr>
        <p:spPr bwMode="auto">
          <a:xfrm>
            <a:off x="4067175" y="3429000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1454" name="Oval 46"/>
          <p:cNvSpPr>
            <a:spLocks noChangeArrowheads="1"/>
          </p:cNvSpPr>
          <p:nvPr/>
        </p:nvSpPr>
        <p:spPr bwMode="auto">
          <a:xfrm>
            <a:off x="3995738" y="299720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1455" name="Oval 47"/>
          <p:cNvSpPr>
            <a:spLocks noChangeArrowheads="1"/>
          </p:cNvSpPr>
          <p:nvPr/>
        </p:nvSpPr>
        <p:spPr bwMode="auto">
          <a:xfrm>
            <a:off x="3419475" y="33575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1456" name="Oval 48"/>
          <p:cNvSpPr>
            <a:spLocks noChangeArrowheads="1"/>
          </p:cNvSpPr>
          <p:nvPr/>
        </p:nvSpPr>
        <p:spPr bwMode="auto">
          <a:xfrm>
            <a:off x="3563938" y="3716338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1457" name="Oval 49"/>
          <p:cNvSpPr>
            <a:spLocks noChangeArrowheads="1"/>
          </p:cNvSpPr>
          <p:nvPr/>
        </p:nvSpPr>
        <p:spPr bwMode="auto">
          <a:xfrm>
            <a:off x="3059113" y="436562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1458" name="Oval 50"/>
          <p:cNvSpPr>
            <a:spLocks noChangeArrowheads="1"/>
          </p:cNvSpPr>
          <p:nvPr/>
        </p:nvSpPr>
        <p:spPr bwMode="auto">
          <a:xfrm>
            <a:off x="2771775" y="3429000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1462" name="Oval 54"/>
          <p:cNvSpPr>
            <a:spLocks noChangeArrowheads="1"/>
          </p:cNvSpPr>
          <p:nvPr/>
        </p:nvSpPr>
        <p:spPr bwMode="auto">
          <a:xfrm>
            <a:off x="4714875" y="7748588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1463" name="Oval 55"/>
          <p:cNvSpPr>
            <a:spLocks noChangeArrowheads="1"/>
          </p:cNvSpPr>
          <p:nvPr/>
        </p:nvSpPr>
        <p:spPr bwMode="auto">
          <a:xfrm>
            <a:off x="4930775" y="7964488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401466" name="Group 58"/>
          <p:cNvGrpSpPr>
            <a:grpSpLocks/>
          </p:cNvGrpSpPr>
          <p:nvPr/>
        </p:nvGrpSpPr>
        <p:grpSpPr bwMode="auto">
          <a:xfrm>
            <a:off x="7885113" y="3933825"/>
            <a:ext cx="144462" cy="142875"/>
            <a:chOff x="4150" y="3748"/>
            <a:chExt cx="91" cy="90"/>
          </a:xfrm>
        </p:grpSpPr>
        <p:sp>
          <p:nvSpPr>
            <p:cNvPr id="401464" name="Line 56"/>
            <p:cNvSpPr>
              <a:spLocks noChangeShapeType="1"/>
            </p:cNvSpPr>
            <p:nvPr/>
          </p:nvSpPr>
          <p:spPr bwMode="auto">
            <a:xfrm>
              <a:off x="4150" y="3748"/>
              <a:ext cx="91" cy="9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>
                <a:latin typeface="+mj-lt"/>
              </a:endParaRPr>
            </a:p>
          </p:txBody>
        </p:sp>
        <p:sp>
          <p:nvSpPr>
            <p:cNvPr id="401465" name="Line 57"/>
            <p:cNvSpPr>
              <a:spLocks noChangeShapeType="1"/>
            </p:cNvSpPr>
            <p:nvPr/>
          </p:nvSpPr>
          <p:spPr bwMode="auto">
            <a:xfrm flipH="1">
              <a:off x="4150" y="3748"/>
              <a:ext cx="91" cy="9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>
                <a:latin typeface="+mj-lt"/>
              </a:endParaRPr>
            </a:p>
          </p:txBody>
        </p:sp>
      </p:grpSp>
      <p:grpSp>
        <p:nvGrpSpPr>
          <p:cNvPr id="401467" name="Group 59"/>
          <p:cNvGrpSpPr>
            <a:grpSpLocks/>
          </p:cNvGrpSpPr>
          <p:nvPr/>
        </p:nvGrpSpPr>
        <p:grpSpPr bwMode="auto">
          <a:xfrm>
            <a:off x="7451725" y="3933825"/>
            <a:ext cx="144463" cy="142875"/>
            <a:chOff x="4150" y="3748"/>
            <a:chExt cx="91" cy="90"/>
          </a:xfrm>
        </p:grpSpPr>
        <p:sp>
          <p:nvSpPr>
            <p:cNvPr id="401468" name="Line 60"/>
            <p:cNvSpPr>
              <a:spLocks noChangeShapeType="1"/>
            </p:cNvSpPr>
            <p:nvPr/>
          </p:nvSpPr>
          <p:spPr bwMode="auto">
            <a:xfrm>
              <a:off x="4150" y="3748"/>
              <a:ext cx="91" cy="9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>
                <a:latin typeface="+mj-lt"/>
              </a:endParaRPr>
            </a:p>
          </p:txBody>
        </p:sp>
        <p:sp>
          <p:nvSpPr>
            <p:cNvPr id="401469" name="Line 61"/>
            <p:cNvSpPr>
              <a:spLocks noChangeShapeType="1"/>
            </p:cNvSpPr>
            <p:nvPr/>
          </p:nvSpPr>
          <p:spPr bwMode="auto">
            <a:xfrm flipH="1">
              <a:off x="4150" y="3748"/>
              <a:ext cx="91" cy="9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>
                <a:latin typeface="+mj-lt"/>
              </a:endParaRPr>
            </a:p>
          </p:txBody>
        </p:sp>
      </p:grpSp>
      <p:grpSp>
        <p:nvGrpSpPr>
          <p:cNvPr id="401470" name="Group 62"/>
          <p:cNvGrpSpPr>
            <a:grpSpLocks/>
          </p:cNvGrpSpPr>
          <p:nvPr/>
        </p:nvGrpSpPr>
        <p:grpSpPr bwMode="auto">
          <a:xfrm>
            <a:off x="7667625" y="3933825"/>
            <a:ext cx="144463" cy="142875"/>
            <a:chOff x="4150" y="3748"/>
            <a:chExt cx="91" cy="90"/>
          </a:xfrm>
        </p:grpSpPr>
        <p:sp>
          <p:nvSpPr>
            <p:cNvPr id="401471" name="Line 63"/>
            <p:cNvSpPr>
              <a:spLocks noChangeShapeType="1"/>
            </p:cNvSpPr>
            <p:nvPr/>
          </p:nvSpPr>
          <p:spPr bwMode="auto">
            <a:xfrm>
              <a:off x="4150" y="3748"/>
              <a:ext cx="91" cy="9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>
                <a:latin typeface="+mj-lt"/>
              </a:endParaRPr>
            </a:p>
          </p:txBody>
        </p:sp>
        <p:sp>
          <p:nvSpPr>
            <p:cNvPr id="401472" name="Line 64"/>
            <p:cNvSpPr>
              <a:spLocks noChangeShapeType="1"/>
            </p:cNvSpPr>
            <p:nvPr/>
          </p:nvSpPr>
          <p:spPr bwMode="auto">
            <a:xfrm flipH="1">
              <a:off x="4150" y="3748"/>
              <a:ext cx="91" cy="9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>
                <a:latin typeface="+mj-lt"/>
              </a:endParaRPr>
            </a:p>
          </p:txBody>
        </p:sp>
      </p:grpSp>
      <p:grpSp>
        <p:nvGrpSpPr>
          <p:cNvPr id="401473" name="Group 65"/>
          <p:cNvGrpSpPr>
            <a:grpSpLocks/>
          </p:cNvGrpSpPr>
          <p:nvPr/>
        </p:nvGrpSpPr>
        <p:grpSpPr bwMode="auto">
          <a:xfrm>
            <a:off x="7812088" y="3933825"/>
            <a:ext cx="144462" cy="142875"/>
            <a:chOff x="4150" y="3748"/>
            <a:chExt cx="91" cy="90"/>
          </a:xfrm>
        </p:grpSpPr>
        <p:sp>
          <p:nvSpPr>
            <p:cNvPr id="401474" name="Line 66"/>
            <p:cNvSpPr>
              <a:spLocks noChangeShapeType="1"/>
            </p:cNvSpPr>
            <p:nvPr/>
          </p:nvSpPr>
          <p:spPr bwMode="auto">
            <a:xfrm>
              <a:off x="4150" y="3748"/>
              <a:ext cx="91" cy="9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>
                <a:latin typeface="+mj-lt"/>
              </a:endParaRPr>
            </a:p>
          </p:txBody>
        </p:sp>
        <p:sp>
          <p:nvSpPr>
            <p:cNvPr id="401475" name="Line 67"/>
            <p:cNvSpPr>
              <a:spLocks noChangeShapeType="1"/>
            </p:cNvSpPr>
            <p:nvPr/>
          </p:nvSpPr>
          <p:spPr bwMode="auto">
            <a:xfrm flipH="1">
              <a:off x="4150" y="3748"/>
              <a:ext cx="91" cy="9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>
                <a:latin typeface="+mj-lt"/>
              </a:endParaRPr>
            </a:p>
          </p:txBody>
        </p:sp>
      </p:grpSp>
      <p:grpSp>
        <p:nvGrpSpPr>
          <p:cNvPr id="401476" name="Group 68"/>
          <p:cNvGrpSpPr>
            <a:grpSpLocks/>
          </p:cNvGrpSpPr>
          <p:nvPr/>
        </p:nvGrpSpPr>
        <p:grpSpPr bwMode="auto">
          <a:xfrm>
            <a:off x="6950075" y="3933825"/>
            <a:ext cx="144463" cy="142875"/>
            <a:chOff x="4150" y="3748"/>
            <a:chExt cx="91" cy="90"/>
          </a:xfrm>
        </p:grpSpPr>
        <p:sp>
          <p:nvSpPr>
            <p:cNvPr id="401477" name="Line 69"/>
            <p:cNvSpPr>
              <a:spLocks noChangeShapeType="1"/>
            </p:cNvSpPr>
            <p:nvPr/>
          </p:nvSpPr>
          <p:spPr bwMode="auto">
            <a:xfrm>
              <a:off x="4150" y="3748"/>
              <a:ext cx="91" cy="9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>
                <a:latin typeface="+mj-lt"/>
              </a:endParaRPr>
            </a:p>
          </p:txBody>
        </p:sp>
        <p:sp>
          <p:nvSpPr>
            <p:cNvPr id="401478" name="Line 70"/>
            <p:cNvSpPr>
              <a:spLocks noChangeShapeType="1"/>
            </p:cNvSpPr>
            <p:nvPr/>
          </p:nvSpPr>
          <p:spPr bwMode="auto">
            <a:xfrm flipH="1">
              <a:off x="4150" y="3748"/>
              <a:ext cx="91" cy="9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>
                <a:latin typeface="+mj-lt"/>
              </a:endParaRPr>
            </a:p>
          </p:txBody>
        </p:sp>
      </p:grpSp>
      <p:grpSp>
        <p:nvGrpSpPr>
          <p:cNvPr id="401479" name="Group 71"/>
          <p:cNvGrpSpPr>
            <a:grpSpLocks/>
          </p:cNvGrpSpPr>
          <p:nvPr/>
        </p:nvGrpSpPr>
        <p:grpSpPr bwMode="auto">
          <a:xfrm>
            <a:off x="6516688" y="3933825"/>
            <a:ext cx="144462" cy="142875"/>
            <a:chOff x="4150" y="3748"/>
            <a:chExt cx="91" cy="90"/>
          </a:xfrm>
        </p:grpSpPr>
        <p:sp>
          <p:nvSpPr>
            <p:cNvPr id="401480" name="Line 72"/>
            <p:cNvSpPr>
              <a:spLocks noChangeShapeType="1"/>
            </p:cNvSpPr>
            <p:nvPr/>
          </p:nvSpPr>
          <p:spPr bwMode="auto">
            <a:xfrm>
              <a:off x="4150" y="3748"/>
              <a:ext cx="91" cy="9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>
                <a:latin typeface="+mj-lt"/>
              </a:endParaRPr>
            </a:p>
          </p:txBody>
        </p:sp>
        <p:sp>
          <p:nvSpPr>
            <p:cNvPr id="401481" name="Line 73"/>
            <p:cNvSpPr>
              <a:spLocks noChangeShapeType="1"/>
            </p:cNvSpPr>
            <p:nvPr/>
          </p:nvSpPr>
          <p:spPr bwMode="auto">
            <a:xfrm flipH="1">
              <a:off x="4150" y="3748"/>
              <a:ext cx="91" cy="9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>
                <a:latin typeface="+mj-lt"/>
              </a:endParaRPr>
            </a:p>
          </p:txBody>
        </p:sp>
      </p:grpSp>
      <p:grpSp>
        <p:nvGrpSpPr>
          <p:cNvPr id="401482" name="Group 74"/>
          <p:cNvGrpSpPr>
            <a:grpSpLocks/>
          </p:cNvGrpSpPr>
          <p:nvPr/>
        </p:nvGrpSpPr>
        <p:grpSpPr bwMode="auto">
          <a:xfrm>
            <a:off x="6732588" y="3933825"/>
            <a:ext cx="144462" cy="142875"/>
            <a:chOff x="4150" y="3748"/>
            <a:chExt cx="91" cy="90"/>
          </a:xfrm>
        </p:grpSpPr>
        <p:sp>
          <p:nvSpPr>
            <p:cNvPr id="401483" name="Line 75"/>
            <p:cNvSpPr>
              <a:spLocks noChangeShapeType="1"/>
            </p:cNvSpPr>
            <p:nvPr/>
          </p:nvSpPr>
          <p:spPr bwMode="auto">
            <a:xfrm>
              <a:off x="4150" y="3748"/>
              <a:ext cx="91" cy="9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>
                <a:latin typeface="+mj-lt"/>
              </a:endParaRPr>
            </a:p>
          </p:txBody>
        </p:sp>
        <p:sp>
          <p:nvSpPr>
            <p:cNvPr id="401484" name="Line 76"/>
            <p:cNvSpPr>
              <a:spLocks noChangeShapeType="1"/>
            </p:cNvSpPr>
            <p:nvPr/>
          </p:nvSpPr>
          <p:spPr bwMode="auto">
            <a:xfrm flipH="1">
              <a:off x="4150" y="3748"/>
              <a:ext cx="91" cy="9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>
                <a:latin typeface="+mj-lt"/>
              </a:endParaRPr>
            </a:p>
          </p:txBody>
        </p:sp>
      </p:grpSp>
      <p:grpSp>
        <p:nvGrpSpPr>
          <p:cNvPr id="401485" name="Group 77"/>
          <p:cNvGrpSpPr>
            <a:grpSpLocks/>
          </p:cNvGrpSpPr>
          <p:nvPr/>
        </p:nvGrpSpPr>
        <p:grpSpPr bwMode="auto">
          <a:xfrm>
            <a:off x="6877050" y="3933825"/>
            <a:ext cx="144463" cy="142875"/>
            <a:chOff x="4150" y="3748"/>
            <a:chExt cx="91" cy="90"/>
          </a:xfrm>
        </p:grpSpPr>
        <p:sp>
          <p:nvSpPr>
            <p:cNvPr id="401486" name="Line 78"/>
            <p:cNvSpPr>
              <a:spLocks noChangeShapeType="1"/>
            </p:cNvSpPr>
            <p:nvPr/>
          </p:nvSpPr>
          <p:spPr bwMode="auto">
            <a:xfrm>
              <a:off x="4150" y="3748"/>
              <a:ext cx="91" cy="9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>
                <a:latin typeface="+mj-lt"/>
              </a:endParaRPr>
            </a:p>
          </p:txBody>
        </p:sp>
        <p:sp>
          <p:nvSpPr>
            <p:cNvPr id="401487" name="Line 79"/>
            <p:cNvSpPr>
              <a:spLocks noChangeShapeType="1"/>
            </p:cNvSpPr>
            <p:nvPr/>
          </p:nvSpPr>
          <p:spPr bwMode="auto">
            <a:xfrm flipH="1">
              <a:off x="4150" y="3748"/>
              <a:ext cx="91" cy="9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>
                <a:latin typeface="+mj-lt"/>
              </a:endParaRPr>
            </a:p>
          </p:txBody>
        </p:sp>
      </p:grpSp>
      <p:graphicFrame>
        <p:nvGraphicFramePr>
          <p:cNvPr id="401490" name="Object 82"/>
          <p:cNvGraphicFramePr>
            <a:graphicFrameLocks noChangeAspect="1"/>
          </p:cNvGraphicFramePr>
          <p:nvPr/>
        </p:nvGraphicFramePr>
        <p:xfrm>
          <a:off x="4708525" y="5262563"/>
          <a:ext cx="3652838" cy="758825"/>
        </p:xfrm>
        <a:graphic>
          <a:graphicData uri="http://schemas.openxmlformats.org/presentationml/2006/ole">
            <p:oleObj spid="_x0000_s401490" name="Equation" r:id="rId3" imgW="2019240" imgH="419040" progId="Equation.3">
              <p:embed/>
            </p:oleObj>
          </a:graphicData>
        </a:graphic>
      </p:graphicFrame>
      <p:sp>
        <p:nvSpPr>
          <p:cNvPr id="79" name="Freeform 78"/>
          <p:cNvSpPr/>
          <p:nvPr/>
        </p:nvSpPr>
        <p:spPr>
          <a:xfrm>
            <a:off x="6357950" y="3500438"/>
            <a:ext cx="1740694" cy="495300"/>
          </a:xfrm>
          <a:custGeom>
            <a:avLst/>
            <a:gdLst>
              <a:gd name="connsiteX0" fmla="*/ 1740694 w 1740694"/>
              <a:gd name="connsiteY0" fmla="*/ 53975 h 495300"/>
              <a:gd name="connsiteX1" fmla="*/ 1216819 w 1740694"/>
              <a:gd name="connsiteY1" fmla="*/ 58738 h 495300"/>
              <a:gd name="connsiteX2" fmla="*/ 654844 w 1740694"/>
              <a:gd name="connsiteY2" fmla="*/ 406400 h 495300"/>
              <a:gd name="connsiteX3" fmla="*/ 92869 w 1740694"/>
              <a:gd name="connsiteY3" fmla="*/ 482600 h 495300"/>
              <a:gd name="connsiteX4" fmla="*/ 97632 w 1740694"/>
              <a:gd name="connsiteY4" fmla="*/ 482600 h 495300"/>
              <a:gd name="connsiteX5" fmla="*/ 97632 w 1740694"/>
              <a:gd name="connsiteY5" fmla="*/ 4826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0694" h="495300">
                <a:moveTo>
                  <a:pt x="1740694" y="53975"/>
                </a:moveTo>
                <a:cubicBezTo>
                  <a:pt x="1569244" y="26987"/>
                  <a:pt x="1397794" y="0"/>
                  <a:pt x="1216819" y="58738"/>
                </a:cubicBezTo>
                <a:cubicBezTo>
                  <a:pt x="1035844" y="117476"/>
                  <a:pt x="842169" y="335756"/>
                  <a:pt x="654844" y="406400"/>
                </a:cubicBezTo>
                <a:cubicBezTo>
                  <a:pt x="467519" y="477044"/>
                  <a:pt x="185738" y="469900"/>
                  <a:pt x="92869" y="482600"/>
                </a:cubicBezTo>
                <a:cubicBezTo>
                  <a:pt x="0" y="495300"/>
                  <a:pt x="97632" y="482600"/>
                  <a:pt x="97632" y="482600"/>
                </a:cubicBezTo>
                <a:lnTo>
                  <a:pt x="97632" y="48260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472" y="6356350"/>
            <a:ext cx="7072362" cy="365125"/>
          </a:xfrm>
        </p:spPr>
        <p:txBody>
          <a:bodyPr/>
          <a:lstStyle/>
          <a:p>
            <a:r>
              <a:rPr lang="en-US" dirty="0" smtClean="0">
                <a:solidFill>
                  <a:srgbClr val="B2B2B2"/>
                </a:solidFill>
                <a:latin typeface="+mj-lt"/>
              </a:rPr>
              <a:t>Lecture Notes for E </a:t>
            </a:r>
            <a:r>
              <a:rPr lang="en-US" dirty="0" err="1" smtClean="0">
                <a:solidFill>
                  <a:srgbClr val="B2B2B2"/>
                </a:solidFill>
                <a:latin typeface="+mj-lt"/>
              </a:rPr>
              <a:t>Alpaydın</a:t>
            </a:r>
            <a:r>
              <a:rPr lang="en-US" dirty="0" smtClean="0">
                <a:solidFill>
                  <a:srgbClr val="B2B2B2"/>
                </a:solidFill>
                <a:latin typeface="+mj-lt"/>
              </a:rPr>
              <a:t> 2010 Introduction to Machine Learning 2e © The MIT Press (V1.0)</a:t>
            </a:r>
            <a:endParaRPr lang="tr-TR" dirty="0">
              <a:solidFill>
                <a:srgbClr val="B2B2B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479" name="Picture 23" descr="perK_c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285992"/>
            <a:ext cx="5545138" cy="3979863"/>
          </a:xfrm>
          <a:prstGeom prst="rect">
            <a:avLst/>
          </a:prstGeom>
          <a:noFill/>
        </p:spPr>
      </p:pic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 Outputs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FB6D0-1DD0-429D-9167-91FCC494C97F}" type="slidenum">
              <a:rPr lang="tr-TR">
                <a:latin typeface="+mj-lt"/>
              </a:rPr>
              <a:pPr/>
              <a:t>7</a:t>
            </a:fld>
            <a:endParaRPr lang="tr-TR">
              <a:latin typeface="+mj-lt"/>
            </a:endParaRPr>
          </a:p>
        </p:txBody>
      </p:sp>
      <p:graphicFrame>
        <p:nvGraphicFramePr>
          <p:cNvPr id="403483" name="Object 2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911225" y="3392488"/>
          <a:ext cx="1944688" cy="2522537"/>
        </p:xfrm>
        <a:graphic>
          <a:graphicData uri="http://schemas.openxmlformats.org/presentationml/2006/ole">
            <p:oleObj spid="_x0000_s403483" name="Equation" r:id="rId4" imgW="939600" imgH="1218960" progId="Equation.3">
              <p:embed/>
            </p:oleObj>
          </a:graphicData>
        </a:graphic>
      </p:graphicFrame>
      <p:graphicFrame>
        <p:nvGraphicFramePr>
          <p:cNvPr id="403484" name="Object 28"/>
          <p:cNvGraphicFramePr>
            <a:graphicFrameLocks noChangeAspect="1"/>
          </p:cNvGraphicFramePr>
          <p:nvPr>
            <p:ph sz="half" idx="4294967295"/>
          </p:nvPr>
        </p:nvGraphicFramePr>
        <p:xfrm>
          <a:off x="3786182" y="928670"/>
          <a:ext cx="3476625" cy="1531938"/>
        </p:xfrm>
        <a:graphic>
          <a:graphicData uri="http://schemas.openxmlformats.org/presentationml/2006/ole">
            <p:oleObj spid="_x0000_s403484" name="Equation" r:id="rId5" imgW="1498320" imgH="660240" progId="Equation.3">
              <p:embed/>
            </p:oleObj>
          </a:graphicData>
        </a:graphic>
      </p:graphicFrame>
      <p:sp>
        <p:nvSpPr>
          <p:cNvPr id="403465" name="Text Box 9"/>
          <p:cNvSpPr txBox="1">
            <a:spLocks noChangeArrowheads="1"/>
          </p:cNvSpPr>
          <p:nvPr/>
        </p:nvSpPr>
        <p:spPr bwMode="auto">
          <a:xfrm>
            <a:off x="714348" y="2714620"/>
            <a:ext cx="1921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chemeClr val="tx2"/>
                </a:solidFill>
                <a:latin typeface="+mj-lt"/>
              </a:rPr>
              <a:t>Classification</a:t>
            </a:r>
            <a:r>
              <a:rPr lang="tr-TR" dirty="0">
                <a:solidFill>
                  <a:schemeClr val="tx2"/>
                </a:solidFill>
                <a:latin typeface="+mj-lt"/>
              </a:rPr>
              <a:t>:</a:t>
            </a:r>
          </a:p>
        </p:txBody>
      </p:sp>
      <p:sp>
        <p:nvSpPr>
          <p:cNvPr id="403470" name="Text Box 14"/>
          <p:cNvSpPr txBox="1">
            <a:spLocks noChangeArrowheads="1"/>
          </p:cNvSpPr>
          <p:nvPr/>
        </p:nvSpPr>
        <p:spPr bwMode="auto">
          <a:xfrm>
            <a:off x="3492500" y="404813"/>
            <a:ext cx="16467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chemeClr val="tx2"/>
                </a:solidFill>
                <a:latin typeface="+mj-lt"/>
              </a:rPr>
              <a:t>Regression</a:t>
            </a:r>
            <a:r>
              <a:rPr lang="tr-TR" dirty="0">
                <a:solidFill>
                  <a:schemeClr val="tx2"/>
                </a:solidFill>
                <a:latin typeface="+mj-lt"/>
              </a:rPr>
              <a:t>: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472" y="6356350"/>
            <a:ext cx="7072362" cy="365125"/>
          </a:xfrm>
        </p:spPr>
        <p:txBody>
          <a:bodyPr/>
          <a:lstStyle/>
          <a:p>
            <a:r>
              <a:rPr lang="en-US" dirty="0" smtClean="0">
                <a:solidFill>
                  <a:srgbClr val="B2B2B2"/>
                </a:solidFill>
                <a:latin typeface="+mj-lt"/>
              </a:rPr>
              <a:t>Lecture Notes for E </a:t>
            </a:r>
            <a:r>
              <a:rPr lang="en-US" dirty="0" err="1" smtClean="0">
                <a:solidFill>
                  <a:srgbClr val="B2B2B2"/>
                </a:solidFill>
                <a:latin typeface="+mj-lt"/>
              </a:rPr>
              <a:t>Alpaydın</a:t>
            </a:r>
            <a:r>
              <a:rPr lang="en-US" dirty="0" smtClean="0">
                <a:solidFill>
                  <a:srgbClr val="B2B2B2"/>
                </a:solidFill>
                <a:latin typeface="+mj-lt"/>
              </a:rPr>
              <a:t> 2010 Introduction to Machine Learning 2e © The MIT Press (V1.0)</a:t>
            </a:r>
            <a:endParaRPr lang="tr-TR" dirty="0">
              <a:solidFill>
                <a:srgbClr val="B2B2B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Training</a:t>
            </a:r>
          </a:p>
        </p:txBody>
      </p:sp>
      <p:graphicFrame>
        <p:nvGraphicFramePr>
          <p:cNvPr id="404486" name="Object 6"/>
          <p:cNvGraphicFramePr>
            <a:graphicFrameLocks noChangeAspect="1"/>
          </p:cNvGraphicFramePr>
          <p:nvPr>
            <p:ph idx="1"/>
          </p:nvPr>
        </p:nvGraphicFramePr>
        <p:xfrm>
          <a:off x="1500166" y="5143512"/>
          <a:ext cx="6278563" cy="1282700"/>
        </p:xfrm>
        <a:graphic>
          <a:graphicData uri="http://schemas.openxmlformats.org/presentationml/2006/ole">
            <p:oleObj spid="_x0000_s404486" name="Equation" r:id="rId3" imgW="2361960" imgH="482400" progId="Equation.3">
              <p:embed/>
            </p:oleObj>
          </a:graphicData>
        </a:graphic>
      </p:graphicFrame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E2FC-D17A-4D3C-95B2-308211AD1079}" type="slidenum">
              <a:rPr lang="tr-TR"/>
              <a:pPr/>
              <a:t>8</a:t>
            </a:fld>
            <a:endParaRPr lang="tr-TR"/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1472" y="2000240"/>
            <a:ext cx="8229600" cy="3886200"/>
          </a:xfrm>
        </p:spPr>
        <p:txBody>
          <a:bodyPr/>
          <a:lstStyle/>
          <a:p>
            <a:r>
              <a:rPr lang="tr-TR" dirty="0">
                <a:solidFill>
                  <a:schemeClr val="tx2"/>
                </a:solidFill>
                <a:latin typeface="+mj-lt"/>
              </a:rPr>
              <a:t>Online (instances seen one by one) vs batch (whole sample) learning:</a:t>
            </a:r>
          </a:p>
          <a:p>
            <a:pPr lvl="1"/>
            <a:r>
              <a:rPr lang="tr-TR" dirty="0">
                <a:solidFill>
                  <a:schemeClr val="tx2"/>
                </a:solidFill>
                <a:latin typeface="+mj-lt"/>
              </a:rPr>
              <a:t>No need to store the whole sample</a:t>
            </a:r>
          </a:p>
          <a:p>
            <a:pPr lvl="1"/>
            <a:r>
              <a:rPr lang="tr-TR" dirty="0">
                <a:solidFill>
                  <a:schemeClr val="tx2"/>
                </a:solidFill>
                <a:latin typeface="+mj-lt"/>
              </a:rPr>
              <a:t>Problem may change in time</a:t>
            </a:r>
          </a:p>
          <a:p>
            <a:pPr lvl="1"/>
            <a:r>
              <a:rPr lang="tr-TR" dirty="0">
                <a:solidFill>
                  <a:schemeClr val="tx2"/>
                </a:solidFill>
                <a:latin typeface="+mj-lt"/>
              </a:rPr>
              <a:t>Wear and degradation in system components </a:t>
            </a:r>
          </a:p>
          <a:p>
            <a:r>
              <a:rPr lang="tr-TR" dirty="0">
                <a:solidFill>
                  <a:schemeClr val="tx2"/>
                </a:solidFill>
                <a:latin typeface="+mj-lt"/>
              </a:rPr>
              <a:t>Stochastic gradient-descent: Update after a single pattern</a:t>
            </a:r>
          </a:p>
          <a:p>
            <a:r>
              <a:rPr lang="tr-TR" dirty="0">
                <a:solidFill>
                  <a:schemeClr val="tx2"/>
                </a:solidFill>
                <a:latin typeface="+mj-lt"/>
              </a:rPr>
              <a:t>Generic update rule (LMS rule):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472" y="6356350"/>
            <a:ext cx="7072362" cy="365125"/>
          </a:xfrm>
        </p:spPr>
        <p:txBody>
          <a:bodyPr/>
          <a:lstStyle/>
          <a:p>
            <a:r>
              <a:rPr lang="en-US" dirty="0" smtClean="0">
                <a:solidFill>
                  <a:srgbClr val="B2B2B2"/>
                </a:solidFill>
                <a:latin typeface="+mj-lt"/>
              </a:rPr>
              <a:t>Lecture Notes for E </a:t>
            </a:r>
            <a:r>
              <a:rPr lang="en-US" dirty="0" err="1" smtClean="0">
                <a:solidFill>
                  <a:srgbClr val="B2B2B2"/>
                </a:solidFill>
                <a:latin typeface="+mj-lt"/>
              </a:rPr>
              <a:t>Alpaydın</a:t>
            </a:r>
            <a:r>
              <a:rPr lang="en-US" dirty="0" smtClean="0">
                <a:solidFill>
                  <a:srgbClr val="B2B2B2"/>
                </a:solidFill>
                <a:latin typeface="+mj-lt"/>
              </a:rPr>
              <a:t> 2010 Introduction to Machine Learning 2e © The MIT Press (V1.0)</a:t>
            </a:r>
            <a:endParaRPr lang="tr-TR" dirty="0">
              <a:solidFill>
                <a:srgbClr val="B2B2B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/>
              <a:t>Training a Perceptron: Regression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tr-TR" sz="2000" dirty="0">
                <a:solidFill>
                  <a:schemeClr val="tx2"/>
                </a:solidFill>
                <a:latin typeface="+mj-lt"/>
              </a:rPr>
              <a:t>Regression (Linear output):</a:t>
            </a:r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pPr>
              <a:buFont typeface="Wingdings" pitchFamily="2" charset="2"/>
              <a:buNone/>
            </a:pPr>
            <a:endParaRPr lang="tr-TR" sz="2000" dirty="0"/>
          </a:p>
          <a:p>
            <a:endParaRPr lang="tr-TR" sz="2000" dirty="0"/>
          </a:p>
        </p:txBody>
      </p:sp>
      <p:graphicFrame>
        <p:nvGraphicFramePr>
          <p:cNvPr id="434187" name="Object 11"/>
          <p:cNvGraphicFramePr>
            <a:graphicFrameLocks noChangeAspect="1"/>
          </p:cNvGraphicFramePr>
          <p:nvPr>
            <p:ph sz="quarter" idx="2"/>
          </p:nvPr>
        </p:nvGraphicFramePr>
        <p:xfrm>
          <a:off x="6610350" y="2806700"/>
          <a:ext cx="114300" cy="215900"/>
        </p:xfrm>
        <a:graphic>
          <a:graphicData uri="http://schemas.openxmlformats.org/presentationml/2006/ole">
            <p:oleObj spid="_x0000_s434187" name="Equation" r:id="rId3" imgW="114120" imgH="215640" progId="Equation.3">
              <p:embed/>
            </p:oleObj>
          </a:graphicData>
        </a:graphic>
      </p:graphicFrame>
      <p:graphicFrame>
        <p:nvGraphicFramePr>
          <p:cNvPr id="434189" name="Object 13"/>
          <p:cNvGraphicFramePr>
            <a:graphicFrameLocks noChangeAspect="1"/>
          </p:cNvGraphicFramePr>
          <p:nvPr>
            <p:ph sz="quarter" idx="3"/>
          </p:nvPr>
        </p:nvGraphicFramePr>
        <p:xfrm>
          <a:off x="1392238" y="2565400"/>
          <a:ext cx="5853112" cy="1506538"/>
        </p:xfrm>
        <a:graphic>
          <a:graphicData uri="http://schemas.openxmlformats.org/presentationml/2006/ole">
            <p:oleObj spid="_x0000_s434189" name="Equation" r:id="rId4" imgW="2565360" imgH="660240" progId="Equation.3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594A5C-29AE-4AB3-B177-16652E634720}" type="slidenum">
              <a:rPr lang="tr-TR"/>
              <a:pPr/>
              <a:t>9</a:t>
            </a:fld>
            <a:endParaRPr lang="tr-TR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472" y="6356350"/>
            <a:ext cx="7072362" cy="365125"/>
          </a:xfrm>
        </p:spPr>
        <p:txBody>
          <a:bodyPr/>
          <a:lstStyle/>
          <a:p>
            <a:r>
              <a:rPr lang="en-US" dirty="0" smtClean="0">
                <a:solidFill>
                  <a:srgbClr val="B2B2B2"/>
                </a:solidFill>
                <a:latin typeface="+mj-lt"/>
              </a:rPr>
              <a:t>Lecture Notes for E </a:t>
            </a:r>
            <a:r>
              <a:rPr lang="en-US" dirty="0" err="1" smtClean="0">
                <a:solidFill>
                  <a:srgbClr val="B2B2B2"/>
                </a:solidFill>
                <a:latin typeface="+mj-lt"/>
              </a:rPr>
              <a:t>Alpaydın</a:t>
            </a:r>
            <a:r>
              <a:rPr lang="en-US" dirty="0" smtClean="0">
                <a:solidFill>
                  <a:srgbClr val="B2B2B2"/>
                </a:solidFill>
                <a:latin typeface="+mj-lt"/>
              </a:rPr>
              <a:t> 2010 Introduction to Machine Learning 2e © The MIT Press (V1.0)</a:t>
            </a:r>
            <a:endParaRPr lang="tr-TR" dirty="0">
              <a:solidFill>
                <a:srgbClr val="B2B2B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4487</TotalTime>
  <Words>1122</Words>
  <Application>Microsoft Office PowerPoint</Application>
  <PresentationFormat>On-screen Show (4:3)</PresentationFormat>
  <Paragraphs>218</Paragraphs>
  <Slides>37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Flow</vt:lpstr>
      <vt:lpstr>Equation</vt:lpstr>
      <vt:lpstr>Microsoft Equation 3.0</vt:lpstr>
      <vt:lpstr>INTRODUCTION TO  Machine Learning 2nd Edition</vt:lpstr>
      <vt:lpstr>CHAPTER 11:  Multilayer Perceptrons</vt:lpstr>
      <vt:lpstr>Neural Networks</vt:lpstr>
      <vt:lpstr>Understanding the Brain</vt:lpstr>
      <vt:lpstr>Perceptron</vt:lpstr>
      <vt:lpstr>What a Perceptron Does </vt:lpstr>
      <vt:lpstr>K Outputs</vt:lpstr>
      <vt:lpstr>Training</vt:lpstr>
      <vt:lpstr>Training a Perceptron: Regression</vt:lpstr>
      <vt:lpstr>Classification</vt:lpstr>
      <vt:lpstr>Learning Boolean AND</vt:lpstr>
      <vt:lpstr>XOR</vt:lpstr>
      <vt:lpstr>Multilayer Perceptrons</vt:lpstr>
      <vt:lpstr>Slide 14</vt:lpstr>
      <vt:lpstr>Backpropagation</vt:lpstr>
      <vt:lpstr>Slide 16</vt:lpstr>
      <vt:lpstr>Regression with Multiple Outputs</vt:lpstr>
      <vt:lpstr>Slide 18</vt:lpstr>
      <vt:lpstr>Slide 19</vt:lpstr>
      <vt:lpstr>Slide 20</vt:lpstr>
      <vt:lpstr>Two-Class Discrimination</vt:lpstr>
      <vt:lpstr>K&gt;2 Classes</vt:lpstr>
      <vt:lpstr>Multiple Hidden Layers</vt:lpstr>
      <vt:lpstr>Improving Convergence</vt:lpstr>
      <vt:lpstr>Overfitting/Overtraining</vt:lpstr>
      <vt:lpstr>Slide 26</vt:lpstr>
      <vt:lpstr>Structured MLP</vt:lpstr>
      <vt:lpstr>Weight Sharing</vt:lpstr>
      <vt:lpstr>Hints</vt:lpstr>
      <vt:lpstr>Tuning the Network Size</vt:lpstr>
      <vt:lpstr>Bayesian Learning</vt:lpstr>
      <vt:lpstr>Dimensionality Reduction</vt:lpstr>
      <vt:lpstr>Slide 33</vt:lpstr>
      <vt:lpstr>Learning Time</vt:lpstr>
      <vt:lpstr>Time-Delay Neural Networks</vt:lpstr>
      <vt:lpstr>Recurrent Networks</vt:lpstr>
      <vt:lpstr>Unfolding in Time</vt:lpstr>
    </vt:vector>
  </TitlesOfParts>
  <Company>BOGAZICI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Machine Learning</dc:title>
  <dc:creator>ethem</dc:creator>
  <cp:lastModifiedBy>ethem alpaydın</cp:lastModifiedBy>
  <cp:revision>251</cp:revision>
  <dcterms:created xsi:type="dcterms:W3CDTF">2005-01-24T14:46:28Z</dcterms:created>
  <dcterms:modified xsi:type="dcterms:W3CDTF">2010-03-03T09:54:58Z</dcterms:modified>
</cp:coreProperties>
</file>