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1" r:id="rId1"/>
  </p:sldMasterIdLst>
  <p:notesMasterIdLst>
    <p:notesMasterId r:id="rId25"/>
  </p:notesMasterIdLst>
  <p:handoutMasterIdLst>
    <p:handoutMasterId r:id="rId26"/>
  </p:handoutMasterIdLst>
  <p:sldIdLst>
    <p:sldId id="256" r:id="rId2"/>
    <p:sldId id="423" r:id="rId3"/>
    <p:sldId id="424" r:id="rId4"/>
    <p:sldId id="425" r:id="rId5"/>
    <p:sldId id="426" r:id="rId6"/>
    <p:sldId id="427" r:id="rId7"/>
    <p:sldId id="428" r:id="rId8"/>
    <p:sldId id="429" r:id="rId9"/>
    <p:sldId id="430" r:id="rId10"/>
    <p:sldId id="431" r:id="rId11"/>
    <p:sldId id="432" r:id="rId12"/>
    <p:sldId id="433" r:id="rId13"/>
    <p:sldId id="434" r:id="rId14"/>
    <p:sldId id="435" r:id="rId15"/>
    <p:sldId id="436" r:id="rId16"/>
    <p:sldId id="437" r:id="rId17"/>
    <p:sldId id="452" r:id="rId18"/>
    <p:sldId id="438" r:id="rId19"/>
    <p:sldId id="439" r:id="rId20"/>
    <p:sldId id="440" r:id="rId21"/>
    <p:sldId id="441" r:id="rId22"/>
    <p:sldId id="442" r:id="rId23"/>
    <p:sldId id="453" r:id="rId24"/>
  </p:sldIdLst>
  <p:sldSz cx="9144000" cy="6858000" type="screen4x3"/>
  <p:notesSz cx="10234613" cy="70993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66FF33"/>
    <a:srgbClr val="3333FF"/>
    <a:srgbClr val="990033"/>
    <a:srgbClr val="FF6600"/>
    <a:srgbClr val="FF0000"/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9" autoAdjust="0"/>
    <p:restoredTop sz="94241" autoAdjust="0"/>
  </p:normalViewPr>
  <p:slideViewPr>
    <p:cSldViewPr>
      <p:cViewPr>
        <p:scale>
          <a:sx n="66" d="100"/>
          <a:sy n="66" d="100"/>
        </p:scale>
        <p:origin x="-2844" y="-7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254" y="-84"/>
      </p:cViewPr>
      <p:guideLst>
        <p:guide orient="horz" pos="2236"/>
        <p:guide pos="322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755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755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fld id="{D6EA8A16-011D-4E2E-9687-DEF1631FCF6B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79755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798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1688" y="531813"/>
            <a:ext cx="3549650" cy="26622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9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23938" y="3371850"/>
            <a:ext cx="8186737" cy="319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9755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fld id="{D805E358-E3DA-4891-80A7-EFACE7062687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AFF5B-2492-4D49-8D8A-7696FD86ED9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DBE03-2F63-4C3C-93EB-24ADD30B452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FF7E4-0F78-4909-B8EB-7EF604016F3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23778-06C0-4309-BC62-17E91E2C954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69AAD-EB70-4BF5-9675-B6C9F0FC1F8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54A25-DB6C-4DF8-BD21-32996D1C413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1852D-4A4E-476D-AB30-51534629173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44F51-CD0E-4B2C-914B-8F299439219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BF4CC-46E2-4D2B-BDD7-A929928ADDB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1DD95-4AB4-4072-ABC2-A332E64C5F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6FEEA33-800B-4FEC-A5DF-4F06E8B7C01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3/3/2010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B72463D-86BE-4EF3-BB23-E317EFFD9E38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8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0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1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4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</p:spPr>
        <p:txBody>
          <a:bodyPr>
            <a:normAutofit fontScale="90000"/>
          </a:bodyPr>
          <a:lstStyle/>
          <a:p>
            <a:r>
              <a:rPr lang="tr-TR" sz="2000" i="0" dirty="0"/>
              <a:t>INTRODUCTION TO</a:t>
            </a:r>
            <a:r>
              <a:rPr lang="tr-TR" dirty="0"/>
              <a:t> </a:t>
            </a:r>
            <a:br>
              <a:rPr lang="tr-TR" dirty="0"/>
            </a:br>
            <a:r>
              <a:rPr lang="tr-TR" sz="5400" dirty="0"/>
              <a:t>Machine </a:t>
            </a:r>
            <a:r>
              <a:rPr lang="tr-TR" sz="5400" dirty="0" smtClean="0"/>
              <a:t>Learning</a:t>
            </a:r>
            <a:br>
              <a:rPr lang="tr-TR" sz="5400" dirty="0" smtClean="0"/>
            </a:br>
            <a:r>
              <a:rPr lang="tr-TR" sz="3600" dirty="0" smtClean="0"/>
              <a:t>2nd Edition</a:t>
            </a:r>
            <a:endParaRPr lang="tr-TR" sz="3600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14348" y="4071942"/>
            <a:ext cx="7854696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tr-TR" sz="2400" dirty="0">
                <a:latin typeface="+mj-lt"/>
              </a:rPr>
              <a:t>ETHEM </a:t>
            </a:r>
            <a:r>
              <a:rPr lang="tr-TR" sz="2400" dirty="0" smtClean="0">
                <a:latin typeface="+mj-lt"/>
              </a:rPr>
              <a:t>ALPAYDIN</a:t>
            </a:r>
            <a:endParaRPr lang="tr-TR" sz="2400" dirty="0">
              <a:latin typeface="+mj-lt"/>
            </a:endParaRPr>
          </a:p>
          <a:p>
            <a:pPr>
              <a:lnSpc>
                <a:spcPct val="80000"/>
              </a:lnSpc>
            </a:pPr>
            <a:r>
              <a:rPr lang="tr-TR" sz="2400" dirty="0">
                <a:latin typeface="+mj-lt"/>
              </a:rPr>
              <a:t>© The MIT Press, </a:t>
            </a:r>
            <a:r>
              <a:rPr lang="tr-TR" sz="2400" dirty="0" smtClean="0">
                <a:latin typeface="+mj-lt"/>
              </a:rPr>
              <a:t>2010</a:t>
            </a:r>
            <a:endParaRPr lang="tr-TR" sz="2400" dirty="0">
              <a:latin typeface="+mj-lt"/>
            </a:endParaRPr>
          </a:p>
          <a:p>
            <a:pPr>
              <a:lnSpc>
                <a:spcPct val="80000"/>
              </a:lnSpc>
            </a:pPr>
            <a:endParaRPr lang="tr-TR" sz="1800" dirty="0">
              <a:latin typeface="+mj-lt"/>
            </a:endParaRPr>
          </a:p>
          <a:p>
            <a:pPr>
              <a:lnSpc>
                <a:spcPct val="80000"/>
              </a:lnSpc>
            </a:pPr>
            <a:r>
              <a:rPr lang="tr-TR" sz="2000" i="1" dirty="0">
                <a:latin typeface="+mj-lt"/>
              </a:rPr>
              <a:t>alpaydin@boun.edu.tr</a:t>
            </a:r>
          </a:p>
          <a:p>
            <a:pPr>
              <a:lnSpc>
                <a:spcPct val="80000"/>
              </a:lnSpc>
            </a:pPr>
            <a:r>
              <a:rPr lang="tr-TR" sz="2000" i="1" dirty="0">
                <a:latin typeface="+mj-lt"/>
              </a:rPr>
              <a:t>http://www.cmpe.boun.edu.tr/~</a:t>
            </a:r>
            <a:r>
              <a:rPr lang="tr-TR" sz="2000" i="1" dirty="0" smtClean="0">
                <a:latin typeface="+mj-lt"/>
              </a:rPr>
              <a:t>ethem/i2ml2e</a:t>
            </a:r>
            <a:endParaRPr lang="tr-TR" sz="2000" i="1" dirty="0">
              <a:latin typeface="+mj-lt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3132138" y="836613"/>
            <a:ext cx="4895850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tr-TR" sz="2800" dirty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Lecture Slides for</a:t>
            </a:r>
          </a:p>
        </p:txBody>
      </p:sp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928670"/>
            <a:ext cx="2155821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E9426-5653-42DF-9C39-A8A7A9500CFE}" type="slidenum">
              <a:rPr lang="tr-TR"/>
              <a:pPr/>
              <a:t>10</a:t>
            </a:fld>
            <a:endParaRPr lang="tr-TR"/>
          </a:p>
        </p:txBody>
      </p:sp>
      <p:pic>
        <p:nvPicPr>
          <p:cNvPr id="32871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5850" y="604838"/>
            <a:ext cx="6972300" cy="564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0034" y="2000240"/>
            <a:ext cx="8229600" cy="38862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tr-TR" dirty="0">
                <a:solidFill>
                  <a:schemeClr val="tx2"/>
                </a:solidFill>
                <a:latin typeface="+mj-lt"/>
              </a:rPr>
              <a:t>Kernel density estimator</a:t>
            </a:r>
          </a:p>
          <a:p>
            <a:pPr>
              <a:lnSpc>
                <a:spcPct val="90000"/>
              </a:lnSpc>
            </a:pPr>
            <a:endParaRPr lang="tr-TR" dirty="0">
              <a:solidFill>
                <a:schemeClr val="tx2"/>
              </a:solidFill>
              <a:latin typeface="+mj-lt"/>
            </a:endParaRPr>
          </a:p>
          <a:p>
            <a:pPr>
              <a:lnSpc>
                <a:spcPct val="90000"/>
              </a:lnSpc>
            </a:pPr>
            <a:endParaRPr lang="tr-TR" dirty="0">
              <a:solidFill>
                <a:schemeClr val="tx2"/>
              </a:solidFill>
              <a:latin typeface="+mj-lt"/>
            </a:endParaRPr>
          </a:p>
          <a:p>
            <a:pPr>
              <a:lnSpc>
                <a:spcPct val="90000"/>
              </a:lnSpc>
            </a:pPr>
            <a:endParaRPr lang="tr-TR" dirty="0">
              <a:solidFill>
                <a:schemeClr val="tx2"/>
              </a:solidFill>
              <a:latin typeface="+mj-lt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Multivariate Gaussian kernel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tr-TR" dirty="0">
              <a:solidFill>
                <a:schemeClr val="tx2"/>
              </a:solidFill>
              <a:latin typeface="+mj-lt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spheric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tr-TR" dirty="0">
              <a:solidFill>
                <a:schemeClr val="tx2"/>
              </a:solidFill>
              <a:latin typeface="+mj-lt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ellipsoid</a:t>
            </a:r>
          </a:p>
        </p:txBody>
      </p:sp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Multivariate Data</a:t>
            </a:r>
          </a:p>
        </p:txBody>
      </p:sp>
      <p:graphicFrame>
        <p:nvGraphicFramePr>
          <p:cNvPr id="329736" name="Object 8"/>
          <p:cNvGraphicFramePr>
            <a:graphicFrameLocks noChangeAspect="1"/>
          </p:cNvGraphicFramePr>
          <p:nvPr>
            <p:ph idx="1"/>
          </p:nvPr>
        </p:nvGraphicFramePr>
        <p:xfrm>
          <a:off x="2693988" y="2492375"/>
          <a:ext cx="3325812" cy="1062038"/>
        </p:xfrm>
        <a:graphic>
          <a:graphicData uri="http://schemas.openxmlformats.org/presentationml/2006/ole">
            <p:oleObj spid="_x0000_s329736" name="Equation" r:id="rId3" imgW="1511280" imgH="482400" progId="Equation.3">
              <p:embed/>
            </p:oleObj>
          </a:graphicData>
        </a:graphic>
      </p:graphicFrame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7AD51-2664-4174-A0D2-E23252F8B5AA}" type="slidenum">
              <a:rPr lang="tr-TR"/>
              <a:pPr/>
              <a:t>11</a:t>
            </a:fld>
            <a:endParaRPr lang="tr-TR"/>
          </a:p>
        </p:txBody>
      </p:sp>
      <p:graphicFrame>
        <p:nvGraphicFramePr>
          <p:cNvPr id="329738" name="Object 10"/>
          <p:cNvGraphicFramePr>
            <a:graphicFrameLocks noChangeAspect="1"/>
          </p:cNvGraphicFramePr>
          <p:nvPr>
            <p:ph sz="quarter" idx="4294967295"/>
          </p:nvPr>
        </p:nvGraphicFramePr>
        <p:xfrm>
          <a:off x="2695575" y="4000500"/>
          <a:ext cx="4792663" cy="2216150"/>
        </p:xfrm>
        <a:graphic>
          <a:graphicData uri="http://schemas.openxmlformats.org/presentationml/2006/ole">
            <p:oleObj spid="_x0000_s329738" name="Equation" r:id="rId4" imgW="2197080" imgH="1015920" progId="Equation.3">
              <p:embed/>
            </p:oleObj>
          </a:graphicData>
        </a:graphic>
      </p:graphicFrame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28596" y="2000240"/>
            <a:ext cx="8229600" cy="3886200"/>
          </a:xfrm>
        </p:spPr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Estimate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|C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 and use Bayes’ rule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Kernel estimator</a:t>
            </a: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pPr>
              <a:buNone/>
            </a:pPr>
            <a:endParaRPr lang="tr-TR" dirty="0">
              <a:solidFill>
                <a:schemeClr val="tx2"/>
              </a:solidFill>
              <a:latin typeface="+mj-lt"/>
            </a:endParaRPr>
          </a:p>
          <a:p>
            <a:r>
              <a:rPr lang="tr-TR" i="1" dirty="0">
                <a:solidFill>
                  <a:schemeClr val="tx2"/>
                </a:solidFill>
                <a:latin typeface="+mj-lt"/>
              </a:rPr>
              <a:t>k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-NN estimator</a:t>
            </a:r>
          </a:p>
        </p:txBody>
      </p:sp>
      <p:sp>
        <p:nvSpPr>
          <p:cNvPr id="330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Nonparametric Classification</a:t>
            </a:r>
          </a:p>
        </p:txBody>
      </p:sp>
      <p:graphicFrame>
        <p:nvGraphicFramePr>
          <p:cNvPr id="330764" name="Object 12"/>
          <p:cNvGraphicFramePr>
            <a:graphicFrameLocks noChangeAspect="1"/>
          </p:cNvGraphicFramePr>
          <p:nvPr>
            <p:ph idx="1"/>
          </p:nvPr>
        </p:nvGraphicFramePr>
        <p:xfrm>
          <a:off x="1863725" y="2924175"/>
          <a:ext cx="5272088" cy="2003425"/>
        </p:xfrm>
        <a:graphic>
          <a:graphicData uri="http://schemas.openxmlformats.org/presentationml/2006/ole">
            <p:oleObj spid="_x0000_s330764" name="Equation" r:id="rId3" imgW="2539800" imgH="965160" progId="Equation.3">
              <p:embed/>
            </p:oleObj>
          </a:graphicData>
        </a:graphic>
      </p:graphicFrame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9E3C7-05BA-4AEC-AAB9-135CEEEEA60E}" type="slidenum">
              <a:rPr lang="tr-TR"/>
              <a:pPr/>
              <a:t>12</a:t>
            </a:fld>
            <a:endParaRPr lang="tr-TR"/>
          </a:p>
        </p:txBody>
      </p:sp>
      <p:graphicFrame>
        <p:nvGraphicFramePr>
          <p:cNvPr id="330766" name="Object 14"/>
          <p:cNvGraphicFramePr>
            <a:graphicFrameLocks noChangeAspect="1"/>
          </p:cNvGraphicFramePr>
          <p:nvPr>
            <p:ph sz="quarter" idx="4294967295"/>
          </p:nvPr>
        </p:nvGraphicFramePr>
        <p:xfrm>
          <a:off x="1668463" y="5357813"/>
          <a:ext cx="6078537" cy="968375"/>
        </p:xfrm>
        <a:graphic>
          <a:graphicData uri="http://schemas.openxmlformats.org/presentationml/2006/ole">
            <p:oleObj spid="_x0000_s330766" name="Equation" r:id="rId4" imgW="2869920" imgH="457200" progId="Equation.3">
              <p:embed/>
            </p:oleObj>
          </a:graphicData>
        </a:graphic>
      </p:graphicFrame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178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1604" y="3214686"/>
            <a:ext cx="3771900" cy="340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Condensed Nearest Neighbor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7B7B9-FA78-4E01-BB64-7476A9CD60CC}" type="slidenum">
              <a:rPr lang="tr-TR"/>
              <a:pPr/>
              <a:t>13</a:t>
            </a:fld>
            <a:endParaRPr lang="tr-TR"/>
          </a:p>
        </p:txBody>
      </p:sp>
      <p:sp>
        <p:nvSpPr>
          <p:cNvPr id="331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71472" y="2000240"/>
            <a:ext cx="8229600" cy="3886200"/>
          </a:xfrm>
        </p:spPr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Time/space complexity of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k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-NN is O (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N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Find a subset Z of X that is small and is accurate in classifying X (Hart, 1968)</a:t>
            </a:r>
          </a:p>
          <a:p>
            <a:pPr>
              <a:buFont typeface="Wingdings" pitchFamily="2" charset="2"/>
              <a:buNone/>
            </a:pPr>
            <a:endParaRPr lang="tr-TR" dirty="0">
              <a:latin typeface="+mj-lt"/>
            </a:endParaRPr>
          </a:p>
        </p:txBody>
      </p:sp>
      <p:sp>
        <p:nvSpPr>
          <p:cNvPr id="331784" name="Oval 8"/>
          <p:cNvSpPr>
            <a:spLocks noChangeArrowheads="1"/>
          </p:cNvSpPr>
          <p:nvPr/>
        </p:nvSpPr>
        <p:spPr bwMode="auto">
          <a:xfrm>
            <a:off x="2268538" y="5084763"/>
            <a:ext cx="431800" cy="431800"/>
          </a:xfrm>
          <a:prstGeom prst="ellips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31785" name="Oval 9"/>
          <p:cNvSpPr>
            <a:spLocks noChangeArrowheads="1"/>
          </p:cNvSpPr>
          <p:nvPr/>
        </p:nvSpPr>
        <p:spPr bwMode="auto">
          <a:xfrm>
            <a:off x="4716463" y="5373688"/>
            <a:ext cx="431800" cy="431800"/>
          </a:xfrm>
          <a:prstGeom prst="ellips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331786" name="Object 10"/>
          <p:cNvGraphicFramePr>
            <a:graphicFrameLocks noChangeAspect="1"/>
          </p:cNvGraphicFramePr>
          <p:nvPr>
            <p:ph idx="1"/>
          </p:nvPr>
        </p:nvGraphicFramePr>
        <p:xfrm>
          <a:off x="4067175" y="3435350"/>
          <a:ext cx="4038600" cy="568325"/>
        </p:xfrm>
        <a:graphic>
          <a:graphicData uri="http://schemas.openxmlformats.org/presentationml/2006/ole">
            <p:oleObj spid="_x0000_s331786" name="Equation" r:id="rId4" imgW="1625400" imgH="228600" progId="Equation.3">
              <p:embed/>
            </p:oleObj>
          </a:graphicData>
        </a:graphic>
      </p:graphicFrame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Condensed Nearest Neighbor</a:t>
            </a:r>
          </a:p>
        </p:txBody>
      </p:sp>
      <p:sp>
        <p:nvSpPr>
          <p:cNvPr id="332806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Incremental algorithm: Add instance if needed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AF097-9E1F-4F31-A35E-5F44FF2DD30E}" type="slidenum">
              <a:rPr lang="tr-TR"/>
              <a:pPr/>
              <a:t>14</a:t>
            </a:fld>
            <a:endParaRPr lang="tr-TR"/>
          </a:p>
        </p:txBody>
      </p:sp>
      <p:pic>
        <p:nvPicPr>
          <p:cNvPr id="33280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2636838"/>
            <a:ext cx="7448550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32807" name="Rectangle 7"/>
          <p:cNvSpPr>
            <a:spLocks noChangeArrowheads="1"/>
          </p:cNvSpPr>
          <p:nvPr/>
        </p:nvSpPr>
        <p:spPr bwMode="auto">
          <a:xfrm>
            <a:off x="2051050" y="4292600"/>
            <a:ext cx="4537075" cy="3587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Nonparametric Regression</a:t>
            </a:r>
          </a:p>
        </p:txBody>
      </p:sp>
      <p:graphicFrame>
        <p:nvGraphicFramePr>
          <p:cNvPr id="333830" name="Object 6"/>
          <p:cNvGraphicFramePr>
            <a:graphicFrameLocks noChangeAspect="1"/>
          </p:cNvGraphicFramePr>
          <p:nvPr>
            <p:ph idx="1"/>
          </p:nvPr>
        </p:nvGraphicFramePr>
        <p:xfrm>
          <a:off x="1879600" y="3011488"/>
          <a:ext cx="5454650" cy="2551112"/>
        </p:xfrm>
        <a:graphic>
          <a:graphicData uri="http://schemas.openxmlformats.org/presentationml/2006/ole">
            <p:oleObj spid="_x0000_s333830" name="Equation" r:id="rId3" imgW="2743200" imgH="1282680" progId="Equation.3">
              <p:embed/>
            </p:oleObj>
          </a:graphicData>
        </a:graphic>
      </p:graphicFrame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672D4-88DD-4125-B504-B06B8410C2E3}" type="slidenum">
              <a:rPr lang="tr-TR"/>
              <a:pPr/>
              <a:t>15</a:t>
            </a:fld>
            <a:endParaRPr lang="tr-TR"/>
          </a:p>
        </p:txBody>
      </p:sp>
      <p:sp>
        <p:nvSpPr>
          <p:cNvPr id="3338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71472" y="1928802"/>
            <a:ext cx="8229600" cy="3886200"/>
          </a:xfrm>
        </p:spPr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Aka smoothing models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Regressogram</a:t>
            </a:r>
          </a:p>
          <a:p>
            <a:endParaRPr lang="tr-TR" dirty="0">
              <a:latin typeface="+mj-lt"/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AFCAA-1A5D-4F69-8684-7749E87CC136}" type="slidenum">
              <a:rPr lang="tr-TR"/>
              <a:pPr/>
              <a:t>16</a:t>
            </a:fld>
            <a:endParaRPr lang="tr-TR"/>
          </a:p>
        </p:txBody>
      </p:sp>
      <p:pic>
        <p:nvPicPr>
          <p:cNvPr id="33485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33475" y="533400"/>
            <a:ext cx="687705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BEBEF-E365-4964-A1DE-AF97ADAB370B}" type="slidenum">
              <a:rPr lang="tr-TR"/>
              <a:pPr/>
              <a:t>17</a:t>
            </a:fld>
            <a:endParaRPr lang="tr-TR"/>
          </a:p>
        </p:txBody>
      </p:sp>
      <p:pic>
        <p:nvPicPr>
          <p:cNvPr id="35226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4425" y="500063"/>
            <a:ext cx="6915150" cy="585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Running Mean/Kernel Smoother</a:t>
            </a:r>
          </a:p>
        </p:txBody>
      </p:sp>
      <p:sp>
        <p:nvSpPr>
          <p:cNvPr id="33587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981200"/>
            <a:ext cx="4038600" cy="42560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sz="2000" dirty="0">
                <a:solidFill>
                  <a:schemeClr val="tx2"/>
                </a:solidFill>
                <a:latin typeface="+mj-lt"/>
              </a:rPr>
              <a:t>Running mean smoother</a:t>
            </a:r>
          </a:p>
          <a:p>
            <a:pPr>
              <a:lnSpc>
                <a:spcPct val="90000"/>
              </a:lnSpc>
            </a:pPr>
            <a:endParaRPr lang="tr-TR" sz="2000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endParaRPr lang="tr-TR" sz="2000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endParaRPr lang="tr-TR" sz="2000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endParaRPr lang="tr-TR" sz="2000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endParaRPr lang="tr-TR" sz="2000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endParaRPr lang="tr-TR" sz="2000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endParaRPr lang="tr-TR" sz="2000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endParaRPr lang="tr-TR" sz="2000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endParaRPr lang="tr-TR" sz="2000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endParaRPr lang="tr-TR" sz="2000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r>
              <a:rPr lang="tr-TR" sz="2000" dirty="0">
                <a:solidFill>
                  <a:schemeClr val="tx2"/>
                </a:solidFill>
                <a:latin typeface="+mj-lt"/>
              </a:rPr>
              <a:t>Running line smoother</a:t>
            </a:r>
          </a:p>
        </p:txBody>
      </p:sp>
      <p:sp>
        <p:nvSpPr>
          <p:cNvPr id="335877" name="Rectangle 5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sz="2000" dirty="0">
                <a:solidFill>
                  <a:schemeClr val="tx2"/>
                </a:solidFill>
                <a:latin typeface="+mj-lt"/>
              </a:rPr>
              <a:t>Kernel smoother</a:t>
            </a:r>
          </a:p>
          <a:p>
            <a:pPr>
              <a:lnSpc>
                <a:spcPct val="90000"/>
              </a:lnSpc>
            </a:pPr>
            <a:endParaRPr lang="tr-TR" sz="2000" dirty="0">
              <a:solidFill>
                <a:schemeClr val="tx2"/>
              </a:solidFill>
              <a:latin typeface="+mj-lt"/>
            </a:endParaRPr>
          </a:p>
          <a:p>
            <a:pPr>
              <a:lnSpc>
                <a:spcPct val="90000"/>
              </a:lnSpc>
            </a:pPr>
            <a:endParaRPr lang="tr-TR" sz="2000" dirty="0">
              <a:solidFill>
                <a:schemeClr val="tx2"/>
              </a:solidFill>
              <a:latin typeface="+mj-lt"/>
            </a:endParaRPr>
          </a:p>
          <a:p>
            <a:pPr>
              <a:lnSpc>
                <a:spcPct val="90000"/>
              </a:lnSpc>
            </a:pPr>
            <a:endParaRPr lang="tr-TR" sz="2000" dirty="0">
              <a:solidFill>
                <a:schemeClr val="tx2"/>
              </a:solidFill>
              <a:latin typeface="+mj-lt"/>
            </a:endParaRPr>
          </a:p>
          <a:p>
            <a:pPr>
              <a:lnSpc>
                <a:spcPct val="90000"/>
              </a:lnSpc>
            </a:pPr>
            <a:endParaRPr lang="tr-TR" sz="2000" dirty="0">
              <a:solidFill>
                <a:schemeClr val="tx2"/>
              </a:solidFill>
              <a:latin typeface="+mj-lt"/>
            </a:endParaRPr>
          </a:p>
          <a:p>
            <a:pPr>
              <a:lnSpc>
                <a:spcPct val="90000"/>
              </a:lnSpc>
            </a:pPr>
            <a:endParaRPr lang="tr-TR" sz="2000" dirty="0">
              <a:solidFill>
                <a:schemeClr val="tx2"/>
              </a:solidFill>
              <a:latin typeface="+mj-lt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sz="2000" dirty="0">
                <a:solidFill>
                  <a:schemeClr val="tx2"/>
                </a:solidFill>
                <a:latin typeface="+mj-lt"/>
              </a:rPr>
              <a:t>	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sz="2000" dirty="0">
                <a:solidFill>
                  <a:schemeClr val="tx2"/>
                </a:solidFill>
                <a:latin typeface="+mj-lt"/>
              </a:rPr>
              <a:t>	where 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K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( ) is Gaussian</a:t>
            </a:r>
          </a:p>
          <a:p>
            <a:pPr>
              <a:lnSpc>
                <a:spcPct val="90000"/>
              </a:lnSpc>
            </a:pPr>
            <a:endParaRPr lang="tr-TR" sz="2000" dirty="0">
              <a:solidFill>
                <a:schemeClr val="tx2"/>
              </a:solidFill>
              <a:latin typeface="+mj-lt"/>
            </a:endParaRPr>
          </a:p>
          <a:p>
            <a:pPr>
              <a:lnSpc>
                <a:spcPct val="90000"/>
              </a:lnSpc>
            </a:pPr>
            <a:r>
              <a:rPr lang="tr-TR" sz="2000" dirty="0">
                <a:solidFill>
                  <a:schemeClr val="tx2"/>
                </a:solidFill>
                <a:latin typeface="+mj-lt"/>
              </a:rPr>
              <a:t>Additive models (Hastie and Tibshirani, 1990) 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2E2E-7D77-476C-A02C-75D170E1B23F}" type="slidenum">
              <a:rPr lang="tr-TR"/>
              <a:pPr/>
              <a:t>18</a:t>
            </a:fld>
            <a:endParaRPr lang="tr-TR"/>
          </a:p>
        </p:txBody>
      </p:sp>
      <p:graphicFrame>
        <p:nvGraphicFramePr>
          <p:cNvPr id="335879" name="Object 7"/>
          <p:cNvGraphicFramePr>
            <a:graphicFrameLocks noChangeAspect="1"/>
          </p:cNvGraphicFramePr>
          <p:nvPr/>
        </p:nvGraphicFramePr>
        <p:xfrm>
          <a:off x="933450" y="2360613"/>
          <a:ext cx="2882900" cy="3070225"/>
        </p:xfrm>
        <a:graphic>
          <a:graphicData uri="http://schemas.openxmlformats.org/presentationml/2006/ole">
            <p:oleObj spid="_x0000_s335879" name="Equation" r:id="rId3" imgW="1536480" imgH="1638000" progId="Equation.3">
              <p:embed/>
            </p:oleObj>
          </a:graphicData>
        </a:graphic>
      </p:graphicFrame>
      <p:graphicFrame>
        <p:nvGraphicFramePr>
          <p:cNvPr id="335880" name="Object 8"/>
          <p:cNvGraphicFramePr>
            <a:graphicFrameLocks noChangeAspect="1"/>
          </p:cNvGraphicFramePr>
          <p:nvPr/>
        </p:nvGraphicFramePr>
        <p:xfrm>
          <a:off x="4779963" y="2357438"/>
          <a:ext cx="2967037" cy="1792287"/>
        </p:xfrm>
        <a:graphic>
          <a:graphicData uri="http://schemas.openxmlformats.org/presentationml/2006/ole">
            <p:oleObj spid="_x0000_s335880" name="Equation" r:id="rId4" imgW="1511280" imgH="914400" progId="Equation.3">
              <p:embed/>
            </p:oleObj>
          </a:graphicData>
        </a:graphic>
      </p:graphicFrame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8E476-9FE9-43F9-8E51-1EE33ABA5054}" type="slidenum">
              <a:rPr lang="tr-TR"/>
              <a:pPr/>
              <a:t>19</a:t>
            </a:fld>
            <a:endParaRPr lang="tr-TR"/>
          </a:p>
        </p:txBody>
      </p:sp>
      <p:pic>
        <p:nvPicPr>
          <p:cNvPr id="33792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8713" y="552450"/>
            <a:ext cx="6886575" cy="575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r-TR" sz="2000" i="0"/>
              <a:t>CHAPTER 8:</a:t>
            </a:r>
            <a:br>
              <a:rPr lang="tr-TR" sz="2000" i="0"/>
            </a:br>
            <a:r>
              <a:rPr lang="tr-TR"/>
              <a:t>Nonparametric Methods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8EB72-0BBD-4D3B-8818-7FFB6ED6B9CC}" type="slidenum">
              <a:rPr lang="tr-TR"/>
              <a:pPr/>
              <a:t>20</a:t>
            </a:fld>
            <a:endParaRPr lang="tr-TR"/>
          </a:p>
        </p:txBody>
      </p:sp>
      <p:pic>
        <p:nvPicPr>
          <p:cNvPr id="33894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3950" y="533400"/>
            <a:ext cx="68961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5565A-AD77-4A3E-B80B-1590C00CBFAB}" type="slidenum">
              <a:rPr lang="tr-TR"/>
              <a:pPr/>
              <a:t>21</a:t>
            </a:fld>
            <a:endParaRPr lang="tr-TR"/>
          </a:p>
        </p:txBody>
      </p:sp>
      <p:pic>
        <p:nvPicPr>
          <p:cNvPr id="33997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2525" y="528638"/>
            <a:ext cx="6838950" cy="580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How to Choose k or h?</a:t>
            </a:r>
          </a:p>
        </p:txBody>
      </p:sp>
      <p:sp>
        <p:nvSpPr>
          <p:cNvPr id="3409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When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k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or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h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is small, single instances matter; bias is small, variance is large (undersmoothing): High complexity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As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k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or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h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increases, we average over more instances and variance decreases but bias increases (oversmoothing): Low complexity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Cross-validation is used to finetune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k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or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h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C291D-0A20-4016-B521-4B446035541D}" type="slidenum">
              <a:rPr lang="tr-TR"/>
              <a:pPr/>
              <a:t>22</a:t>
            </a:fld>
            <a:endParaRPr lang="tr-TR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BF4CC-46E2-4D2B-BDD7-A929928ADDBB}" type="slidenum">
              <a:rPr lang="tr-TR" smtClean="0"/>
              <a:pPr/>
              <a:t>23</a:t>
            </a:fld>
            <a:endParaRPr lang="tr-TR"/>
          </a:p>
        </p:txBody>
      </p:sp>
      <p:pic>
        <p:nvPicPr>
          <p:cNvPr id="40857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1000108"/>
            <a:ext cx="5953125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Nonparametric Estimation</a:t>
            </a:r>
          </a:p>
        </p:txBody>
      </p:sp>
      <p:sp>
        <p:nvSpPr>
          <p:cNvPr id="320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dirty="0">
                <a:solidFill>
                  <a:schemeClr val="tx2"/>
                </a:solidFill>
                <a:latin typeface="+mj-lt"/>
              </a:rPr>
              <a:t>Parametric (single global model), semiparametric (small number of local models)</a:t>
            </a:r>
          </a:p>
          <a:p>
            <a:pPr>
              <a:lnSpc>
                <a:spcPct val="90000"/>
              </a:lnSpc>
            </a:pPr>
            <a:r>
              <a:rPr lang="tr-TR" dirty="0">
                <a:solidFill>
                  <a:schemeClr val="tx2"/>
                </a:solidFill>
                <a:latin typeface="+mj-lt"/>
              </a:rPr>
              <a:t>Nonparametric: Similar inputs have similar outputs</a:t>
            </a:r>
          </a:p>
          <a:p>
            <a:pPr>
              <a:lnSpc>
                <a:spcPct val="90000"/>
              </a:lnSpc>
            </a:pPr>
            <a:r>
              <a:rPr lang="tr-TR" dirty="0">
                <a:solidFill>
                  <a:schemeClr val="tx2"/>
                </a:solidFill>
                <a:latin typeface="+mj-lt"/>
              </a:rPr>
              <a:t>Functions (pdf, discriminant, regression) change smoothly</a:t>
            </a:r>
          </a:p>
          <a:p>
            <a:pPr>
              <a:lnSpc>
                <a:spcPct val="90000"/>
              </a:lnSpc>
            </a:pPr>
            <a:r>
              <a:rPr lang="tr-TR" dirty="0">
                <a:solidFill>
                  <a:schemeClr val="tx2"/>
                </a:solidFill>
                <a:latin typeface="+mj-lt"/>
              </a:rPr>
              <a:t>Keep the training data;“let the data speak for itself”</a:t>
            </a:r>
          </a:p>
          <a:p>
            <a:pPr>
              <a:lnSpc>
                <a:spcPct val="90000"/>
              </a:lnSpc>
            </a:pPr>
            <a:r>
              <a:rPr lang="tr-TR" dirty="0">
                <a:solidFill>
                  <a:schemeClr val="tx2"/>
                </a:solidFill>
                <a:latin typeface="+mj-lt"/>
              </a:rPr>
              <a:t>Given x, find a small number of </a:t>
            </a:r>
            <a:r>
              <a:rPr lang="tr-TR" dirty="0">
                <a:solidFill>
                  <a:schemeClr val="accent1"/>
                </a:solidFill>
                <a:latin typeface="+mj-lt"/>
              </a:rPr>
              <a:t>closest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training instances and </a:t>
            </a:r>
            <a:r>
              <a:rPr lang="tr-TR" dirty="0">
                <a:solidFill>
                  <a:schemeClr val="accent1"/>
                </a:solidFill>
                <a:latin typeface="+mj-lt"/>
              </a:rPr>
              <a:t>interpolate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from these</a:t>
            </a:r>
          </a:p>
          <a:p>
            <a:pPr>
              <a:lnSpc>
                <a:spcPct val="90000"/>
              </a:lnSpc>
            </a:pPr>
            <a:r>
              <a:rPr lang="tr-TR" dirty="0">
                <a:solidFill>
                  <a:schemeClr val="tx2"/>
                </a:solidFill>
                <a:latin typeface="+mj-lt"/>
              </a:rPr>
              <a:t>Aka lazy/memory-based/case-based/instance-based learning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574A7-8DFE-4C64-9381-AFD17CCA421B}" type="slidenum">
              <a:rPr lang="tr-TR"/>
              <a:pPr/>
              <a:t>3</a:t>
            </a:fld>
            <a:endParaRPr lang="tr-TR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28596" y="2000240"/>
            <a:ext cx="8229600" cy="3886200"/>
          </a:xfrm>
        </p:spPr>
        <p:txBody>
          <a:bodyPr/>
          <a:lstStyle/>
          <a:p>
            <a:r>
              <a:rPr lang="tr-TR" sz="2400" dirty="0">
                <a:solidFill>
                  <a:schemeClr val="tx2"/>
                </a:solidFill>
                <a:latin typeface="+mj-lt"/>
              </a:rPr>
              <a:t>Given the training set X={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sz="2400" i="1" baseline="30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}</a:t>
            </a:r>
            <a:r>
              <a:rPr lang="tr-TR" sz="2400" i="1" baseline="-25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 drawn iid from 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)</a:t>
            </a:r>
          </a:p>
          <a:p>
            <a:r>
              <a:rPr lang="tr-TR" sz="2400" dirty="0">
                <a:solidFill>
                  <a:schemeClr val="tx2"/>
                </a:solidFill>
                <a:latin typeface="+mj-lt"/>
              </a:rPr>
              <a:t>Divide data into bins of size 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h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Histogram:</a:t>
            </a: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Naive estimator:</a:t>
            </a:r>
          </a:p>
          <a:p>
            <a:endParaRPr lang="tr-TR" dirty="0">
              <a:latin typeface="+mj-lt"/>
            </a:endParaRPr>
          </a:p>
          <a:p>
            <a:pPr>
              <a:buFont typeface="Wingdings" pitchFamily="2" charset="2"/>
              <a:buNone/>
            </a:pPr>
            <a:r>
              <a:rPr lang="tr-TR" dirty="0">
                <a:latin typeface="+mj-lt"/>
              </a:rPr>
              <a:t>	or</a:t>
            </a:r>
          </a:p>
          <a:p>
            <a:endParaRPr lang="tr-TR" dirty="0">
              <a:latin typeface="+mj-lt"/>
            </a:endParaRPr>
          </a:p>
          <a:p>
            <a:endParaRPr lang="tr-TR" dirty="0"/>
          </a:p>
        </p:txBody>
      </p:sp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Density Estimation</a:t>
            </a:r>
          </a:p>
        </p:txBody>
      </p:sp>
      <p:graphicFrame>
        <p:nvGraphicFramePr>
          <p:cNvPr id="321544" name="Object 8"/>
          <p:cNvGraphicFramePr>
            <a:graphicFrameLocks noChangeAspect="1"/>
          </p:cNvGraphicFramePr>
          <p:nvPr>
            <p:ph idx="1"/>
          </p:nvPr>
        </p:nvGraphicFramePr>
        <p:xfrm>
          <a:off x="3157538" y="2954338"/>
          <a:ext cx="3836987" cy="762000"/>
        </p:xfrm>
        <a:graphic>
          <a:graphicData uri="http://schemas.openxmlformats.org/presentationml/2006/ole">
            <p:oleObj spid="_x0000_s321544" name="Equation" r:id="rId3" imgW="2108160" imgH="419040" progId="Equation.3">
              <p:embed/>
            </p:oleObj>
          </a:graphicData>
        </a:graphic>
      </p:graphicFrame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F1A43-47DF-4BE2-9E45-CA68E79E2833}" type="slidenum">
              <a:rPr lang="tr-TR"/>
              <a:pPr/>
              <a:t>4</a:t>
            </a:fld>
            <a:endParaRPr lang="tr-TR"/>
          </a:p>
        </p:txBody>
      </p:sp>
      <p:graphicFrame>
        <p:nvGraphicFramePr>
          <p:cNvPr id="321546" name="Object 10"/>
          <p:cNvGraphicFramePr>
            <a:graphicFrameLocks noChangeAspect="1"/>
          </p:cNvGraphicFramePr>
          <p:nvPr>
            <p:ph sz="quarter" idx="4294967295"/>
          </p:nvPr>
        </p:nvGraphicFramePr>
        <p:xfrm>
          <a:off x="3500430" y="4071942"/>
          <a:ext cx="3449638" cy="882650"/>
        </p:xfrm>
        <a:graphic>
          <a:graphicData uri="http://schemas.openxmlformats.org/presentationml/2006/ole">
            <p:oleObj spid="_x0000_s321546" name="Equation" r:id="rId4" imgW="1638000" imgH="419040" progId="Equation.3">
              <p:embed/>
            </p:oleObj>
          </a:graphicData>
        </a:graphic>
      </p:graphicFrame>
      <p:graphicFrame>
        <p:nvGraphicFramePr>
          <p:cNvPr id="321548" name="Object 12"/>
          <p:cNvGraphicFramePr>
            <a:graphicFrameLocks noChangeAspect="1"/>
          </p:cNvGraphicFramePr>
          <p:nvPr/>
        </p:nvGraphicFramePr>
        <p:xfrm>
          <a:off x="1495425" y="5157788"/>
          <a:ext cx="6367463" cy="995362"/>
        </p:xfrm>
        <a:graphic>
          <a:graphicData uri="http://schemas.openxmlformats.org/presentationml/2006/ole">
            <p:oleObj spid="_x0000_s321548" name="Equation" r:id="rId5" imgW="3085920" imgH="482400" progId="Equation.3">
              <p:embed/>
            </p:oleObj>
          </a:graphicData>
        </a:graphic>
      </p:graphicFrame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9D30-29A7-4E30-9B16-2A33E59E2F6E}" type="slidenum">
              <a:rPr lang="tr-TR"/>
              <a:pPr/>
              <a:t>5</a:t>
            </a:fld>
            <a:endParaRPr lang="tr-TR"/>
          </a:p>
        </p:txBody>
      </p:sp>
      <p:pic>
        <p:nvPicPr>
          <p:cNvPr id="32359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3950" y="576263"/>
            <a:ext cx="6896100" cy="570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A8849-2BF5-4FFE-8457-B84FAEC9FF8C}" type="slidenum">
              <a:rPr lang="tr-TR"/>
              <a:pPr/>
              <a:t>6</a:t>
            </a:fld>
            <a:endParaRPr lang="tr-TR"/>
          </a:p>
        </p:txBody>
      </p:sp>
      <p:pic>
        <p:nvPicPr>
          <p:cNvPr id="32461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2988" y="549275"/>
            <a:ext cx="7000875" cy="580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Kernel Estimator</a:t>
            </a:r>
          </a:p>
        </p:txBody>
      </p:sp>
      <p:graphicFrame>
        <p:nvGraphicFramePr>
          <p:cNvPr id="325638" name="Object 6"/>
          <p:cNvGraphicFramePr>
            <a:graphicFrameLocks noChangeAspect="1"/>
          </p:cNvGraphicFramePr>
          <p:nvPr>
            <p:ph idx="1"/>
          </p:nvPr>
        </p:nvGraphicFramePr>
        <p:xfrm>
          <a:off x="2500298" y="4429132"/>
          <a:ext cx="3243263" cy="1090613"/>
        </p:xfrm>
        <a:graphic>
          <a:graphicData uri="http://schemas.openxmlformats.org/presentationml/2006/ole">
            <p:oleObj spid="_x0000_s325638" name="Equation" r:id="rId3" imgW="1434960" imgH="482400" progId="Equation.3">
              <p:embed/>
            </p:oleObj>
          </a:graphicData>
        </a:graphic>
      </p:graphicFrame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4991D-469A-4DA8-9093-B2326E1E731B}" type="slidenum">
              <a:rPr lang="tr-TR"/>
              <a:pPr/>
              <a:t>7</a:t>
            </a:fld>
            <a:endParaRPr lang="tr-TR"/>
          </a:p>
        </p:txBody>
      </p:sp>
      <p:sp>
        <p:nvSpPr>
          <p:cNvPr id="3256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0034" y="2000240"/>
            <a:ext cx="8229600" cy="3886200"/>
          </a:xfrm>
        </p:spPr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Kernel function, e.g., Gaussian kernel:</a:t>
            </a: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Kernel estimator (Parzen windows)</a:t>
            </a:r>
          </a:p>
        </p:txBody>
      </p:sp>
      <p:graphicFrame>
        <p:nvGraphicFramePr>
          <p:cNvPr id="325640" name="Object 8"/>
          <p:cNvGraphicFramePr>
            <a:graphicFrameLocks noChangeAspect="1"/>
          </p:cNvGraphicFramePr>
          <p:nvPr>
            <p:ph sz="quarter" idx="4294967295"/>
          </p:nvPr>
        </p:nvGraphicFramePr>
        <p:xfrm>
          <a:off x="2285984" y="2571744"/>
          <a:ext cx="3263900" cy="1117600"/>
        </p:xfrm>
        <a:graphic>
          <a:graphicData uri="http://schemas.openxmlformats.org/presentationml/2006/ole">
            <p:oleObj spid="_x0000_s325640" name="Equation" r:id="rId4" imgW="1409400" imgH="482400" progId="Equation.3">
              <p:embed/>
            </p:oleObj>
          </a:graphicData>
        </a:graphic>
      </p:graphicFrame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09A76-80D9-4B2D-B331-4EE4B4027FBC}" type="slidenum">
              <a:rPr lang="tr-TR"/>
              <a:pPr/>
              <a:t>8</a:t>
            </a:fld>
            <a:endParaRPr lang="tr-TR"/>
          </a:p>
        </p:txBody>
      </p:sp>
      <p:pic>
        <p:nvPicPr>
          <p:cNvPr id="32666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450" y="549275"/>
            <a:ext cx="6905625" cy="569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28596" y="2000240"/>
            <a:ext cx="8229600" cy="3886200"/>
          </a:xfrm>
        </p:spPr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Instead of fixing bin width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h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and counting the number of instances, fix the instances (neighbors)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k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and check bin width</a:t>
            </a: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pPr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d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k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), distance to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k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th closest instance to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x</a:t>
            </a:r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k-Nearest Neighbor Estimator</a:t>
            </a:r>
          </a:p>
        </p:txBody>
      </p:sp>
      <p:graphicFrame>
        <p:nvGraphicFramePr>
          <p:cNvPr id="327685" name="Object 5"/>
          <p:cNvGraphicFramePr>
            <a:graphicFrameLocks noChangeAspect="1"/>
          </p:cNvGraphicFramePr>
          <p:nvPr>
            <p:ph idx="1"/>
          </p:nvPr>
        </p:nvGraphicFramePr>
        <p:xfrm>
          <a:off x="3101975" y="3213100"/>
          <a:ext cx="2146300" cy="973138"/>
        </p:xfrm>
        <a:graphic>
          <a:graphicData uri="http://schemas.openxmlformats.org/presentationml/2006/ole">
            <p:oleObj spid="_x0000_s327685" name="Equation" r:id="rId3" imgW="952200" imgH="431640" progId="Equation.3">
              <p:embed/>
            </p:oleObj>
          </a:graphicData>
        </a:graphic>
      </p:graphicFrame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29676-9D34-48E9-ABC7-6A487049019F}" type="slidenum">
              <a:rPr lang="tr-TR"/>
              <a:pPr/>
              <a:t>9</a:t>
            </a:fld>
            <a:endParaRPr lang="tr-TR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3610</TotalTime>
  <Words>692</Words>
  <Application>Microsoft Office PowerPoint</Application>
  <PresentationFormat>On-screen Show (4:3)</PresentationFormat>
  <Paragraphs>130</Paragraphs>
  <Slides>23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Flow</vt:lpstr>
      <vt:lpstr>Microsoft Equation 3.0</vt:lpstr>
      <vt:lpstr>Equation</vt:lpstr>
      <vt:lpstr>INTRODUCTION TO  Machine Learning 2nd Edition</vt:lpstr>
      <vt:lpstr>CHAPTER 8: Nonparametric Methods</vt:lpstr>
      <vt:lpstr>Nonparametric Estimation</vt:lpstr>
      <vt:lpstr>Density Estimation</vt:lpstr>
      <vt:lpstr>Slide 5</vt:lpstr>
      <vt:lpstr>Slide 6</vt:lpstr>
      <vt:lpstr>Kernel Estimator</vt:lpstr>
      <vt:lpstr>Slide 8</vt:lpstr>
      <vt:lpstr>k-Nearest Neighbor Estimator</vt:lpstr>
      <vt:lpstr>Slide 10</vt:lpstr>
      <vt:lpstr>Multivariate Data</vt:lpstr>
      <vt:lpstr>Nonparametric Classification</vt:lpstr>
      <vt:lpstr>Condensed Nearest Neighbor</vt:lpstr>
      <vt:lpstr>Condensed Nearest Neighbor</vt:lpstr>
      <vt:lpstr>Nonparametric Regression</vt:lpstr>
      <vt:lpstr>Slide 16</vt:lpstr>
      <vt:lpstr>Slide 17</vt:lpstr>
      <vt:lpstr>Running Mean/Kernel Smoother</vt:lpstr>
      <vt:lpstr>Slide 19</vt:lpstr>
      <vt:lpstr>Slide 20</vt:lpstr>
      <vt:lpstr>Slide 21</vt:lpstr>
      <vt:lpstr>How to Choose k or h?</vt:lpstr>
      <vt:lpstr>Slide 23</vt:lpstr>
    </vt:vector>
  </TitlesOfParts>
  <Company>BOGAZICI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Machine Learning</dc:title>
  <dc:creator>ethem</dc:creator>
  <cp:lastModifiedBy>ethem alpaydın</cp:lastModifiedBy>
  <cp:revision>193</cp:revision>
  <dcterms:created xsi:type="dcterms:W3CDTF">2005-01-24T14:46:28Z</dcterms:created>
  <dcterms:modified xsi:type="dcterms:W3CDTF">2010-03-03T09:41:57Z</dcterms:modified>
</cp:coreProperties>
</file>