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3" r:id="rId15"/>
    <p:sldId id="301" r:id="rId16"/>
    <p:sldId id="302" r:id="rId17"/>
    <p:sldId id="303" r:id="rId18"/>
    <p:sldId id="304" r:id="rId19"/>
    <p:sldId id="408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1066-0BD1-4D80-B336-05AB86DCB233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E84E-755A-47C5-9056-80D5A87B3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068B48D-ADB7-4165-84A6-27ECDA900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A68E12-110D-4182-88F0-AE360E0BFD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256588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5D1BB41B-5723-4A99-9F7E-CCC9B5497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6CFAAD57-7A2B-4C38-A59E-F1E4F62B5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35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A6B23A4F-F3F7-4B27-8791-4FD545AFB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57387507-0825-4DF7-9B79-6FF194606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F7A7806A-1F27-40DE-A41E-801B54D5C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A9F3EB97-BA6F-4652-8B2A-8903C2D23D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058109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224DD1B-0811-43D8-9AEF-2937E7E28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2704B46-E9D7-49B6-9701-F13434EC4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36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0F96F08D-140B-46F7-B106-1BA28980A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52773BA7-8980-4681-B771-7DA7D7414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E05CB632-E466-4AE7-83FA-1A5EF20C8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43101446-4B90-49C8-B3E2-990D36CBDA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979033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BF5DF1F-D02E-4267-A12E-29B2D438E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9DFCE50B-715B-4FA4-9AD4-EF6885114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40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49C1DAA8-75E4-4ECD-9B97-50387BB9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DF4044C0-801D-4B18-BA33-77F010720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4DF7150A-8A80-4F1D-845E-3145FB3FF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243C148A-A84F-4574-9B2F-1AF45322B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02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2951037F-628D-4713-A33A-94FD46191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87A28DED-68B3-427C-AF3A-ED22E30548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022658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81F3097-E98A-4B21-8014-A4F0BC80A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1B3BE90-0834-41F9-995D-3BCDDFDD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49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37D79C1D-6FEE-41A3-9AF4-E49707378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0FF813D0-B92A-4AF4-97A9-E91BF7E1C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3582CF21-2867-4C7E-BDDB-F64D6F45F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F77CB357-1A94-41FB-8CCC-D5A55BC6D1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201032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10D37D10-2020-48B9-A850-393F94BA2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A2979C83-A312-41C3-BFFB-635673400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50</a:t>
            </a:r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829F8291-8641-4B20-8A93-39587EA78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B8D75454-848D-4CD7-8837-21444F649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E455AD9C-98F3-4E62-B378-964032709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1FE111D5-FD0F-4193-8DE7-67E6F04FAA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000499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6736040E-532F-47A7-8841-3DB4B5F02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63CE5D5E-CF63-425E-A81D-5AE9D8E5D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51</a:t>
            </a:r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572FB802-4FC5-45A2-BEAF-D81BCB75D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5E62811B-686B-40E4-88A9-8804EFDA0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2" name="Rectangle 6">
            <a:extLst>
              <a:ext uri="{FF2B5EF4-FFF2-40B4-BE49-F238E27FC236}">
                <a16:creationId xmlns:a16="http://schemas.microsoft.com/office/drawing/2014/main" id="{3CFD0E37-D7E9-4010-8A30-4051074A6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01383" name="Rectangle 7">
            <a:extLst>
              <a:ext uri="{FF2B5EF4-FFF2-40B4-BE49-F238E27FC236}">
                <a16:creationId xmlns:a16="http://schemas.microsoft.com/office/drawing/2014/main" id="{15C63ECD-8073-4AA1-AC9A-33E05B8A89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504921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74AAB54-C7CC-4BEC-82D1-25B90E32E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EA4216B-BC17-4905-BB37-068B432A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52</a:t>
            </a:r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EAFFC36-47DC-4278-A7C7-862AA82AA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BCCA408-A7DB-4BC9-8EDF-767D1E0E5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CE0F2955-15AA-4E27-96C1-4B9167E63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D4256C63-1E0C-401C-BE1F-3D783B61A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913527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6400B44F-DA39-4F13-8698-C3FC82AD9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4A9C2FB-A61A-41FB-82E5-901CDC7041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33632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6C5F0DB8-66E0-48F7-B185-06C993D3A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9AF48989-5FA3-4C54-BF11-D0A3B6B85B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8559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7CDA034-5D15-4B29-8580-44D9F7484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7D08F05-0E32-4B36-81D3-8E6CC7942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27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4263957A-591C-4C4C-86A2-EC807DDC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6F0289E4-F3BD-432B-8FA8-413202B65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F76D89D2-CDE3-47FE-AE00-FF42C9B27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This teleology is based on the number of explanatory variables &amp; nature of relationship between X &amp; Y.</a:t>
            </a:r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325632CA-E4FB-4C6D-B20A-CEC4A7C1AA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10071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C9449EC7-2DCB-423C-8122-FC054D0A7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98C37D51-1F5D-4677-8531-578B4E9FF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391506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512849C6-11B7-4132-93D0-B4C6E73B6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A28D427-3266-410A-A5AE-52C75812D1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116546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3BF0F5A4-4377-4397-9856-7D64FB924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381DF04-DC23-4343-A026-AB46F2414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57</a:t>
            </a: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F7EBF288-1885-4E0E-8AF6-66D5A0D4F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E85CC0C2-6403-4444-8E70-28E9B542C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Rectangle 6">
            <a:extLst>
              <a:ext uri="{FF2B5EF4-FFF2-40B4-BE49-F238E27FC236}">
                <a16:creationId xmlns:a16="http://schemas.microsoft.com/office/drawing/2014/main" id="{F8A504F7-93DC-4B01-BD66-4F95DCB28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17767" name="Rectangle 7">
            <a:extLst>
              <a:ext uri="{FF2B5EF4-FFF2-40B4-BE49-F238E27FC236}">
                <a16:creationId xmlns:a16="http://schemas.microsoft.com/office/drawing/2014/main" id="{C744D143-5500-4C3F-9044-DD52BB7ADD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2075054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9506D86-F64E-4881-B0CA-8FA11839A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53E1105A-CC72-490A-BF28-D8D40821F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58</a:t>
            </a:r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CDE5B0DE-B21C-4B94-BA5D-36B210FE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3" name="Rectangle 5">
            <a:extLst>
              <a:ext uri="{FF2B5EF4-FFF2-40B4-BE49-F238E27FC236}">
                <a16:creationId xmlns:a16="http://schemas.microsoft.com/office/drawing/2014/main" id="{72F467DE-38F7-49FD-BEB4-E5A280E0B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4" name="Rectangle 6">
            <a:extLst>
              <a:ext uri="{FF2B5EF4-FFF2-40B4-BE49-F238E27FC236}">
                <a16:creationId xmlns:a16="http://schemas.microsoft.com/office/drawing/2014/main" id="{2C2142E5-DC12-49D8-901F-386BB936A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19815" name="Rectangle 7">
            <a:extLst>
              <a:ext uri="{FF2B5EF4-FFF2-40B4-BE49-F238E27FC236}">
                <a16:creationId xmlns:a16="http://schemas.microsoft.com/office/drawing/2014/main" id="{1C56AB53-973E-4BBB-A5C5-5804E0B353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1662393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9C02FAC3-552D-4FC6-A250-9ADD1F7A8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1B7BC551-8A77-4A13-B9E6-0B0F4B06F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59</a:t>
            </a: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4D5F16C4-37F2-4696-88C2-55E7755A7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CDDE0A47-7E0A-4BAA-BF30-1693D4526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2" name="Rectangle 6">
            <a:extLst>
              <a:ext uri="{FF2B5EF4-FFF2-40B4-BE49-F238E27FC236}">
                <a16:creationId xmlns:a16="http://schemas.microsoft.com/office/drawing/2014/main" id="{C8ED73E5-2A0C-4D67-BDA5-B8254BAC1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21863" name="Rectangle 7">
            <a:extLst>
              <a:ext uri="{FF2B5EF4-FFF2-40B4-BE49-F238E27FC236}">
                <a16:creationId xmlns:a16="http://schemas.microsoft.com/office/drawing/2014/main" id="{FED28F8E-BA41-40B5-88B3-679A67E0CA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68582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20ED910-0ACE-4EF9-9AF3-A024E2937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4F0563FD-4A15-41C9-906F-CD0CD5BD4E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0331119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9169C87E-7EEB-4E5D-9985-D8527ACB7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D9671764-13CB-4177-BD48-4B387346D1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4077603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E8EB01F0-82B3-49C6-B8B9-CE31A20A6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A0938471-3BD7-44CB-8D74-F44628F09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23289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8448842-E608-4EFE-BECA-C15CD86D3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28DECF1-F4D0-4B1B-98E2-A2735C09A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28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358556A9-C637-44D5-8AF1-97F318111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FAAA7AD6-6C56-4A67-8DF1-410D7B72B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D99A5CC8-9C25-4125-8165-497CD6D52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C32B587A-D1A4-4859-AFDC-AE5171A63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925444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63EC9B8-5664-44E7-9215-A3190124D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0818AC1-E108-4F24-89CD-F53924DE48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71421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EB66A09-1C15-488C-B42B-23621524F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9129091-E55D-4D86-9E29-443707B06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30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43CC316A-E3FD-4EE5-B696-57988FFA3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8DA4A14B-209D-47E3-BDE7-CB556EBDC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5251F987-679E-4B64-9313-9E590C0CF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839F0330-8B5B-4374-93CD-34EDC7C38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977089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5C821B6-CF65-4D95-8D4E-FF71CCE8D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6A8D573-6564-42B4-91AE-A8F330F12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31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A7A494B8-AF87-4684-9D81-AB4447C81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C69ED7A-E437-4833-9A4E-3FBAAF057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3617C1A1-160E-4E63-BD81-C37B963A8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8D8B8FB7-79D4-416B-A2FD-D9F3545FA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115923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451C5DB4-5EF9-4467-AEF1-E57899914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D44D5E3-0678-452A-B034-5C2B0EA99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32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EA57A0E0-0ECE-47B3-8740-FF89BB667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68220ECD-2483-4B9F-B9C3-C754478CC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A602C77E-4F07-4632-BC45-E0F9AF906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97AD52FE-0752-405F-BC71-D9DB05CD0C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51337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8D25BA57-260A-4E3A-B3A3-6D9713EE7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E270F93-9495-460F-B513-DD6E6FCE5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33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8ABA48AB-5561-4B55-9201-E21CA6D31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3589B603-AF82-45C1-8091-ED4319B76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5307EF73-0423-4AFA-84F8-DF0A4927B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885B0B49-5CE7-4FCA-AACD-3CA8A6D37E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747563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A73DBA9C-3C5F-4F76-9C7D-E634E4364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B49EF13-652F-424F-BEDA-44719329E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412" tIns="0" rIns="19412" bIns="0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34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3CF077B5-DD9C-4C26-BE78-35502E23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AF62DA97-A682-4E7C-9EA7-F7C0CC400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23F735BC-758A-4C2E-9CDD-5C15EF0E6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E0E5ABC9-6958-4A85-9E34-EB8ACB309C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16945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CDC93-33CA-46C8-8540-5588FAE2D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77ED5-9DA0-4212-9566-7452B04C1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3D44C-4862-4BEE-9606-004B077B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36F22-73F3-445E-B4C1-57D94C2A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FB6A4-6F0A-4A28-9A41-41D5F362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3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D7430-FE7F-4E32-80E1-0388EF641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DFA8-9F4E-4C40-8C51-91A410330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50BDD-9D72-4DE4-8482-9228959A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7F6B-67AD-4F4B-9B81-F1E966AD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95A60-1A6D-4C6B-A65D-FB9DCC33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9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4E5C6-CF57-45ED-A7E0-FA8074577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4C357-DE0C-45C9-9717-2A909DFEC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1ED38-AEF9-4187-8515-60C80EE82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4D404-CD23-441F-B831-E93BF737F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B5FFA-2853-4088-BDF5-D3BE53B4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8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042" name="Group 2">
            <a:extLst>
              <a:ext uri="{FF2B5EF4-FFF2-40B4-BE49-F238E27FC236}">
                <a16:creationId xmlns:a16="http://schemas.microsoft.com/office/drawing/2014/main" id="{26756927-6A71-4989-878B-3776DB6E6810}"/>
              </a:ext>
            </a:extLst>
          </p:cNvPr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343043" name="Freeform 3">
              <a:extLst>
                <a:ext uri="{FF2B5EF4-FFF2-40B4-BE49-F238E27FC236}">
                  <a16:creationId xmlns:a16="http://schemas.microsoft.com/office/drawing/2014/main" id="{BD021CC4-99D1-41CF-A4A7-C233A581B0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343044" name="Group 4">
              <a:extLst>
                <a:ext uri="{FF2B5EF4-FFF2-40B4-BE49-F238E27FC236}">
                  <a16:creationId xmlns:a16="http://schemas.microsoft.com/office/drawing/2014/main" id="{B07E8CF3-BF36-4DFC-9281-0691B1326A7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3045" name="Oval 5">
                <a:extLst>
                  <a:ext uri="{FF2B5EF4-FFF2-40B4-BE49-F238E27FC236}">
                    <a16:creationId xmlns:a16="http://schemas.microsoft.com/office/drawing/2014/main" id="{4961111C-27A8-453E-9185-279D29931FF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46" name="Oval 6">
                <a:extLst>
                  <a:ext uri="{FF2B5EF4-FFF2-40B4-BE49-F238E27FC236}">
                    <a16:creationId xmlns:a16="http://schemas.microsoft.com/office/drawing/2014/main" id="{233EC468-6F55-412A-9D1E-4D7B8D2D84A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47" name="Oval 7">
                <a:extLst>
                  <a:ext uri="{FF2B5EF4-FFF2-40B4-BE49-F238E27FC236}">
                    <a16:creationId xmlns:a16="http://schemas.microsoft.com/office/drawing/2014/main" id="{B61DD979-6D72-4340-B595-7552CD3D36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48" name="Oval 8">
                <a:extLst>
                  <a:ext uri="{FF2B5EF4-FFF2-40B4-BE49-F238E27FC236}">
                    <a16:creationId xmlns:a16="http://schemas.microsoft.com/office/drawing/2014/main" id="{1F943E9F-2274-464B-8AA7-3633E16A53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49" name="Oval 9">
                <a:extLst>
                  <a:ext uri="{FF2B5EF4-FFF2-40B4-BE49-F238E27FC236}">
                    <a16:creationId xmlns:a16="http://schemas.microsoft.com/office/drawing/2014/main" id="{5CF5CD5D-1601-4962-B438-0139D20BEC9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50" name="Freeform 10">
                <a:extLst>
                  <a:ext uri="{FF2B5EF4-FFF2-40B4-BE49-F238E27FC236}">
                    <a16:creationId xmlns:a16="http://schemas.microsoft.com/office/drawing/2014/main" id="{BFFB6CF9-2807-4DDF-B105-C9705E3D7B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51" name="Freeform 11">
                <a:extLst>
                  <a:ext uri="{FF2B5EF4-FFF2-40B4-BE49-F238E27FC236}">
                    <a16:creationId xmlns:a16="http://schemas.microsoft.com/office/drawing/2014/main" id="{BB342E76-9DF7-4C69-875D-9D7AA8A27D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52" name="Freeform 12">
                <a:extLst>
                  <a:ext uri="{FF2B5EF4-FFF2-40B4-BE49-F238E27FC236}">
                    <a16:creationId xmlns:a16="http://schemas.microsoft.com/office/drawing/2014/main" id="{C1DD3CD6-0A35-47A2-A9EE-0F669C3E43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53" name="Freeform 13">
                <a:extLst>
                  <a:ext uri="{FF2B5EF4-FFF2-40B4-BE49-F238E27FC236}">
                    <a16:creationId xmlns:a16="http://schemas.microsoft.com/office/drawing/2014/main" id="{E9F6F745-49E7-4791-9362-F205A12717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54" name="Freeform 14">
                <a:extLst>
                  <a:ext uri="{FF2B5EF4-FFF2-40B4-BE49-F238E27FC236}">
                    <a16:creationId xmlns:a16="http://schemas.microsoft.com/office/drawing/2014/main" id="{8604F572-B554-4DDD-ACD8-B1B419097C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55" name="Oval 15">
                <a:extLst>
                  <a:ext uri="{FF2B5EF4-FFF2-40B4-BE49-F238E27FC236}">
                    <a16:creationId xmlns:a16="http://schemas.microsoft.com/office/drawing/2014/main" id="{5660E75D-89A1-47FB-8F02-9B3C4C8C4AF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3056" name="Group 16">
              <a:extLst>
                <a:ext uri="{FF2B5EF4-FFF2-40B4-BE49-F238E27FC236}">
                  <a16:creationId xmlns:a16="http://schemas.microsoft.com/office/drawing/2014/main" id="{FB716773-5F18-4921-8A06-CCE9630C252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3057" name="Oval 17">
                <a:extLst>
                  <a:ext uri="{FF2B5EF4-FFF2-40B4-BE49-F238E27FC236}">
                    <a16:creationId xmlns:a16="http://schemas.microsoft.com/office/drawing/2014/main" id="{29B78565-5FEE-49C9-9200-8FB880F63F5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58" name="Oval 18">
                <a:extLst>
                  <a:ext uri="{FF2B5EF4-FFF2-40B4-BE49-F238E27FC236}">
                    <a16:creationId xmlns:a16="http://schemas.microsoft.com/office/drawing/2014/main" id="{AB8A5C9F-307B-4900-B4A9-9FFF89E2322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59" name="Oval 19">
                <a:extLst>
                  <a:ext uri="{FF2B5EF4-FFF2-40B4-BE49-F238E27FC236}">
                    <a16:creationId xmlns:a16="http://schemas.microsoft.com/office/drawing/2014/main" id="{A6153207-615E-4443-A872-1A573CA0E08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0" name="Oval 20">
                <a:extLst>
                  <a:ext uri="{FF2B5EF4-FFF2-40B4-BE49-F238E27FC236}">
                    <a16:creationId xmlns:a16="http://schemas.microsoft.com/office/drawing/2014/main" id="{F554CB46-22F8-4D35-AC60-555256CA9F7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1" name="Oval 21">
                <a:extLst>
                  <a:ext uri="{FF2B5EF4-FFF2-40B4-BE49-F238E27FC236}">
                    <a16:creationId xmlns:a16="http://schemas.microsoft.com/office/drawing/2014/main" id="{892A96B1-5353-4313-98E5-BCF60EA466E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2" name="Oval 22">
                <a:extLst>
                  <a:ext uri="{FF2B5EF4-FFF2-40B4-BE49-F238E27FC236}">
                    <a16:creationId xmlns:a16="http://schemas.microsoft.com/office/drawing/2014/main" id="{88341DC7-2E63-4E77-BB77-131908FCACB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3" name="Oval 23">
                <a:extLst>
                  <a:ext uri="{FF2B5EF4-FFF2-40B4-BE49-F238E27FC236}">
                    <a16:creationId xmlns:a16="http://schemas.microsoft.com/office/drawing/2014/main" id="{C7738432-6F0F-48F2-B7C4-529B03D8BE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4" name="Oval 24">
                <a:extLst>
                  <a:ext uri="{FF2B5EF4-FFF2-40B4-BE49-F238E27FC236}">
                    <a16:creationId xmlns:a16="http://schemas.microsoft.com/office/drawing/2014/main" id="{FD115A2C-26B5-47B1-9D7F-9844816F868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5" name="Freeform 25">
                <a:extLst>
                  <a:ext uri="{FF2B5EF4-FFF2-40B4-BE49-F238E27FC236}">
                    <a16:creationId xmlns:a16="http://schemas.microsoft.com/office/drawing/2014/main" id="{84BE8AC1-AFA5-4C0C-86A0-41E79F8F16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6" name="Freeform 26">
                <a:extLst>
                  <a:ext uri="{FF2B5EF4-FFF2-40B4-BE49-F238E27FC236}">
                    <a16:creationId xmlns:a16="http://schemas.microsoft.com/office/drawing/2014/main" id="{9161FDAA-887C-48C6-9236-1791644F45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7" name="Freeform 27">
                <a:extLst>
                  <a:ext uri="{FF2B5EF4-FFF2-40B4-BE49-F238E27FC236}">
                    <a16:creationId xmlns:a16="http://schemas.microsoft.com/office/drawing/2014/main" id="{7A1BD284-02A1-436C-942A-B4379677CC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8" name="Freeform 28">
                <a:extLst>
                  <a:ext uri="{FF2B5EF4-FFF2-40B4-BE49-F238E27FC236}">
                    <a16:creationId xmlns:a16="http://schemas.microsoft.com/office/drawing/2014/main" id="{2FED516F-D346-43F0-8196-EDCE31697D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69" name="Freeform 29">
                <a:extLst>
                  <a:ext uri="{FF2B5EF4-FFF2-40B4-BE49-F238E27FC236}">
                    <a16:creationId xmlns:a16="http://schemas.microsoft.com/office/drawing/2014/main" id="{93FE3872-5224-4E09-8BEF-EA4D54494F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70" name="Freeform 30">
                <a:extLst>
                  <a:ext uri="{FF2B5EF4-FFF2-40B4-BE49-F238E27FC236}">
                    <a16:creationId xmlns:a16="http://schemas.microsoft.com/office/drawing/2014/main" id="{53CC2336-3DCD-4DDD-A435-2E1C7CC9F4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71" name="Freeform 31">
                <a:extLst>
                  <a:ext uri="{FF2B5EF4-FFF2-40B4-BE49-F238E27FC236}">
                    <a16:creationId xmlns:a16="http://schemas.microsoft.com/office/drawing/2014/main" id="{7D6912DE-A2FA-4FE3-BB22-E6D52EFC07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72" name="Freeform 32">
                <a:extLst>
                  <a:ext uri="{FF2B5EF4-FFF2-40B4-BE49-F238E27FC236}">
                    <a16:creationId xmlns:a16="http://schemas.microsoft.com/office/drawing/2014/main" id="{5E882461-14D4-41C6-B1AE-F7B8673EBB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73" name="Freeform 33">
                <a:extLst>
                  <a:ext uri="{FF2B5EF4-FFF2-40B4-BE49-F238E27FC236}">
                    <a16:creationId xmlns:a16="http://schemas.microsoft.com/office/drawing/2014/main" id="{D91DE7E5-A09F-4FE8-AAA7-63626355D2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74" name="Freeform 34">
                <a:extLst>
                  <a:ext uri="{FF2B5EF4-FFF2-40B4-BE49-F238E27FC236}">
                    <a16:creationId xmlns:a16="http://schemas.microsoft.com/office/drawing/2014/main" id="{CEE1C69F-7495-4BEE-93B5-40D923A19E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3075" name="Group 35">
              <a:extLst>
                <a:ext uri="{FF2B5EF4-FFF2-40B4-BE49-F238E27FC236}">
                  <a16:creationId xmlns:a16="http://schemas.microsoft.com/office/drawing/2014/main" id="{77D1C7DB-29C2-49F2-AFB5-446408DA12E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3076" name="Freeform 36">
                <a:extLst>
                  <a:ext uri="{FF2B5EF4-FFF2-40B4-BE49-F238E27FC236}">
                    <a16:creationId xmlns:a16="http://schemas.microsoft.com/office/drawing/2014/main" id="{B97C1266-4B5D-4415-AF3B-C056777DECB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77" name="Freeform 37">
                <a:extLst>
                  <a:ext uri="{FF2B5EF4-FFF2-40B4-BE49-F238E27FC236}">
                    <a16:creationId xmlns:a16="http://schemas.microsoft.com/office/drawing/2014/main" id="{91662B48-1013-479D-A643-44A2BFEE9A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78" name="Freeform 38">
                <a:extLst>
                  <a:ext uri="{FF2B5EF4-FFF2-40B4-BE49-F238E27FC236}">
                    <a16:creationId xmlns:a16="http://schemas.microsoft.com/office/drawing/2014/main" id="{BFC3353A-23A6-4694-91B1-A46DA25FFF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79" name="Freeform 39">
                <a:extLst>
                  <a:ext uri="{FF2B5EF4-FFF2-40B4-BE49-F238E27FC236}">
                    <a16:creationId xmlns:a16="http://schemas.microsoft.com/office/drawing/2014/main" id="{CC745339-5CD8-4C95-AB68-2B040057C8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0" name="Freeform 40">
                <a:extLst>
                  <a:ext uri="{FF2B5EF4-FFF2-40B4-BE49-F238E27FC236}">
                    <a16:creationId xmlns:a16="http://schemas.microsoft.com/office/drawing/2014/main" id="{1A1D471F-1072-465E-AB4F-8EF8C4B334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1" name="Freeform 41">
                <a:extLst>
                  <a:ext uri="{FF2B5EF4-FFF2-40B4-BE49-F238E27FC236}">
                    <a16:creationId xmlns:a16="http://schemas.microsoft.com/office/drawing/2014/main" id="{C5FF6946-8036-4D92-8C3F-DF7EF80332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2" name="Freeform 42">
                <a:extLst>
                  <a:ext uri="{FF2B5EF4-FFF2-40B4-BE49-F238E27FC236}">
                    <a16:creationId xmlns:a16="http://schemas.microsoft.com/office/drawing/2014/main" id="{65A28AFF-FFBC-4A74-B622-5274A2F554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3" name="Freeform 43">
                <a:extLst>
                  <a:ext uri="{FF2B5EF4-FFF2-40B4-BE49-F238E27FC236}">
                    <a16:creationId xmlns:a16="http://schemas.microsoft.com/office/drawing/2014/main" id="{F609C881-F0E3-4C53-AFF5-5D288EDECF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4" name="Freeform 44">
                <a:extLst>
                  <a:ext uri="{FF2B5EF4-FFF2-40B4-BE49-F238E27FC236}">
                    <a16:creationId xmlns:a16="http://schemas.microsoft.com/office/drawing/2014/main" id="{33352330-CFA2-4BBA-95B9-2622BA8FAC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5" name="Freeform 45">
                <a:extLst>
                  <a:ext uri="{FF2B5EF4-FFF2-40B4-BE49-F238E27FC236}">
                    <a16:creationId xmlns:a16="http://schemas.microsoft.com/office/drawing/2014/main" id="{CE61B8EB-D9BC-4FDA-B569-98A3426F2A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6" name="Freeform 46">
                <a:extLst>
                  <a:ext uri="{FF2B5EF4-FFF2-40B4-BE49-F238E27FC236}">
                    <a16:creationId xmlns:a16="http://schemas.microsoft.com/office/drawing/2014/main" id="{14427BDD-2A9B-4A17-960A-3DA7E3A30C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7" name="Oval 47">
                <a:extLst>
                  <a:ext uri="{FF2B5EF4-FFF2-40B4-BE49-F238E27FC236}">
                    <a16:creationId xmlns:a16="http://schemas.microsoft.com/office/drawing/2014/main" id="{310390D4-025F-400A-A7D3-7595BAADC5F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8" name="Oval 48">
                <a:extLst>
                  <a:ext uri="{FF2B5EF4-FFF2-40B4-BE49-F238E27FC236}">
                    <a16:creationId xmlns:a16="http://schemas.microsoft.com/office/drawing/2014/main" id="{42F33D0D-36CF-401A-A22D-C1F27E3FCB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89" name="Oval 49">
                <a:extLst>
                  <a:ext uri="{FF2B5EF4-FFF2-40B4-BE49-F238E27FC236}">
                    <a16:creationId xmlns:a16="http://schemas.microsoft.com/office/drawing/2014/main" id="{5124911B-9856-4753-9A0D-7EA692A79B9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90" name="Oval 50">
                <a:extLst>
                  <a:ext uri="{FF2B5EF4-FFF2-40B4-BE49-F238E27FC236}">
                    <a16:creationId xmlns:a16="http://schemas.microsoft.com/office/drawing/2014/main" id="{D98854EB-CADA-42D2-BBE4-C70848896D7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91" name="Oval 51">
                <a:extLst>
                  <a:ext uri="{FF2B5EF4-FFF2-40B4-BE49-F238E27FC236}">
                    <a16:creationId xmlns:a16="http://schemas.microsoft.com/office/drawing/2014/main" id="{1A109DAD-DF5E-4B63-ABF0-A73AD27AB51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92" name="Oval 52">
                <a:extLst>
                  <a:ext uri="{FF2B5EF4-FFF2-40B4-BE49-F238E27FC236}">
                    <a16:creationId xmlns:a16="http://schemas.microsoft.com/office/drawing/2014/main" id="{D3A58552-0A62-44E8-B944-FB7F370E38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3093" name="Group 53">
              <a:extLst>
                <a:ext uri="{FF2B5EF4-FFF2-40B4-BE49-F238E27FC236}">
                  <a16:creationId xmlns:a16="http://schemas.microsoft.com/office/drawing/2014/main" id="{792D6802-895A-45B0-9A71-04246180F3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3094" name="Freeform 54">
                <a:extLst>
                  <a:ext uri="{FF2B5EF4-FFF2-40B4-BE49-F238E27FC236}">
                    <a16:creationId xmlns:a16="http://schemas.microsoft.com/office/drawing/2014/main" id="{44AD8AE8-2DCC-41D4-879A-D2A938B11E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95" name="Freeform 55">
                <a:extLst>
                  <a:ext uri="{FF2B5EF4-FFF2-40B4-BE49-F238E27FC236}">
                    <a16:creationId xmlns:a16="http://schemas.microsoft.com/office/drawing/2014/main" id="{474AF3CE-AFA2-45ED-8727-1107B8FD68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96" name="Freeform 56">
                <a:extLst>
                  <a:ext uri="{FF2B5EF4-FFF2-40B4-BE49-F238E27FC236}">
                    <a16:creationId xmlns:a16="http://schemas.microsoft.com/office/drawing/2014/main" id="{031CC3BD-9741-406A-AE88-02D83ACC22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97" name="Freeform 57">
                <a:extLst>
                  <a:ext uri="{FF2B5EF4-FFF2-40B4-BE49-F238E27FC236}">
                    <a16:creationId xmlns:a16="http://schemas.microsoft.com/office/drawing/2014/main" id="{4A6CF677-2A2D-4480-A566-08A36A522E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98" name="Freeform 58">
                <a:extLst>
                  <a:ext uri="{FF2B5EF4-FFF2-40B4-BE49-F238E27FC236}">
                    <a16:creationId xmlns:a16="http://schemas.microsoft.com/office/drawing/2014/main" id="{B64D7DD0-E361-4F78-8EA7-A04D6A0C42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099" name="Freeform 59">
                <a:extLst>
                  <a:ext uri="{FF2B5EF4-FFF2-40B4-BE49-F238E27FC236}">
                    <a16:creationId xmlns:a16="http://schemas.microsoft.com/office/drawing/2014/main" id="{E1FBBFA1-089D-4089-B2B9-4A7B76D2B4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3100" name="Freeform 60">
                <a:extLst>
                  <a:ext uri="{FF2B5EF4-FFF2-40B4-BE49-F238E27FC236}">
                    <a16:creationId xmlns:a16="http://schemas.microsoft.com/office/drawing/2014/main" id="{74F32B3B-6D0D-4488-9F1D-8BD37EE2513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343101" name="Group 61">
                <a:extLst>
                  <a:ext uri="{FF2B5EF4-FFF2-40B4-BE49-F238E27FC236}">
                    <a16:creationId xmlns:a16="http://schemas.microsoft.com/office/drawing/2014/main" id="{D9AC4F0A-4D96-4743-89D5-0B5FC550C0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3102" name="Oval 62">
                  <a:extLst>
                    <a:ext uri="{FF2B5EF4-FFF2-40B4-BE49-F238E27FC236}">
                      <a16:creationId xmlns:a16="http://schemas.microsoft.com/office/drawing/2014/main" id="{ED5EFCE7-21E7-4470-97A1-893A6CF0908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43103" name="Oval 63">
                  <a:extLst>
                    <a:ext uri="{FF2B5EF4-FFF2-40B4-BE49-F238E27FC236}">
                      <a16:creationId xmlns:a16="http://schemas.microsoft.com/office/drawing/2014/main" id="{2E123D75-9E27-4C20-9327-82614446E88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43104" name="Oval 64">
                  <a:extLst>
                    <a:ext uri="{FF2B5EF4-FFF2-40B4-BE49-F238E27FC236}">
                      <a16:creationId xmlns:a16="http://schemas.microsoft.com/office/drawing/2014/main" id="{1A30A45A-6F1A-47B2-BB9D-35DEC78EE38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43105" name="Oval 65">
                  <a:extLst>
                    <a:ext uri="{FF2B5EF4-FFF2-40B4-BE49-F238E27FC236}">
                      <a16:creationId xmlns:a16="http://schemas.microsoft.com/office/drawing/2014/main" id="{B143FAEF-90FE-424A-A00F-2292463C383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</p:grpSp>
      <p:sp>
        <p:nvSpPr>
          <p:cNvPr id="343106" name="Rectangle 66">
            <a:extLst>
              <a:ext uri="{FF2B5EF4-FFF2-40B4-BE49-F238E27FC236}">
                <a16:creationId xmlns:a16="http://schemas.microsoft.com/office/drawing/2014/main" id="{F2BA41D6-6EDB-4E65-9BF9-31E8C2FF2AA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43107" name="Rectangle 67">
            <a:extLst>
              <a:ext uri="{FF2B5EF4-FFF2-40B4-BE49-F238E27FC236}">
                <a16:creationId xmlns:a16="http://schemas.microsoft.com/office/drawing/2014/main" id="{A7324E73-2A3E-46A9-8DE7-BA905763549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43108" name="Rectangle 68">
            <a:extLst>
              <a:ext uri="{FF2B5EF4-FFF2-40B4-BE49-F238E27FC236}">
                <a16:creationId xmlns:a16="http://schemas.microsoft.com/office/drawing/2014/main" id="{691F1825-C028-47FE-8CCF-2A0989FF08C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43109" name="Rectangle 69">
            <a:extLst>
              <a:ext uri="{FF2B5EF4-FFF2-40B4-BE49-F238E27FC236}">
                <a16:creationId xmlns:a16="http://schemas.microsoft.com/office/drawing/2014/main" id="{BFAED144-671B-42F3-9D2D-1E95E65063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343110" name="Rectangle 70">
            <a:extLst>
              <a:ext uri="{FF2B5EF4-FFF2-40B4-BE49-F238E27FC236}">
                <a16:creationId xmlns:a16="http://schemas.microsoft.com/office/drawing/2014/main" id="{7E204898-D292-4F8E-BF2A-3C112C7D62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3A5FBB24-C1DA-4CEE-B197-D50F12DFF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045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AB24-6FAB-47D6-9F36-11FF51B0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04625-5AA2-40D9-8933-C55BF712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66790-C91D-4E07-A9EB-330EFE76B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63323-D9A0-4783-AEF3-B36162006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F8261-D65E-44E4-BC96-9974C346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CD2A4-EB83-44D1-AC8F-F272E1827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8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3024-59A1-41D2-BF36-83702016B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5E707-A248-48F3-9A1A-DB8C5CF9C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F3842-4F96-4472-8974-99F2A3D6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AF181-00EE-4184-A012-D7CC54A67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197CF-32B2-4D85-A2F9-8179A7A8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591CA-AF9B-49F4-B516-54B09D8C5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165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13BD-7A1C-4CE6-8C52-76A03D96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B3862-CEEE-43EE-9B31-2361BF255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D0F98-52EC-491C-BA16-B91D197E8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A12CC-4B6B-4054-8594-7A2C279B9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09DCB-D483-47C7-B867-32B623477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A8783-2F37-41B9-B4C2-6E3652D0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D5692-6252-4428-88E4-03178CB93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EACA-3CAB-4898-B955-8ED9C091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81FB7-0768-4C7E-B24A-A7A6B6AE1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B56E5-EE92-4C98-9C30-E1B7B065F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88741-CFB9-4342-8F5C-859C55E81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D0AAA8-048B-4F4E-BC12-603204A84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F9304-5D92-46F0-960C-C6040DD8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31E67-6E99-4BF5-ADAC-F82E03C2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860FD0-4F67-4FFE-AF2D-9E33370A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89DB7-925C-4047-B6C5-7B5D0C26C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118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0B178-F59F-4A7A-A883-0B0CB6131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08468-E6CC-4939-BD9B-EF415440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00FCE-B211-4223-A8F5-0E705A01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202A7D-4820-4BB5-8A89-54A1913F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189C1-4244-411A-A019-AFA58D357F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394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FA374-3E83-40B7-994E-44BFB81E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93528-3F0A-4DB3-9B26-FF1152CB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FB496-BC22-44AA-A7E2-2AC8C2FD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15B13-058B-400C-836F-43B63C3E3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875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0EE73-BFDE-426A-A5FA-4F4860F9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2F445-8F25-4D99-84F5-EC0A9B2F2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6FD94-21EF-4020-A12D-AFEAABF7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E314D-2058-43B8-8955-AD226AFD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219C7-1329-422D-B51C-F45C6389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683F7-1F33-467E-B0B8-9706A7F24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539DF-16B1-4F97-9A70-05B5716D1A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9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022E9-D106-4678-BFA4-FF187AB9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0352E-0236-4EAA-83DF-7157D3F76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B560F-3E22-45E1-8532-C72C0877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CA811-2B58-4CC8-97A5-B4F3CC17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44AF-7078-421B-804F-58730044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30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6237A-CCB1-46DB-A87A-6E3EE873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9EE220-F949-4421-A663-86E01E13D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6D7A8-CF96-49A2-9A8D-96A192116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0F291-1E3C-4C2C-8267-2D9B0D9E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B4215-EC67-43D2-A84B-FF881FAB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C1197-6447-4552-A8F4-E713DFF1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6E4F2-555A-4A68-ABF8-BA2059BA1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671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28D8-4605-473C-816E-BF23DB967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EA580-EFEC-4A08-B78C-A9BC7912C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E3433-537C-4099-956F-7C6E0FBB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D1052-E55E-490E-83BE-D66AB4E44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008E3-A176-4688-88E3-7A700782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D6338-5FA8-46E0-B35C-FAAC32CD82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719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90D86-521D-4ECD-8DD2-C81D34D17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2B51E-FD98-46C3-BBE4-B54697C1C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C75C2-AF1F-4F52-AD16-B9C6D1211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3D975-7925-4241-A51B-13432FFD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FA3DF-3847-487C-92C5-1CF8002B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A0AB8-1665-4B68-8BFA-F9AD0A446E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201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7785-F580-45AF-97C5-ACD368155B94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84B57-01CA-43DC-B8BF-975C04E91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F7BDF-18A1-4386-8BBB-099D6BC5B28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88086A-23F5-46C3-AA89-9A7D5DB6E1A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71685-5948-49C2-89A7-B35DD53D4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E1CE5-3A79-4359-95D1-E922115D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ED76E-F4F4-4030-A906-E3211BE8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A40F02-80F2-4937-BB8F-BC78886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F23B3A4-9BB3-4379-ADD3-E4A89B53F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434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77D11-CF41-4D05-A473-4CE7F7D48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E41FA-8D60-40D4-B21C-C84AEF788DD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B9A16-5703-48D6-8011-AABD7CA10AC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BBEAC4-726C-4F07-B1CC-208A4F9FC56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09F8AF-A176-457A-A0C6-6BF3A17C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85288F6-F1FA-4BC7-906F-C6BB9046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362FAF-4621-4258-9B2D-DCE1790A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8A05F2F-0F61-4B94-9515-29C924D9C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306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23C9-66E5-4013-802F-E4D84171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CD360D7-E2BA-4C3D-A95A-E9B38F28CDB3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F7ADB-A7F6-4662-8EEE-8D52483D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E4796-57F7-4EE3-BAFB-546E482B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2B328-2A1B-4CB0-8EA4-5770E29AC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115749E-3EB2-4FC7-9360-B9FB9FD3A9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1669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37BC3-41DB-4188-BFC1-B662FEC2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E17B4-2A65-4144-B8A7-FE1B0274FBD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3D9D4F84-4CE1-4E27-B6CB-02B693C9CFE2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0A7F4-76C8-4BD9-B692-636F610E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419DC-4797-4FCE-80E9-9476F467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C31ED-E10A-48EC-AEF6-B01FBB7D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A702788-7C16-486C-8FFD-D9D2832DC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35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515B6-3A5C-4D57-AF68-08AAF7550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070C5-1945-46FB-8A30-F04EDCEC2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458A7-D6F7-44BB-A4FF-633A0653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D369D-6DD6-44F9-B46D-F87BA0127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6719-0B6E-4D35-8127-E8DB35B2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917E-F97B-4FFB-A2F9-9A25DF96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E252E-3AB6-4E4B-A774-02F6B1FB9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34292-5DB2-4EC6-81F7-6840C2381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A9DFE-817A-4E4E-A171-60E830B0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72F46-3609-4347-8A17-10A24312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EA6F7-8A75-442F-915A-FF6ABA99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8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88B10-F1CC-436D-9AFC-CF7FA097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44C64-9131-47EA-BCF2-BF83D6783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BA16A-566E-47A8-A99D-60CBC612F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C19117-0A71-4A72-9B1C-D84C7DD63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EB6F3B-B601-4AEE-9355-331336BB6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392B7-353E-4D9A-8374-82A2C9B9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F3CD6-7790-46D7-A6B7-00D6430E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62CD46-50CF-4EC6-B534-85FBB06B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9B24-670F-453A-BD7A-1549658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4F7011-CE1A-4CB6-B55B-C479262BD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B93-9195-4207-8FC6-8AF7BD16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98D99-91DA-4C89-A6E9-396A9E95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7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24BDA-75E4-4CCB-A839-D80CD2D6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C8F31-71C1-4442-B4FA-CADEEBAA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6BAE2-AF6A-427F-AFBF-190166D5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5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46D8-0653-43FC-BCB8-00B7DCA6F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D803F-A308-4DE3-9032-FBDE25CF3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4930A-0B6D-4B72-B57E-ACB9BE64C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69448-97A5-4523-A928-E110C841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13D91-E02E-4CEF-A280-8B597557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C968D-CB45-4EE9-A1D2-2E6703B4B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1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5439-A2BE-4060-9CBD-3C75C438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8A1B35-6CFB-4002-82A7-D731A76D1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8B10A-8C6F-46CD-97D7-2092FA884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6F184-23EE-42CD-A47A-4A4C22B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B8F78-8A6C-4E37-9376-84016FE7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55DAC-DCB5-4FF8-9984-0A5291D3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9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81601-EA1B-42A9-AFC3-832BD3F57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14BA0-1669-44F7-AF7D-15DD9913E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ABE49-1BAC-4DDB-8866-970A0B194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2E52-C47E-41DE-B528-6A1CA93853F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0B9EF-391D-410E-9950-88D8DA847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B9E9D-026B-4AFC-A1C9-5F43D6CF5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1C49-B1B6-4A05-8E95-40BC8D75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0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Freeform 2">
            <a:extLst>
              <a:ext uri="{FF2B5EF4-FFF2-40B4-BE49-F238E27FC236}">
                <a16:creationId xmlns:a16="http://schemas.microsoft.com/office/drawing/2014/main" id="{30CDF83B-DC6B-4713-B84A-62FC057CD7A6}"/>
              </a:ext>
            </a:extLst>
          </p:cNvPr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42019" name="Group 3">
            <a:extLst>
              <a:ext uri="{FF2B5EF4-FFF2-40B4-BE49-F238E27FC236}">
                <a16:creationId xmlns:a16="http://schemas.microsoft.com/office/drawing/2014/main" id="{A770C30D-2431-4777-92E4-7339A9F6CC27}"/>
              </a:ext>
            </a:extLst>
          </p:cNvPr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342020" name="Freeform 4">
              <a:extLst>
                <a:ext uri="{FF2B5EF4-FFF2-40B4-BE49-F238E27FC236}">
                  <a16:creationId xmlns:a16="http://schemas.microsoft.com/office/drawing/2014/main" id="{F98F2F03-DC3D-46B9-896D-334C5BAD49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342021" name="Group 5">
              <a:extLst>
                <a:ext uri="{FF2B5EF4-FFF2-40B4-BE49-F238E27FC236}">
                  <a16:creationId xmlns:a16="http://schemas.microsoft.com/office/drawing/2014/main" id="{366E3F29-044C-4538-9448-C90B22FAE96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2022" name="Oval 6">
                <a:extLst>
                  <a:ext uri="{FF2B5EF4-FFF2-40B4-BE49-F238E27FC236}">
                    <a16:creationId xmlns:a16="http://schemas.microsoft.com/office/drawing/2014/main" id="{EC3C2308-3BDE-43C3-B0FC-0188809ED91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23" name="Oval 7">
                <a:extLst>
                  <a:ext uri="{FF2B5EF4-FFF2-40B4-BE49-F238E27FC236}">
                    <a16:creationId xmlns:a16="http://schemas.microsoft.com/office/drawing/2014/main" id="{118C59EC-3796-4FE3-9B4B-F4B2D6503E2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24" name="Oval 8">
                <a:extLst>
                  <a:ext uri="{FF2B5EF4-FFF2-40B4-BE49-F238E27FC236}">
                    <a16:creationId xmlns:a16="http://schemas.microsoft.com/office/drawing/2014/main" id="{CB8B5FFB-2ADE-4BB0-ABD5-7FB1010C81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25" name="Oval 9">
                <a:extLst>
                  <a:ext uri="{FF2B5EF4-FFF2-40B4-BE49-F238E27FC236}">
                    <a16:creationId xmlns:a16="http://schemas.microsoft.com/office/drawing/2014/main" id="{0344EF99-1A89-4CBB-8E3D-EDA8955C043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26" name="Oval 10">
                <a:extLst>
                  <a:ext uri="{FF2B5EF4-FFF2-40B4-BE49-F238E27FC236}">
                    <a16:creationId xmlns:a16="http://schemas.microsoft.com/office/drawing/2014/main" id="{A9222251-A2EF-4A1B-BC2B-AAF738573F2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27" name="Freeform 11">
                <a:extLst>
                  <a:ext uri="{FF2B5EF4-FFF2-40B4-BE49-F238E27FC236}">
                    <a16:creationId xmlns:a16="http://schemas.microsoft.com/office/drawing/2014/main" id="{7AC978BD-EBBC-4C76-AC88-CCCCE66B5D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28" name="Freeform 12">
                <a:extLst>
                  <a:ext uri="{FF2B5EF4-FFF2-40B4-BE49-F238E27FC236}">
                    <a16:creationId xmlns:a16="http://schemas.microsoft.com/office/drawing/2014/main" id="{FBB84E8D-2FC4-49D3-B2CD-D02C226246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29" name="Freeform 13">
                <a:extLst>
                  <a:ext uri="{FF2B5EF4-FFF2-40B4-BE49-F238E27FC236}">
                    <a16:creationId xmlns:a16="http://schemas.microsoft.com/office/drawing/2014/main" id="{BCD7E32C-853D-49B3-993C-F545A945A7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30" name="Freeform 14">
                <a:extLst>
                  <a:ext uri="{FF2B5EF4-FFF2-40B4-BE49-F238E27FC236}">
                    <a16:creationId xmlns:a16="http://schemas.microsoft.com/office/drawing/2014/main" id="{A43ED03D-CCBD-46FD-853B-A72CC5162A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31" name="Freeform 15">
                <a:extLst>
                  <a:ext uri="{FF2B5EF4-FFF2-40B4-BE49-F238E27FC236}">
                    <a16:creationId xmlns:a16="http://schemas.microsoft.com/office/drawing/2014/main" id="{C73D0FC7-1D4B-47A4-B546-2395A46ED0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32" name="Oval 16">
                <a:extLst>
                  <a:ext uri="{FF2B5EF4-FFF2-40B4-BE49-F238E27FC236}">
                    <a16:creationId xmlns:a16="http://schemas.microsoft.com/office/drawing/2014/main" id="{684842C5-21C5-4CA2-B235-877BB0090E6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2033" name="Group 17">
              <a:extLst>
                <a:ext uri="{FF2B5EF4-FFF2-40B4-BE49-F238E27FC236}">
                  <a16:creationId xmlns:a16="http://schemas.microsoft.com/office/drawing/2014/main" id="{685C062A-7A61-48B9-B1F0-11632E8D518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2034" name="Oval 18">
                <a:extLst>
                  <a:ext uri="{FF2B5EF4-FFF2-40B4-BE49-F238E27FC236}">
                    <a16:creationId xmlns:a16="http://schemas.microsoft.com/office/drawing/2014/main" id="{04A0BC93-E59C-48C3-B768-ED2BB359DF4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35" name="Oval 19">
                <a:extLst>
                  <a:ext uri="{FF2B5EF4-FFF2-40B4-BE49-F238E27FC236}">
                    <a16:creationId xmlns:a16="http://schemas.microsoft.com/office/drawing/2014/main" id="{86B8B260-74EB-4DB7-B0BE-FA90288AF8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36" name="Oval 20">
                <a:extLst>
                  <a:ext uri="{FF2B5EF4-FFF2-40B4-BE49-F238E27FC236}">
                    <a16:creationId xmlns:a16="http://schemas.microsoft.com/office/drawing/2014/main" id="{BFBEBAF2-3756-4951-99F1-273DDC8477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37" name="Oval 21">
                <a:extLst>
                  <a:ext uri="{FF2B5EF4-FFF2-40B4-BE49-F238E27FC236}">
                    <a16:creationId xmlns:a16="http://schemas.microsoft.com/office/drawing/2014/main" id="{47E14771-1B86-49A7-AD06-1F93AEA390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38" name="Oval 22">
                <a:extLst>
                  <a:ext uri="{FF2B5EF4-FFF2-40B4-BE49-F238E27FC236}">
                    <a16:creationId xmlns:a16="http://schemas.microsoft.com/office/drawing/2014/main" id="{9AD3D472-65D1-41F0-B829-63105983950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39" name="Oval 23">
                <a:extLst>
                  <a:ext uri="{FF2B5EF4-FFF2-40B4-BE49-F238E27FC236}">
                    <a16:creationId xmlns:a16="http://schemas.microsoft.com/office/drawing/2014/main" id="{DAD346A6-86F9-4DE7-ABEF-7A7D29876A6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0" name="Oval 24">
                <a:extLst>
                  <a:ext uri="{FF2B5EF4-FFF2-40B4-BE49-F238E27FC236}">
                    <a16:creationId xmlns:a16="http://schemas.microsoft.com/office/drawing/2014/main" id="{5C5B354A-FAE4-4874-AD13-B7693F53B04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1" name="Oval 25">
                <a:extLst>
                  <a:ext uri="{FF2B5EF4-FFF2-40B4-BE49-F238E27FC236}">
                    <a16:creationId xmlns:a16="http://schemas.microsoft.com/office/drawing/2014/main" id="{2C21C99F-6535-4B33-97B6-70B25AA1E3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2" name="Freeform 26">
                <a:extLst>
                  <a:ext uri="{FF2B5EF4-FFF2-40B4-BE49-F238E27FC236}">
                    <a16:creationId xmlns:a16="http://schemas.microsoft.com/office/drawing/2014/main" id="{9A27FAF9-4A2F-47B6-BBA3-19594A058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3" name="Freeform 27">
                <a:extLst>
                  <a:ext uri="{FF2B5EF4-FFF2-40B4-BE49-F238E27FC236}">
                    <a16:creationId xmlns:a16="http://schemas.microsoft.com/office/drawing/2014/main" id="{5A4924AD-8F4B-44A3-924D-E56D44D978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4" name="Freeform 28">
                <a:extLst>
                  <a:ext uri="{FF2B5EF4-FFF2-40B4-BE49-F238E27FC236}">
                    <a16:creationId xmlns:a16="http://schemas.microsoft.com/office/drawing/2014/main" id="{519BA293-8E5F-49E0-8754-C76B8D593F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5" name="Freeform 29">
                <a:extLst>
                  <a:ext uri="{FF2B5EF4-FFF2-40B4-BE49-F238E27FC236}">
                    <a16:creationId xmlns:a16="http://schemas.microsoft.com/office/drawing/2014/main" id="{38807941-FF68-41E9-9C2A-D0C2CF28CC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6" name="Freeform 30">
                <a:extLst>
                  <a:ext uri="{FF2B5EF4-FFF2-40B4-BE49-F238E27FC236}">
                    <a16:creationId xmlns:a16="http://schemas.microsoft.com/office/drawing/2014/main" id="{26413287-D013-427A-930E-ED42E4C052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7" name="Freeform 31">
                <a:extLst>
                  <a:ext uri="{FF2B5EF4-FFF2-40B4-BE49-F238E27FC236}">
                    <a16:creationId xmlns:a16="http://schemas.microsoft.com/office/drawing/2014/main" id="{992A8CD0-A818-4A01-9BE8-05C29C6979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8" name="Freeform 32">
                <a:extLst>
                  <a:ext uri="{FF2B5EF4-FFF2-40B4-BE49-F238E27FC236}">
                    <a16:creationId xmlns:a16="http://schemas.microsoft.com/office/drawing/2014/main" id="{612FE02A-6F2D-4807-8F2F-76A994AD88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49" name="Freeform 33">
                <a:extLst>
                  <a:ext uri="{FF2B5EF4-FFF2-40B4-BE49-F238E27FC236}">
                    <a16:creationId xmlns:a16="http://schemas.microsoft.com/office/drawing/2014/main" id="{857B0C35-A64E-4EC3-AD68-0CB3472D4C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50" name="Freeform 34">
                <a:extLst>
                  <a:ext uri="{FF2B5EF4-FFF2-40B4-BE49-F238E27FC236}">
                    <a16:creationId xmlns:a16="http://schemas.microsoft.com/office/drawing/2014/main" id="{467522CB-8ECB-4CAA-8916-DCA672B656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51" name="Freeform 35">
                <a:extLst>
                  <a:ext uri="{FF2B5EF4-FFF2-40B4-BE49-F238E27FC236}">
                    <a16:creationId xmlns:a16="http://schemas.microsoft.com/office/drawing/2014/main" id="{8DC7ECF3-70DA-48F3-8523-66DE7B9A48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2052" name="Group 36">
              <a:extLst>
                <a:ext uri="{FF2B5EF4-FFF2-40B4-BE49-F238E27FC236}">
                  <a16:creationId xmlns:a16="http://schemas.microsoft.com/office/drawing/2014/main" id="{CEC58D6D-E6B9-455D-935D-40A6034F2B1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2053" name="Freeform 37">
                <a:extLst>
                  <a:ext uri="{FF2B5EF4-FFF2-40B4-BE49-F238E27FC236}">
                    <a16:creationId xmlns:a16="http://schemas.microsoft.com/office/drawing/2014/main" id="{6E17BAC4-F42C-401B-A9DD-BB8ECE5D9E62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54" name="Freeform 38">
                <a:extLst>
                  <a:ext uri="{FF2B5EF4-FFF2-40B4-BE49-F238E27FC236}">
                    <a16:creationId xmlns:a16="http://schemas.microsoft.com/office/drawing/2014/main" id="{B1BD461D-C973-4AC4-BD2E-0079C62A45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55" name="Freeform 39">
                <a:extLst>
                  <a:ext uri="{FF2B5EF4-FFF2-40B4-BE49-F238E27FC236}">
                    <a16:creationId xmlns:a16="http://schemas.microsoft.com/office/drawing/2014/main" id="{12968D5D-CAEC-46F4-88F9-4E022FFA812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56" name="Freeform 40">
                <a:extLst>
                  <a:ext uri="{FF2B5EF4-FFF2-40B4-BE49-F238E27FC236}">
                    <a16:creationId xmlns:a16="http://schemas.microsoft.com/office/drawing/2014/main" id="{2CEB584F-C171-42B0-91BD-0E78AA7517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57" name="Freeform 41">
                <a:extLst>
                  <a:ext uri="{FF2B5EF4-FFF2-40B4-BE49-F238E27FC236}">
                    <a16:creationId xmlns:a16="http://schemas.microsoft.com/office/drawing/2014/main" id="{0816B86A-911F-434A-B90F-D8652652A7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58" name="Freeform 42">
                <a:extLst>
                  <a:ext uri="{FF2B5EF4-FFF2-40B4-BE49-F238E27FC236}">
                    <a16:creationId xmlns:a16="http://schemas.microsoft.com/office/drawing/2014/main" id="{325A5B3C-4C92-4B1A-BA9F-C5FA8BBD58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59" name="Freeform 43">
                <a:extLst>
                  <a:ext uri="{FF2B5EF4-FFF2-40B4-BE49-F238E27FC236}">
                    <a16:creationId xmlns:a16="http://schemas.microsoft.com/office/drawing/2014/main" id="{41474B33-1F73-4DA7-9B29-80B2B28780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0" name="Freeform 44">
                <a:extLst>
                  <a:ext uri="{FF2B5EF4-FFF2-40B4-BE49-F238E27FC236}">
                    <a16:creationId xmlns:a16="http://schemas.microsoft.com/office/drawing/2014/main" id="{856CB8B6-6D80-410F-811D-78BE16888E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1" name="Freeform 45">
                <a:extLst>
                  <a:ext uri="{FF2B5EF4-FFF2-40B4-BE49-F238E27FC236}">
                    <a16:creationId xmlns:a16="http://schemas.microsoft.com/office/drawing/2014/main" id="{CC7CAF3A-BC6F-4CD8-B132-B7BA1D6533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2" name="Freeform 46">
                <a:extLst>
                  <a:ext uri="{FF2B5EF4-FFF2-40B4-BE49-F238E27FC236}">
                    <a16:creationId xmlns:a16="http://schemas.microsoft.com/office/drawing/2014/main" id="{BC0278F3-3F90-4807-8444-5B576730BF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3" name="Freeform 47">
                <a:extLst>
                  <a:ext uri="{FF2B5EF4-FFF2-40B4-BE49-F238E27FC236}">
                    <a16:creationId xmlns:a16="http://schemas.microsoft.com/office/drawing/2014/main" id="{070CBD5D-6D59-4BC2-BC3F-6B3C0A5532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4" name="Oval 48">
                <a:extLst>
                  <a:ext uri="{FF2B5EF4-FFF2-40B4-BE49-F238E27FC236}">
                    <a16:creationId xmlns:a16="http://schemas.microsoft.com/office/drawing/2014/main" id="{EFCF1E80-B1E6-4FCC-BA71-130D989C6F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5" name="Oval 49">
                <a:extLst>
                  <a:ext uri="{FF2B5EF4-FFF2-40B4-BE49-F238E27FC236}">
                    <a16:creationId xmlns:a16="http://schemas.microsoft.com/office/drawing/2014/main" id="{524D8FF3-A66A-4A10-B263-9E91C7D79AC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6" name="Oval 50">
                <a:extLst>
                  <a:ext uri="{FF2B5EF4-FFF2-40B4-BE49-F238E27FC236}">
                    <a16:creationId xmlns:a16="http://schemas.microsoft.com/office/drawing/2014/main" id="{D89A4042-A712-4AE8-8683-F8AA331E1DB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7" name="Oval 51">
                <a:extLst>
                  <a:ext uri="{FF2B5EF4-FFF2-40B4-BE49-F238E27FC236}">
                    <a16:creationId xmlns:a16="http://schemas.microsoft.com/office/drawing/2014/main" id="{9AAEC831-7DC0-4CAA-8F8D-E91AEE942D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8" name="Oval 52">
                <a:extLst>
                  <a:ext uri="{FF2B5EF4-FFF2-40B4-BE49-F238E27FC236}">
                    <a16:creationId xmlns:a16="http://schemas.microsoft.com/office/drawing/2014/main" id="{707A2143-E1CB-4EA3-9705-B87E397927D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69" name="Oval 53">
                <a:extLst>
                  <a:ext uri="{FF2B5EF4-FFF2-40B4-BE49-F238E27FC236}">
                    <a16:creationId xmlns:a16="http://schemas.microsoft.com/office/drawing/2014/main" id="{5653017B-EA38-4A43-A6A5-8D323F5B598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2070" name="Group 54">
              <a:extLst>
                <a:ext uri="{FF2B5EF4-FFF2-40B4-BE49-F238E27FC236}">
                  <a16:creationId xmlns:a16="http://schemas.microsoft.com/office/drawing/2014/main" id="{2B433675-6F41-4366-9CFF-56BBDD9CB59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2071" name="Freeform 55">
                <a:extLst>
                  <a:ext uri="{FF2B5EF4-FFF2-40B4-BE49-F238E27FC236}">
                    <a16:creationId xmlns:a16="http://schemas.microsoft.com/office/drawing/2014/main" id="{90FA6C46-2EC8-4EE5-9168-B1867A3D85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72" name="Freeform 56">
                <a:extLst>
                  <a:ext uri="{FF2B5EF4-FFF2-40B4-BE49-F238E27FC236}">
                    <a16:creationId xmlns:a16="http://schemas.microsoft.com/office/drawing/2014/main" id="{217B4BE0-1CE2-4973-B3BA-50EAE715A5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73" name="Freeform 57">
                <a:extLst>
                  <a:ext uri="{FF2B5EF4-FFF2-40B4-BE49-F238E27FC236}">
                    <a16:creationId xmlns:a16="http://schemas.microsoft.com/office/drawing/2014/main" id="{6290B921-E24C-4601-8EF3-A753C43234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74" name="Freeform 58">
                <a:extLst>
                  <a:ext uri="{FF2B5EF4-FFF2-40B4-BE49-F238E27FC236}">
                    <a16:creationId xmlns:a16="http://schemas.microsoft.com/office/drawing/2014/main" id="{67A7840E-3AF5-4DBE-B4B8-0FC233DA19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75" name="Freeform 59">
                <a:extLst>
                  <a:ext uri="{FF2B5EF4-FFF2-40B4-BE49-F238E27FC236}">
                    <a16:creationId xmlns:a16="http://schemas.microsoft.com/office/drawing/2014/main" id="{40330BD2-D3B5-4870-95B2-5818172722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76" name="Freeform 60">
                <a:extLst>
                  <a:ext uri="{FF2B5EF4-FFF2-40B4-BE49-F238E27FC236}">
                    <a16:creationId xmlns:a16="http://schemas.microsoft.com/office/drawing/2014/main" id="{DA655483-043F-4676-BC5D-2CA1DEB33E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42077" name="Freeform 61">
                <a:extLst>
                  <a:ext uri="{FF2B5EF4-FFF2-40B4-BE49-F238E27FC236}">
                    <a16:creationId xmlns:a16="http://schemas.microsoft.com/office/drawing/2014/main" id="{7FF82B1B-AB8F-4B17-BA00-486F6E57A06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342078" name="Group 62">
                <a:extLst>
                  <a:ext uri="{FF2B5EF4-FFF2-40B4-BE49-F238E27FC236}">
                    <a16:creationId xmlns:a16="http://schemas.microsoft.com/office/drawing/2014/main" id="{BB252EA1-6B53-4F0E-93A4-5201C68846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2079" name="Oval 63">
                  <a:extLst>
                    <a:ext uri="{FF2B5EF4-FFF2-40B4-BE49-F238E27FC236}">
                      <a16:creationId xmlns:a16="http://schemas.microsoft.com/office/drawing/2014/main" id="{7DEE8F7C-D308-4E4C-83CB-59B3DE14711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42080" name="Oval 64">
                  <a:extLst>
                    <a:ext uri="{FF2B5EF4-FFF2-40B4-BE49-F238E27FC236}">
                      <a16:creationId xmlns:a16="http://schemas.microsoft.com/office/drawing/2014/main" id="{84264497-3A7D-4307-99E3-A118233B9F0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42081" name="Oval 65">
                  <a:extLst>
                    <a:ext uri="{FF2B5EF4-FFF2-40B4-BE49-F238E27FC236}">
                      <a16:creationId xmlns:a16="http://schemas.microsoft.com/office/drawing/2014/main" id="{BC7BD193-083A-4B4E-B2E4-7C69A35FDE9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42082" name="Oval 66">
                  <a:extLst>
                    <a:ext uri="{FF2B5EF4-FFF2-40B4-BE49-F238E27FC236}">
                      <a16:creationId xmlns:a16="http://schemas.microsoft.com/office/drawing/2014/main" id="{B06EE6AD-029A-4B34-AADA-A9BCC03266A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</p:grpSp>
      <p:sp>
        <p:nvSpPr>
          <p:cNvPr id="342083" name="Rectangle 67">
            <a:extLst>
              <a:ext uri="{FF2B5EF4-FFF2-40B4-BE49-F238E27FC236}">
                <a16:creationId xmlns:a16="http://schemas.microsoft.com/office/drawing/2014/main" id="{48F1A1D0-6305-4240-985E-EFCCF4ADA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42084" name="Rectangle 68">
            <a:extLst>
              <a:ext uri="{FF2B5EF4-FFF2-40B4-BE49-F238E27FC236}">
                <a16:creationId xmlns:a16="http://schemas.microsoft.com/office/drawing/2014/main" id="{2A7C3A06-8BAF-4C5E-9DA7-1183AFE66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2085" name="Rectangle 69">
            <a:extLst>
              <a:ext uri="{FF2B5EF4-FFF2-40B4-BE49-F238E27FC236}">
                <a16:creationId xmlns:a16="http://schemas.microsoft.com/office/drawing/2014/main" id="{0030456E-64E4-4594-A6E0-14BA173C7F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42086" name="Rectangle 70">
            <a:extLst>
              <a:ext uri="{FF2B5EF4-FFF2-40B4-BE49-F238E27FC236}">
                <a16:creationId xmlns:a16="http://schemas.microsoft.com/office/drawing/2014/main" id="{9BA2CB16-F714-4717-91F1-4B58C11186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EPI 809/Spring 2008</a:t>
            </a:r>
          </a:p>
        </p:txBody>
      </p:sp>
      <p:sp>
        <p:nvSpPr>
          <p:cNvPr id="342087" name="Rectangle 71">
            <a:extLst>
              <a:ext uri="{FF2B5EF4-FFF2-40B4-BE49-F238E27FC236}">
                <a16:creationId xmlns:a16="http://schemas.microsoft.com/office/drawing/2014/main" id="{995A3E27-7C68-423F-AD4B-126985FECF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F86FB8-07BC-4BCE-9E92-630400DE3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4284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9">
            <a:extLst>
              <a:ext uri="{FF2B5EF4-FFF2-40B4-BE49-F238E27FC236}">
                <a16:creationId xmlns:a16="http://schemas.microsoft.com/office/drawing/2014/main" id="{B6A5B815-E101-4F4A-844E-1A621131B8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</a:rPr>
              <a:t>EPI 809/Spring 2008</a:t>
            </a:r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EFEB8453-69C2-4C06-AFAF-C519A81670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BA8E9C-F765-4C8B-925B-D2D7314DEECF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9DC119E8-E832-42F9-9640-2515F8CC3E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874838"/>
            <a:ext cx="7772400" cy="13525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1966837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A79E8DB-AC35-43EE-9A5B-5A6B4BB9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F3CD6DD-5D94-4668-8E97-4F10B8EC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2AFD-0ED0-4987-91F8-62A6239F0563}" type="slidenum">
              <a:rPr lang="en-US" altLang="en-US"/>
              <a:pPr/>
              <a:t>10</a:t>
            </a:fld>
            <a:endParaRPr lang="en-US" altLang="en-US"/>
          </a:p>
        </p:txBody>
      </p:sp>
      <p:graphicFrame>
        <p:nvGraphicFramePr>
          <p:cNvPr id="71682" name="Object 2">
            <a:hlinkClick r:id="" action="ppaction://ole?verb=0"/>
            <a:extLst>
              <a:ext uri="{FF2B5EF4-FFF2-40B4-BE49-F238E27FC236}">
                <a16:creationId xmlns:a16="http://schemas.microsoft.com/office/drawing/2014/main" id="{ED5FC99C-58E7-4362-B35A-356DC5A845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95500" y="1928814"/>
          <a:ext cx="8083550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VISIO" r:id="rId4" imgW="3993840" imgH="2130120" progId="Visio.Drawing.4">
                  <p:embed/>
                </p:oleObj>
              </mc:Choice>
              <mc:Fallback>
                <p:oleObj name="VISIO" r:id="rId4" imgW="3993840" imgH="2130120" progId="Visio.Drawing.4">
                  <p:embed/>
                  <p:pic>
                    <p:nvPicPr>
                      <p:cNvPr id="71682" name="Object 2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ED5FC99C-58E7-4362-B35A-356DC5A845F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1928814"/>
                        <a:ext cx="8083550" cy="430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Arc 3">
            <a:extLst>
              <a:ext uri="{FF2B5EF4-FFF2-40B4-BE49-F238E27FC236}">
                <a16:creationId xmlns:a16="http://schemas.microsoft.com/office/drawing/2014/main" id="{3B8146C3-151A-4BA7-AD7F-AE69907AB0ED}"/>
              </a:ext>
            </a:extLst>
          </p:cNvPr>
          <p:cNvSpPr>
            <a:spLocks/>
          </p:cNvSpPr>
          <p:nvPr/>
        </p:nvSpPr>
        <p:spPr bwMode="auto">
          <a:xfrm>
            <a:off x="4814888" y="2452688"/>
            <a:ext cx="596900" cy="1397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3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2"/>
                  <a:pt x="9635" y="31"/>
                  <a:pt x="2154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2"/>
                  <a:pt x="9635" y="31"/>
                  <a:pt x="2154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0857F6BB-BE22-46D2-AB65-5BDAE4986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51163" y="158750"/>
            <a:ext cx="7575550" cy="11366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Population Linear Regression Model</a:t>
            </a:r>
          </a:p>
        </p:txBody>
      </p:sp>
      <p:graphicFrame>
        <p:nvGraphicFramePr>
          <p:cNvPr id="7168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1C9B8AE5-BD2B-440F-8CF9-E4B0C823ABF3}"/>
              </a:ext>
            </a:extLst>
          </p:cNvPr>
          <p:cNvGraphicFramePr>
            <a:graphicFrameLocks/>
          </p:cNvGraphicFramePr>
          <p:nvPr/>
        </p:nvGraphicFramePr>
        <p:xfrm>
          <a:off x="5545139" y="2243139"/>
          <a:ext cx="32527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MathType Equation" r:id="rId6" imgW="3260520" imgH="466560" progId="Equation">
                  <p:embed/>
                </p:oleObj>
              </mc:Choice>
              <mc:Fallback>
                <p:oleObj name="MathType Equation" r:id="rId6" imgW="3260520" imgH="466560" progId="Equation">
                  <p:embed/>
                  <p:pic>
                    <p:nvPicPr>
                      <p:cNvPr id="71685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C9B8AE5-BD2B-440F-8CF9-E4B0C823ABF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9" y="2243139"/>
                        <a:ext cx="32527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367C5DC2-2D31-41D8-903B-9827C10A65A9}"/>
              </a:ext>
            </a:extLst>
          </p:cNvPr>
          <p:cNvGraphicFramePr>
            <a:graphicFrameLocks/>
          </p:cNvGraphicFramePr>
          <p:nvPr/>
        </p:nvGraphicFramePr>
        <p:xfrm>
          <a:off x="7359650" y="4419600"/>
          <a:ext cx="26225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8" imgW="1066680" imgH="228600" progId="Equation.3">
                  <p:embed/>
                </p:oleObj>
              </mc:Choice>
              <mc:Fallback>
                <p:oleObj name="Equation" r:id="rId8" imgW="1066680" imgH="228600" progId="Equation.3">
                  <p:embed/>
                  <p:pic>
                    <p:nvPicPr>
                      <p:cNvPr id="71686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367C5DC2-2D31-41D8-903B-9827C10A65A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4419600"/>
                        <a:ext cx="262255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7" name="Arc 7">
            <a:extLst>
              <a:ext uri="{FF2B5EF4-FFF2-40B4-BE49-F238E27FC236}">
                <a16:creationId xmlns:a16="http://schemas.microsoft.com/office/drawing/2014/main" id="{D860D45A-6E31-49E6-84A7-F2FBA17C744B}"/>
              </a:ext>
            </a:extLst>
          </p:cNvPr>
          <p:cNvSpPr>
            <a:spLocks/>
          </p:cNvSpPr>
          <p:nvPr/>
        </p:nvSpPr>
        <p:spPr bwMode="auto">
          <a:xfrm>
            <a:off x="5653088" y="4191000"/>
            <a:ext cx="596900" cy="6731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35E5ED61-1413-440B-9A27-B127E213B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9" y="2212975"/>
            <a:ext cx="166052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Observedvalue</a:t>
            </a:r>
          </a:p>
        </p:txBody>
      </p:sp>
      <p:sp>
        <p:nvSpPr>
          <p:cNvPr id="71689" name="Arc 9">
            <a:extLst>
              <a:ext uri="{FF2B5EF4-FFF2-40B4-BE49-F238E27FC236}">
                <a16:creationId xmlns:a16="http://schemas.microsoft.com/office/drawing/2014/main" id="{B9B1C24D-72D6-4878-929A-66E54CFCF429}"/>
              </a:ext>
            </a:extLst>
          </p:cNvPr>
          <p:cNvSpPr>
            <a:spLocks/>
          </p:cNvSpPr>
          <p:nvPr/>
        </p:nvSpPr>
        <p:spPr bwMode="auto">
          <a:xfrm>
            <a:off x="8915400" y="2971800"/>
            <a:ext cx="368300" cy="5207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Rectangle 10">
            <a:extLst>
              <a:ext uri="{FF2B5EF4-FFF2-40B4-BE49-F238E27FC236}">
                <a16:creationId xmlns:a16="http://schemas.microsoft.com/office/drawing/2014/main" id="{8D2A46C5-3C17-4B49-8E25-DCBDF099D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5945188"/>
            <a:ext cx="282575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Observed value</a:t>
            </a:r>
          </a:p>
        </p:txBody>
      </p:sp>
      <p:sp>
        <p:nvSpPr>
          <p:cNvPr id="71691" name="Arc 11">
            <a:extLst>
              <a:ext uri="{FF2B5EF4-FFF2-40B4-BE49-F238E27FC236}">
                <a16:creationId xmlns:a16="http://schemas.microsoft.com/office/drawing/2014/main" id="{C4818BB6-5FBD-45B4-89D4-6784C9E4BA14}"/>
              </a:ext>
            </a:extLst>
          </p:cNvPr>
          <p:cNvSpPr>
            <a:spLocks/>
          </p:cNvSpPr>
          <p:nvPr/>
        </p:nvSpPr>
        <p:spPr bwMode="auto">
          <a:xfrm>
            <a:off x="4724400" y="5410200"/>
            <a:ext cx="368300" cy="7493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Rectangle 12">
            <a:extLst>
              <a:ext uri="{FF2B5EF4-FFF2-40B4-BE49-F238E27FC236}">
                <a16:creationId xmlns:a16="http://schemas.microsoft.com/office/drawing/2014/main" id="{A188DDE8-C3A0-4ACB-87D5-49DE83110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6" y="3252789"/>
            <a:ext cx="33639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</a:t>
            </a:r>
            <a:r>
              <a:rPr lang="en-US" altLang="en-US" sz="3600" b="1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Random error</a:t>
            </a:r>
          </a:p>
        </p:txBody>
      </p:sp>
    </p:spTree>
    <p:extLst>
      <p:ext uri="{BB962C8B-B14F-4D97-AF65-F5344CB8AC3E}">
        <p14:creationId xmlns:p14="http://schemas.microsoft.com/office/powerpoint/2010/main" val="17761252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B086C2A-525D-4236-90FC-13CF1867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DC67043-901D-41DA-B006-49E2B059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F44A-0A20-467F-8E9C-53F8680FA7B6}" type="slidenum">
              <a:rPr lang="en-US" altLang="en-US"/>
              <a:pPr/>
              <a:t>11</a:t>
            </a:fld>
            <a:endParaRPr lang="en-US" altLang="en-US"/>
          </a:p>
        </p:txBody>
      </p:sp>
      <p:graphicFrame>
        <p:nvGraphicFramePr>
          <p:cNvPr id="73730" name="Object 2">
            <a:hlinkClick r:id="" action="ppaction://ole?verb=0"/>
            <a:extLst>
              <a:ext uri="{FF2B5EF4-FFF2-40B4-BE49-F238E27FC236}">
                <a16:creationId xmlns:a16="http://schemas.microsoft.com/office/drawing/2014/main" id="{97D6E6A9-4D20-4EF5-BF4F-9B88FB0C9A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95500" y="1928814"/>
          <a:ext cx="8083550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VISIO" r:id="rId4" imgW="3993840" imgH="2130120" progId="Visio.Drawing.4">
                  <p:embed/>
                </p:oleObj>
              </mc:Choice>
              <mc:Fallback>
                <p:oleObj name="VISIO" r:id="rId4" imgW="3993840" imgH="2130120" progId="Visio.Drawing.4">
                  <p:embed/>
                  <p:pic>
                    <p:nvPicPr>
                      <p:cNvPr id="73730" name="Object 2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97D6E6A9-4D20-4EF5-BF4F-9B88FB0C9A2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1928814"/>
                        <a:ext cx="8083550" cy="430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>
            <a:hlinkClick r:id="" action="ppaction://ole?verb=0"/>
            <a:extLst>
              <a:ext uri="{FF2B5EF4-FFF2-40B4-BE49-F238E27FC236}">
                <a16:creationId xmlns:a16="http://schemas.microsoft.com/office/drawing/2014/main" id="{9BD099D2-E174-4AEA-90AA-0B153307257D}"/>
              </a:ext>
            </a:extLst>
          </p:cNvPr>
          <p:cNvGraphicFramePr>
            <a:graphicFrameLocks/>
          </p:cNvGraphicFramePr>
          <p:nvPr/>
        </p:nvGraphicFramePr>
        <p:xfrm>
          <a:off x="5472114" y="2058988"/>
          <a:ext cx="34956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MathType Equation" r:id="rId6" imgW="3503520" imgH="722160" progId="Equation">
                  <p:embed/>
                </p:oleObj>
              </mc:Choice>
              <mc:Fallback>
                <p:oleObj name="MathType Equation" r:id="rId6" imgW="3503520" imgH="722160" progId="Equation">
                  <p:embed/>
                  <p:pic>
                    <p:nvPicPr>
                      <p:cNvPr id="73731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9BD099D2-E174-4AEA-90AA-0B153307257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4" y="2058988"/>
                        <a:ext cx="349567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Rectangle 4">
            <a:extLst>
              <a:ext uri="{FF2B5EF4-FFF2-40B4-BE49-F238E27FC236}">
                <a16:creationId xmlns:a16="http://schemas.microsoft.com/office/drawing/2014/main" id="{DDF0C17C-20D7-4A59-9495-216CF9AEC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Sample Linear Regression Model</a:t>
            </a:r>
          </a:p>
        </p:txBody>
      </p:sp>
      <p:graphicFrame>
        <p:nvGraphicFramePr>
          <p:cNvPr id="73733" name="Object 5">
            <a:hlinkClick r:id="" action="ppaction://ole?verb=0"/>
            <a:extLst>
              <a:ext uri="{FF2B5EF4-FFF2-40B4-BE49-F238E27FC236}">
                <a16:creationId xmlns:a16="http://schemas.microsoft.com/office/drawing/2014/main" id="{82B114D9-9415-495B-8286-91F7E801F1E4}"/>
              </a:ext>
            </a:extLst>
          </p:cNvPr>
          <p:cNvGraphicFramePr>
            <a:graphicFrameLocks/>
          </p:cNvGraphicFramePr>
          <p:nvPr/>
        </p:nvGraphicFramePr>
        <p:xfrm>
          <a:off x="5956301" y="4552951"/>
          <a:ext cx="27082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MathType Equation" r:id="rId8" imgW="2716200" imgH="722160" progId="Equation">
                  <p:embed/>
                </p:oleObj>
              </mc:Choice>
              <mc:Fallback>
                <p:oleObj name="MathType Equation" r:id="rId8" imgW="2716200" imgH="722160" progId="Equation">
                  <p:embed/>
                  <p:pic>
                    <p:nvPicPr>
                      <p:cNvPr id="73733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82B114D9-9415-495B-8286-91F7E801F1E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1" y="4552951"/>
                        <a:ext cx="27082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Arc 6">
            <a:extLst>
              <a:ext uri="{FF2B5EF4-FFF2-40B4-BE49-F238E27FC236}">
                <a16:creationId xmlns:a16="http://schemas.microsoft.com/office/drawing/2014/main" id="{A0518FF7-E9DF-4596-9D2F-1FF4B1501109}"/>
              </a:ext>
            </a:extLst>
          </p:cNvPr>
          <p:cNvSpPr>
            <a:spLocks/>
          </p:cNvSpPr>
          <p:nvPr/>
        </p:nvSpPr>
        <p:spPr bwMode="auto">
          <a:xfrm>
            <a:off x="5272088" y="4343400"/>
            <a:ext cx="673100" cy="5207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Arc 7">
            <a:extLst>
              <a:ext uri="{FF2B5EF4-FFF2-40B4-BE49-F238E27FC236}">
                <a16:creationId xmlns:a16="http://schemas.microsoft.com/office/drawing/2014/main" id="{FA89DE13-5BA4-48F8-8D02-D30E2A039894}"/>
              </a:ext>
            </a:extLst>
          </p:cNvPr>
          <p:cNvSpPr>
            <a:spLocks/>
          </p:cNvSpPr>
          <p:nvPr/>
        </p:nvSpPr>
        <p:spPr bwMode="auto">
          <a:xfrm>
            <a:off x="4814888" y="2452688"/>
            <a:ext cx="596900" cy="1397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3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2"/>
                  <a:pt x="9635" y="31"/>
                  <a:pt x="2154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2"/>
                  <a:pt x="9635" y="31"/>
                  <a:pt x="2154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Arc 8">
            <a:extLst>
              <a:ext uri="{FF2B5EF4-FFF2-40B4-BE49-F238E27FC236}">
                <a16:creationId xmlns:a16="http://schemas.microsoft.com/office/drawing/2014/main" id="{7B55F4CB-3921-462E-9B01-E26A72280E31}"/>
              </a:ext>
            </a:extLst>
          </p:cNvPr>
          <p:cNvSpPr>
            <a:spLocks/>
          </p:cNvSpPr>
          <p:nvPr/>
        </p:nvSpPr>
        <p:spPr bwMode="auto">
          <a:xfrm>
            <a:off x="4724400" y="5410200"/>
            <a:ext cx="368300" cy="7493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Rectangle 9">
            <a:extLst>
              <a:ext uri="{FF2B5EF4-FFF2-40B4-BE49-F238E27FC236}">
                <a16:creationId xmlns:a16="http://schemas.microsoft.com/office/drawing/2014/main" id="{222970B9-C655-435A-A442-728B99DCD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040188"/>
            <a:ext cx="1989138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Unsampled observation</a:t>
            </a:r>
          </a:p>
        </p:txBody>
      </p:sp>
      <p:sp>
        <p:nvSpPr>
          <p:cNvPr id="73738" name="Arc 10">
            <a:extLst>
              <a:ext uri="{FF2B5EF4-FFF2-40B4-BE49-F238E27FC236}">
                <a16:creationId xmlns:a16="http://schemas.microsoft.com/office/drawing/2014/main" id="{30893479-C901-4E20-8407-90C75F07613F}"/>
              </a:ext>
            </a:extLst>
          </p:cNvPr>
          <p:cNvSpPr>
            <a:spLocks/>
          </p:cNvSpPr>
          <p:nvPr/>
        </p:nvSpPr>
        <p:spPr bwMode="auto">
          <a:xfrm>
            <a:off x="8169276" y="4189413"/>
            <a:ext cx="455613" cy="2222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238F25A8-CA72-4467-B921-56C946995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3008313"/>
            <a:ext cx="210026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</a:t>
            </a:r>
            <a:r>
              <a:rPr lang="en-US" altLang="en-US" sz="3600" b="1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alt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Random error</a:t>
            </a:r>
          </a:p>
        </p:txBody>
      </p:sp>
      <p:sp>
        <p:nvSpPr>
          <p:cNvPr id="73740" name="Rectangle 12">
            <a:extLst>
              <a:ext uri="{FF2B5EF4-FFF2-40B4-BE49-F238E27FC236}">
                <a16:creationId xmlns:a16="http://schemas.microsoft.com/office/drawing/2014/main" id="{B713DF3D-54EA-43BB-8338-5818E49B1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5945188"/>
            <a:ext cx="282575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Observed value</a:t>
            </a:r>
          </a:p>
        </p:txBody>
      </p:sp>
      <p:sp>
        <p:nvSpPr>
          <p:cNvPr id="73741" name="Rectangle 13">
            <a:extLst>
              <a:ext uri="{FF2B5EF4-FFF2-40B4-BE49-F238E27FC236}">
                <a16:creationId xmlns:a16="http://schemas.microsoft.com/office/drawing/2014/main" id="{DA98CDD5-7D92-4D43-AAE1-A3AE9EC59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049588"/>
            <a:ext cx="37306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2970252974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9">
            <a:extLst>
              <a:ext uri="{FF2B5EF4-FFF2-40B4-BE49-F238E27FC236}">
                <a16:creationId xmlns:a16="http://schemas.microsoft.com/office/drawing/2014/main" id="{729D0EEF-A95A-4DB5-B4B7-0373167BF5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6111313-B9D6-492E-83B3-063B7B510F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D2334DF-E893-4AB5-8919-997EE195434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06E80575-C1A9-4518-897A-7D49DB121E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874838"/>
            <a:ext cx="7772400" cy="13525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Estimating Parameters:</a:t>
            </a:r>
            <a:br>
              <a:rPr lang="en-US" altLang="en-US"/>
            </a:br>
            <a:r>
              <a:rPr lang="en-US" altLang="en-US"/>
              <a:t>Least Squares Method</a:t>
            </a:r>
          </a:p>
        </p:txBody>
      </p:sp>
    </p:spTree>
    <p:extLst>
      <p:ext uri="{BB962C8B-B14F-4D97-AF65-F5344CB8AC3E}">
        <p14:creationId xmlns:p14="http://schemas.microsoft.com/office/powerpoint/2010/main" val="736445979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E74FEC7D-B089-4CF5-BD1E-3CA1CA78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53CA2862-C831-4FBF-8F5E-AEC8C264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35E7-AFAF-418F-8F77-713282D8CD2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6CCA15C7-0684-4A57-A2D2-B74963EF0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3235326"/>
            <a:ext cx="5657850" cy="2911475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Line 3">
            <a:extLst>
              <a:ext uri="{FF2B5EF4-FFF2-40B4-BE49-F238E27FC236}">
                <a16:creationId xmlns:a16="http://schemas.microsoft.com/office/drawing/2014/main" id="{2FC495E9-03E3-4A40-ADC0-372468A23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0" y="3894138"/>
            <a:ext cx="0" cy="13779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Line 4">
            <a:extLst>
              <a:ext uri="{FF2B5EF4-FFF2-40B4-BE49-F238E27FC236}">
                <a16:creationId xmlns:a16="http://schemas.microsoft.com/office/drawing/2014/main" id="{BB498F70-FA0A-43BF-B912-8EF08A23D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8914" y="5284788"/>
            <a:ext cx="19367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5">
            <a:extLst>
              <a:ext uri="{FF2B5EF4-FFF2-40B4-BE49-F238E27FC236}">
                <a16:creationId xmlns:a16="http://schemas.microsoft.com/office/drawing/2014/main" id="{843FC790-FF33-4F59-90E5-F4AA29933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8914" y="4818063"/>
            <a:ext cx="19367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Line 6">
            <a:extLst>
              <a:ext uri="{FF2B5EF4-FFF2-40B4-BE49-F238E27FC236}">
                <a16:creationId xmlns:a16="http://schemas.microsoft.com/office/drawing/2014/main" id="{75C7929B-5FF4-44D8-8FBC-65C84030D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8914" y="4348163"/>
            <a:ext cx="19367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Line 7">
            <a:extLst>
              <a:ext uri="{FF2B5EF4-FFF2-40B4-BE49-F238E27FC236}">
                <a16:creationId xmlns:a16="http://schemas.microsoft.com/office/drawing/2014/main" id="{5B763573-DB99-40D3-8B90-8821552BE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8914" y="3881438"/>
            <a:ext cx="19367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Line 8">
            <a:extLst>
              <a:ext uri="{FF2B5EF4-FFF2-40B4-BE49-F238E27FC236}">
                <a16:creationId xmlns:a16="http://schemas.microsoft.com/office/drawing/2014/main" id="{79719E05-BF2E-44FE-9837-14A21B660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8451" y="5284788"/>
            <a:ext cx="443547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Line 9">
            <a:extLst>
              <a:ext uri="{FF2B5EF4-FFF2-40B4-BE49-F238E27FC236}">
                <a16:creationId xmlns:a16="http://schemas.microsoft.com/office/drawing/2014/main" id="{A8D4C7EB-2A4D-410D-91EF-5A8E3698F8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5750" y="5189538"/>
            <a:ext cx="0" cy="1905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Line 10">
            <a:extLst>
              <a:ext uri="{FF2B5EF4-FFF2-40B4-BE49-F238E27FC236}">
                <a16:creationId xmlns:a16="http://schemas.microsoft.com/office/drawing/2014/main" id="{A5D566BD-95EF-485C-AAAF-00B4058170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1875" y="5189538"/>
            <a:ext cx="0" cy="1905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11">
            <a:extLst>
              <a:ext uri="{FF2B5EF4-FFF2-40B4-BE49-F238E27FC236}">
                <a16:creationId xmlns:a16="http://schemas.microsoft.com/office/drawing/2014/main" id="{29AC595D-A9BB-4BE8-9111-FFCC813DDE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1650" y="5189538"/>
            <a:ext cx="0" cy="1905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12">
            <a:extLst>
              <a:ext uri="{FF2B5EF4-FFF2-40B4-BE49-F238E27FC236}">
                <a16:creationId xmlns:a16="http://schemas.microsoft.com/office/drawing/2014/main" id="{49E7316C-BCCF-4577-A17A-732A29C25D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6188" y="5189538"/>
            <a:ext cx="0" cy="1905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Line 13">
            <a:extLst>
              <a:ext uri="{FF2B5EF4-FFF2-40B4-BE49-F238E27FC236}">
                <a16:creationId xmlns:a16="http://schemas.microsoft.com/office/drawing/2014/main" id="{179FEB5B-E5F8-4524-AD82-424FD4F5B9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2313" y="5189538"/>
            <a:ext cx="0" cy="1905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Line 14">
            <a:extLst>
              <a:ext uri="{FF2B5EF4-FFF2-40B4-BE49-F238E27FC236}">
                <a16:creationId xmlns:a16="http://schemas.microsoft.com/office/drawing/2014/main" id="{1A8B5A3A-D697-4210-8074-0F7E9CB265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088" y="5189538"/>
            <a:ext cx="0" cy="1905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15">
            <a:extLst>
              <a:ext uri="{FF2B5EF4-FFF2-40B4-BE49-F238E27FC236}">
                <a16:creationId xmlns:a16="http://schemas.microsoft.com/office/drawing/2014/main" id="{4D5DA344-C79E-4CB9-AC01-83A0AFFB33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56625" y="5189538"/>
            <a:ext cx="0" cy="1905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8" name="Line 16">
            <a:extLst>
              <a:ext uri="{FF2B5EF4-FFF2-40B4-BE49-F238E27FC236}">
                <a16:creationId xmlns:a16="http://schemas.microsoft.com/office/drawing/2014/main" id="{4D041EE2-6E91-443C-8100-F96A51A71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5750" y="5162551"/>
            <a:ext cx="0" cy="2444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Line 17">
            <a:extLst>
              <a:ext uri="{FF2B5EF4-FFF2-40B4-BE49-F238E27FC236}">
                <a16:creationId xmlns:a16="http://schemas.microsoft.com/office/drawing/2014/main" id="{C7949A74-EEE7-4739-8DDE-C94BAB84B8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1650" y="5162551"/>
            <a:ext cx="0" cy="2444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0" name="Line 18">
            <a:extLst>
              <a:ext uri="{FF2B5EF4-FFF2-40B4-BE49-F238E27FC236}">
                <a16:creationId xmlns:a16="http://schemas.microsoft.com/office/drawing/2014/main" id="{72276A66-70AE-4C53-9DF6-F49915FB0D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2313" y="5162551"/>
            <a:ext cx="0" cy="2444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Line 19">
            <a:extLst>
              <a:ext uri="{FF2B5EF4-FFF2-40B4-BE49-F238E27FC236}">
                <a16:creationId xmlns:a16="http://schemas.microsoft.com/office/drawing/2014/main" id="{9CD697DF-2104-478B-A7BF-2B203C420F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56625" y="5162551"/>
            <a:ext cx="0" cy="2444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Oval 20">
            <a:extLst>
              <a:ext uri="{FF2B5EF4-FFF2-40B4-BE49-F238E27FC236}">
                <a16:creationId xmlns:a16="http://schemas.microsoft.com/office/drawing/2014/main" id="{2436FA83-C8A4-4831-92E1-D10A650EC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4775200"/>
            <a:ext cx="74612" cy="76200"/>
          </a:xfrm>
          <a:prstGeom prst="ellipse">
            <a:avLst/>
          </a:prstGeom>
          <a:solidFill>
            <a:srgbClr val="FFFF80"/>
          </a:solidFill>
          <a:ln w="25400">
            <a:solidFill>
              <a:srgbClr val="FFFF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3" name="Oval 21">
            <a:extLst>
              <a:ext uri="{FF2B5EF4-FFF2-40B4-BE49-F238E27FC236}">
                <a16:creationId xmlns:a16="http://schemas.microsoft.com/office/drawing/2014/main" id="{F637EE94-7045-48C0-9AFC-C928BD315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5008563"/>
            <a:ext cx="76200" cy="76200"/>
          </a:xfrm>
          <a:prstGeom prst="ellipse">
            <a:avLst/>
          </a:prstGeom>
          <a:solidFill>
            <a:srgbClr val="FFFF80"/>
          </a:solidFill>
          <a:ln w="25400">
            <a:solidFill>
              <a:srgbClr val="FFFF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4" name="Oval 22">
            <a:extLst>
              <a:ext uri="{FF2B5EF4-FFF2-40B4-BE49-F238E27FC236}">
                <a16:creationId xmlns:a16="http://schemas.microsoft.com/office/drawing/2014/main" id="{D3C7601E-D7D9-4A0D-A208-4BA1B7698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063" y="4725988"/>
            <a:ext cx="76200" cy="74612"/>
          </a:xfrm>
          <a:prstGeom prst="ellipse">
            <a:avLst/>
          </a:prstGeom>
          <a:solidFill>
            <a:srgbClr val="FFFF80"/>
          </a:solidFill>
          <a:ln w="25400">
            <a:solidFill>
              <a:srgbClr val="FFFF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Oval 23">
            <a:extLst>
              <a:ext uri="{FF2B5EF4-FFF2-40B4-BE49-F238E27FC236}">
                <a16:creationId xmlns:a16="http://schemas.microsoft.com/office/drawing/2014/main" id="{9EC38B4A-BBDF-48C5-8E96-10DFA627E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9451" y="3884613"/>
            <a:ext cx="74613" cy="76200"/>
          </a:xfrm>
          <a:prstGeom prst="ellipse">
            <a:avLst/>
          </a:prstGeom>
          <a:solidFill>
            <a:srgbClr val="FFFF80"/>
          </a:solidFill>
          <a:ln w="25400">
            <a:solidFill>
              <a:srgbClr val="FFFF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Oval 24">
            <a:extLst>
              <a:ext uri="{FF2B5EF4-FFF2-40B4-BE49-F238E27FC236}">
                <a16:creationId xmlns:a16="http://schemas.microsoft.com/office/drawing/2014/main" id="{C7DE9B24-8FF4-48E3-8FDF-26BE91E75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9225" y="3838575"/>
            <a:ext cx="76200" cy="76200"/>
          </a:xfrm>
          <a:prstGeom prst="ellipse">
            <a:avLst/>
          </a:prstGeom>
          <a:solidFill>
            <a:srgbClr val="FFFF80"/>
          </a:solidFill>
          <a:ln w="25400">
            <a:solidFill>
              <a:srgbClr val="FFFF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7" name="Oval 25">
            <a:extLst>
              <a:ext uri="{FF2B5EF4-FFF2-40B4-BE49-F238E27FC236}">
                <a16:creationId xmlns:a16="http://schemas.microsoft.com/office/drawing/2014/main" id="{A5D5C64F-41BE-4697-9A72-E90940ED9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4305301"/>
            <a:ext cx="76200" cy="74613"/>
          </a:xfrm>
          <a:prstGeom prst="ellipse">
            <a:avLst/>
          </a:prstGeom>
          <a:solidFill>
            <a:srgbClr val="FFFF80"/>
          </a:solidFill>
          <a:ln w="25400">
            <a:solidFill>
              <a:srgbClr val="FFFF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8" name="Rectangle 26">
            <a:extLst>
              <a:ext uri="{FF2B5EF4-FFF2-40B4-BE49-F238E27FC236}">
                <a16:creationId xmlns:a16="http://schemas.microsoft.com/office/drawing/2014/main" id="{577E72E3-39F0-4BE9-ACD6-671C3CD3E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888" y="5045076"/>
            <a:ext cx="375104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9899" name="Rectangle 27">
            <a:extLst>
              <a:ext uri="{FF2B5EF4-FFF2-40B4-BE49-F238E27FC236}">
                <a16:creationId xmlns:a16="http://schemas.microsoft.com/office/drawing/2014/main" id="{FBAF12A0-9179-4E55-A700-26248080B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579939"/>
            <a:ext cx="567464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79900" name="Rectangle 28">
            <a:extLst>
              <a:ext uri="{FF2B5EF4-FFF2-40B4-BE49-F238E27FC236}">
                <a16:creationId xmlns:a16="http://schemas.microsoft.com/office/drawing/2014/main" id="{FA1F3247-24D8-4E73-B5F5-0B5D875E4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08451"/>
            <a:ext cx="567464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79901" name="Rectangle 29">
            <a:extLst>
              <a:ext uri="{FF2B5EF4-FFF2-40B4-BE49-F238E27FC236}">
                <a16:creationId xmlns:a16="http://schemas.microsoft.com/office/drawing/2014/main" id="{ACCC9C11-9DB9-41BB-BCF3-C9A14B931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641726"/>
            <a:ext cx="567464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79902" name="Rectangle 30">
            <a:extLst>
              <a:ext uri="{FF2B5EF4-FFF2-40B4-BE49-F238E27FC236}">
                <a16:creationId xmlns:a16="http://schemas.microsoft.com/office/drawing/2014/main" id="{C09A98C4-F997-48D2-BBCD-B89C3FBEA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5561014"/>
            <a:ext cx="375104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9903" name="Rectangle 31">
            <a:extLst>
              <a:ext uri="{FF2B5EF4-FFF2-40B4-BE49-F238E27FC236}">
                <a16:creationId xmlns:a16="http://schemas.microsoft.com/office/drawing/2014/main" id="{ACC75756-B2C5-46DF-9194-F2A072958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75" y="5561014"/>
            <a:ext cx="567464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79904" name="Rectangle 32">
            <a:extLst>
              <a:ext uri="{FF2B5EF4-FFF2-40B4-BE49-F238E27FC236}">
                <a16:creationId xmlns:a16="http://schemas.microsoft.com/office/drawing/2014/main" id="{54F0577D-D367-47BB-ACA3-F0006F117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561014"/>
            <a:ext cx="567464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79905" name="Rectangle 33">
            <a:extLst>
              <a:ext uri="{FF2B5EF4-FFF2-40B4-BE49-F238E27FC236}">
                <a16:creationId xmlns:a16="http://schemas.microsoft.com/office/drawing/2014/main" id="{D5C34DD2-7707-4FFF-A78A-2FD026CDA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638" y="5561014"/>
            <a:ext cx="567464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79906" name="Rectangle 34">
            <a:extLst>
              <a:ext uri="{FF2B5EF4-FFF2-40B4-BE49-F238E27FC236}">
                <a16:creationId xmlns:a16="http://schemas.microsoft.com/office/drawing/2014/main" id="{1143A8DB-AA11-4A62-A645-B28AFC3DE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438" y="5054601"/>
            <a:ext cx="413576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79907" name="Rectangle 35">
            <a:extLst>
              <a:ext uri="{FF2B5EF4-FFF2-40B4-BE49-F238E27FC236}">
                <a16:creationId xmlns:a16="http://schemas.microsoft.com/office/drawing/2014/main" id="{F4D58005-6400-4989-900A-2A0779013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3349626"/>
            <a:ext cx="413576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7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79908" name="Rectangle 36">
            <a:extLst>
              <a:ext uri="{FF2B5EF4-FFF2-40B4-BE49-F238E27FC236}">
                <a16:creationId xmlns:a16="http://schemas.microsoft.com/office/drawing/2014/main" id="{7A192EA2-E400-46EA-91AE-91153A07D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Scatter plot</a:t>
            </a:r>
          </a:p>
        </p:txBody>
      </p:sp>
      <p:sp>
        <p:nvSpPr>
          <p:cNvPr id="79909" name="Rectangle 37">
            <a:extLst>
              <a:ext uri="{FF2B5EF4-FFF2-40B4-BE49-F238E27FC236}">
                <a16:creationId xmlns:a16="http://schemas.microsoft.com/office/drawing/2014/main" id="{3235CDF5-E799-4F29-9301-70E94802A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1.	Plot of All (</a:t>
            </a:r>
            <a:r>
              <a:rPr lang="en-US" altLang="en-US" i="1"/>
              <a:t>X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 i="1" baseline="-25000"/>
              <a:t>i</a:t>
            </a:r>
            <a:r>
              <a:rPr lang="en-US" altLang="en-US"/>
              <a:t>) Pairs</a:t>
            </a:r>
          </a:p>
          <a:p>
            <a:r>
              <a:rPr lang="en-US" altLang="en-US"/>
              <a:t>2.	Suggests How Well Model Will Fit</a:t>
            </a:r>
          </a:p>
        </p:txBody>
      </p:sp>
      <p:sp>
        <p:nvSpPr>
          <p:cNvPr id="79910" name="Oval 38">
            <a:extLst>
              <a:ext uri="{FF2B5EF4-FFF2-40B4-BE49-F238E27FC236}">
                <a16:creationId xmlns:a16="http://schemas.microsoft.com/office/drawing/2014/main" id="{AA042BD8-5695-48CF-A928-6574A01EB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0" y="4956175"/>
            <a:ext cx="215900" cy="215900"/>
          </a:xfrm>
          <a:prstGeom prst="ellipse">
            <a:avLst/>
          </a:prstGeom>
          <a:solidFill>
            <a:srgbClr val="F0F28D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11" name="Oval 39">
            <a:extLst>
              <a:ext uri="{FF2B5EF4-FFF2-40B4-BE49-F238E27FC236}">
                <a16:creationId xmlns:a16="http://schemas.microsoft.com/office/drawing/2014/main" id="{ABE4C0A7-FD1F-44AC-B168-EECE8BB49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3736975"/>
            <a:ext cx="215900" cy="215900"/>
          </a:xfrm>
          <a:prstGeom prst="ellipse">
            <a:avLst/>
          </a:prstGeom>
          <a:solidFill>
            <a:srgbClr val="F0F28D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12" name="Oval 40">
            <a:extLst>
              <a:ext uri="{FF2B5EF4-FFF2-40B4-BE49-F238E27FC236}">
                <a16:creationId xmlns:a16="http://schemas.microsoft.com/office/drawing/2014/main" id="{BF8B5B27-D673-4503-807B-D4EF46BBB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0" y="4270375"/>
            <a:ext cx="215900" cy="215900"/>
          </a:xfrm>
          <a:prstGeom prst="ellipse">
            <a:avLst/>
          </a:prstGeom>
          <a:solidFill>
            <a:srgbClr val="F0F28D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13" name="Oval 41">
            <a:extLst>
              <a:ext uri="{FF2B5EF4-FFF2-40B4-BE49-F238E27FC236}">
                <a16:creationId xmlns:a16="http://schemas.microsoft.com/office/drawing/2014/main" id="{FEC322BD-6D44-44B5-B517-6824F3A9B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3813175"/>
            <a:ext cx="215900" cy="215900"/>
          </a:xfrm>
          <a:prstGeom prst="ellipse">
            <a:avLst/>
          </a:prstGeom>
          <a:solidFill>
            <a:srgbClr val="F0F28D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14" name="Oval 42">
            <a:extLst>
              <a:ext uri="{FF2B5EF4-FFF2-40B4-BE49-F238E27FC236}">
                <a16:creationId xmlns:a16="http://schemas.microsoft.com/office/drawing/2014/main" id="{B05697D8-A10D-4302-BB8C-7A88373C5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4727575"/>
            <a:ext cx="215900" cy="215900"/>
          </a:xfrm>
          <a:prstGeom prst="ellipse">
            <a:avLst/>
          </a:prstGeom>
          <a:solidFill>
            <a:srgbClr val="F0F28D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15" name="Oval 43">
            <a:extLst>
              <a:ext uri="{FF2B5EF4-FFF2-40B4-BE49-F238E27FC236}">
                <a16:creationId xmlns:a16="http://schemas.microsoft.com/office/drawing/2014/main" id="{78EDE26F-956C-4AE4-BAA4-59BA8A45B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4651375"/>
            <a:ext cx="215900" cy="215900"/>
          </a:xfrm>
          <a:prstGeom prst="ellipse">
            <a:avLst/>
          </a:prstGeom>
          <a:solidFill>
            <a:srgbClr val="F0F28D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50869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C01D7-1F4B-4164-9A46-2B808500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00C89-6EC0-4716-8D00-36689943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231-AEC0-44C5-8C9D-E5CD38182F7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77F6C97C-18B1-4088-8DE1-DC54014CA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  Least Squares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53F4172F-5046-4771-8E76-563AD14EA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1.	‘Best Fit’ Means Difference Between Actual Y Values &amp; Predicted Y Values Are a Minimum. </a:t>
            </a:r>
            <a:r>
              <a:rPr lang="en-US" altLang="en-US" i="1"/>
              <a:t>But</a:t>
            </a:r>
            <a:r>
              <a:rPr lang="en-US" altLang="en-US"/>
              <a:t> Positive Differences Off-Set Negative ones</a:t>
            </a:r>
          </a:p>
        </p:txBody>
      </p:sp>
    </p:spTree>
    <p:extLst>
      <p:ext uri="{BB962C8B-B14F-4D97-AF65-F5344CB8AC3E}">
        <p14:creationId xmlns:p14="http://schemas.microsoft.com/office/powerpoint/2010/main" val="1292395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3BFD42-D4B6-4202-801C-29C3BCD2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570759-1661-491D-8E8E-9B36C79F0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6D0-9248-4985-9B0C-28C6A17D8B7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94DD3CDC-A048-4CD5-B200-8EA7F2A77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  Least Squares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159AE90B-9F5A-4806-98AA-CE8EBEAD9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1.	‘Best Fit’ Means Difference Between Actual Y Values &amp; Predicted Y Values is a Minimum. </a:t>
            </a:r>
            <a:r>
              <a:rPr lang="en-US" altLang="en-US" i="1"/>
              <a:t>But</a:t>
            </a:r>
            <a:r>
              <a:rPr lang="en-US" altLang="en-US"/>
              <a:t> Positive Differences Off-Set Negative ones. </a:t>
            </a:r>
            <a:r>
              <a:rPr lang="en-US" altLang="en-US">
                <a:solidFill>
                  <a:srgbClr val="FC0128"/>
                </a:solidFill>
              </a:rPr>
              <a:t>So square errors!</a:t>
            </a:r>
          </a:p>
          <a:p>
            <a:endParaRPr lang="en-US" altLang="en-US">
              <a:solidFill>
                <a:srgbClr val="FC0128"/>
              </a:solidFill>
            </a:endParaRPr>
          </a:p>
          <a:p>
            <a:pPr lvl="1">
              <a:spcBef>
                <a:spcPct val="79000"/>
              </a:spcBef>
            </a:pPr>
            <a:endParaRPr lang="en-US" altLang="en-US"/>
          </a:p>
        </p:txBody>
      </p:sp>
      <p:graphicFrame>
        <p:nvGraphicFramePr>
          <p:cNvPr id="9830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571E1F4D-5299-4B38-B3EA-61D8E231A84B}"/>
              </a:ext>
            </a:extLst>
          </p:cNvPr>
          <p:cNvGraphicFramePr>
            <a:graphicFrameLocks/>
          </p:cNvGraphicFramePr>
          <p:nvPr/>
        </p:nvGraphicFramePr>
        <p:xfrm>
          <a:off x="3429000" y="3962400"/>
          <a:ext cx="3810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4" imgW="1193760" imgH="431640" progId="Equation.3">
                  <p:embed/>
                </p:oleObj>
              </mc:Choice>
              <mc:Fallback>
                <p:oleObj name="Equation" r:id="rId4" imgW="1193760" imgH="431640" progId="Equation.3">
                  <p:embed/>
                  <p:pic>
                    <p:nvPicPr>
                      <p:cNvPr id="98308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71E1F4D-5299-4B38-B3EA-61D8E231A84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962400"/>
                        <a:ext cx="3810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483225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C149C5-03C6-4264-970F-85739410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EC134B-6860-4B0C-AB2A-D291F4C6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70BC-4E31-4F36-88E4-B3BD07C632A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9CCDF62E-B85E-4550-A277-325F31CB4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  Least Squares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498145FE-EC46-4C6C-AC29-259FE8B70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chemeClr val="folHlink"/>
                </a:solidFill>
              </a:rPr>
              <a:t>1.	‘Best Fit’ Means Difference Between Actual Y Values &amp; Predicted Y Values Are a Minimum. </a:t>
            </a:r>
            <a:r>
              <a:rPr lang="en-US" altLang="en-US" i="1">
                <a:solidFill>
                  <a:schemeClr val="folHlink"/>
                </a:solidFill>
              </a:rPr>
              <a:t>But</a:t>
            </a:r>
            <a:r>
              <a:rPr lang="en-US" altLang="en-US">
                <a:solidFill>
                  <a:schemeClr val="folHlink"/>
                </a:solidFill>
              </a:rPr>
              <a:t> Positive Differences Off-Set Negative. So square errors!</a:t>
            </a:r>
          </a:p>
          <a:p>
            <a:pPr lvl="1">
              <a:spcBef>
                <a:spcPct val="80000"/>
              </a:spcBef>
              <a:buClr>
                <a:schemeClr val="folHlink"/>
              </a:buClr>
            </a:pPr>
            <a:endParaRPr lang="en-US" altLang="en-US">
              <a:solidFill>
                <a:schemeClr val="folHlink"/>
              </a:solidFill>
            </a:endParaRPr>
          </a:p>
          <a:p>
            <a:pPr>
              <a:spcBef>
                <a:spcPct val="151000"/>
              </a:spcBef>
            </a:pPr>
            <a:r>
              <a:rPr lang="en-US" altLang="en-US"/>
              <a:t>2.	LS Minimizes the Sum of the Squared Differences (errors) (SSE)</a:t>
            </a:r>
          </a:p>
        </p:txBody>
      </p:sp>
      <p:graphicFrame>
        <p:nvGraphicFramePr>
          <p:cNvPr id="10035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FB3AACB4-8867-40B0-BF0F-03E39931D010}"/>
              </a:ext>
            </a:extLst>
          </p:cNvPr>
          <p:cNvGraphicFramePr>
            <a:graphicFrameLocks/>
          </p:cNvGraphicFramePr>
          <p:nvPr/>
        </p:nvGraphicFramePr>
        <p:xfrm>
          <a:off x="3733800" y="3657600"/>
          <a:ext cx="3886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4" imgW="1193760" imgH="431640" progId="Equation.3">
                  <p:embed/>
                </p:oleObj>
              </mc:Choice>
              <mc:Fallback>
                <p:oleObj name="Equation" r:id="rId4" imgW="1193760" imgH="431640" progId="Equation.3">
                  <p:embed/>
                  <p:pic>
                    <p:nvPicPr>
                      <p:cNvPr id="100356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B3AACB4-8867-40B0-BF0F-03E39931D01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657600"/>
                        <a:ext cx="38862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679959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F9CC14D-8E5F-43A1-B530-2EEE11A1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C63E207-9323-4F82-987A-79DEF4A8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D4C5-987C-43B2-92C9-E87DF2C40E4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54B536D2-A984-4E64-928B-CD505FC83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Least Squares Graphically</a:t>
            </a:r>
          </a:p>
        </p:txBody>
      </p:sp>
      <p:graphicFrame>
        <p:nvGraphicFramePr>
          <p:cNvPr id="102403" name="Object 3">
            <a:hlinkClick r:id="" action="ppaction://ole?verb=0"/>
            <a:extLst>
              <a:ext uri="{FF2B5EF4-FFF2-40B4-BE49-F238E27FC236}">
                <a16:creationId xmlns:a16="http://schemas.microsoft.com/office/drawing/2014/main" id="{9144FFDB-E12A-4305-98AB-BBC8C34EF7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62213" y="2930526"/>
          <a:ext cx="6877050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VISIO" r:id="rId4" imgW="3995640" imgH="2131920" progId="Visio.Drawing.4">
                  <p:embed/>
                </p:oleObj>
              </mc:Choice>
              <mc:Fallback>
                <p:oleObj name="VISIO" r:id="rId4" imgW="3995640" imgH="2131920" progId="Visio.Drawing.4">
                  <p:embed/>
                  <p:pic>
                    <p:nvPicPr>
                      <p:cNvPr id="102403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9144FFDB-E12A-4305-98AB-BBC8C34EF7D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2930526"/>
                        <a:ext cx="6877050" cy="366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97A30A93-CBA4-483A-BA63-27E30D5AC7B2}"/>
              </a:ext>
            </a:extLst>
          </p:cNvPr>
          <p:cNvGraphicFramePr>
            <a:graphicFrameLocks/>
          </p:cNvGraphicFramePr>
          <p:nvPr/>
        </p:nvGraphicFramePr>
        <p:xfrm>
          <a:off x="5334001" y="2952751"/>
          <a:ext cx="36496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MathType Equation" r:id="rId6" imgW="3657600" imgH="722160" progId="Equation">
                  <p:embed/>
                </p:oleObj>
              </mc:Choice>
              <mc:Fallback>
                <p:oleObj name="MathType Equation" r:id="rId6" imgW="3657600" imgH="722160" progId="Equation">
                  <p:embed/>
                  <p:pic>
                    <p:nvPicPr>
                      <p:cNvPr id="102404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97A30A93-CBA4-483A-BA63-27E30D5AC7B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2952751"/>
                        <a:ext cx="36496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F5A78D5D-D8D8-49F7-BA25-F0BF840698AF}"/>
              </a:ext>
            </a:extLst>
          </p:cNvPr>
          <p:cNvGraphicFramePr>
            <a:graphicFrameLocks/>
          </p:cNvGraphicFramePr>
          <p:nvPr/>
        </p:nvGraphicFramePr>
        <p:xfrm>
          <a:off x="7404101" y="5010151"/>
          <a:ext cx="27082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MathType Equation" r:id="rId8" imgW="2716200" imgH="722160" progId="Equation">
                  <p:embed/>
                </p:oleObj>
              </mc:Choice>
              <mc:Fallback>
                <p:oleObj name="MathType Equation" r:id="rId8" imgW="2716200" imgH="722160" progId="Equation">
                  <p:embed/>
                  <p:pic>
                    <p:nvPicPr>
                      <p:cNvPr id="102405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5A78D5D-D8D8-49F7-BA25-F0BF840698A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01" y="5010151"/>
                        <a:ext cx="27082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6" name="Arc 6">
            <a:extLst>
              <a:ext uri="{FF2B5EF4-FFF2-40B4-BE49-F238E27FC236}">
                <a16:creationId xmlns:a16="http://schemas.microsoft.com/office/drawing/2014/main" id="{63475C78-51C4-4F9D-AAE3-524C290AA0EE}"/>
              </a:ext>
            </a:extLst>
          </p:cNvPr>
          <p:cNvSpPr>
            <a:spLocks/>
          </p:cNvSpPr>
          <p:nvPr/>
        </p:nvSpPr>
        <p:spPr bwMode="auto">
          <a:xfrm>
            <a:off x="6948488" y="4343400"/>
            <a:ext cx="520700" cy="10541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Arc 7">
            <a:extLst>
              <a:ext uri="{FF2B5EF4-FFF2-40B4-BE49-F238E27FC236}">
                <a16:creationId xmlns:a16="http://schemas.microsoft.com/office/drawing/2014/main" id="{6010BF7E-1059-449D-A550-56BAE81CF1FA}"/>
              </a:ext>
            </a:extLst>
          </p:cNvPr>
          <p:cNvSpPr>
            <a:spLocks/>
          </p:cNvSpPr>
          <p:nvPr/>
        </p:nvSpPr>
        <p:spPr bwMode="auto">
          <a:xfrm>
            <a:off x="4814889" y="3287714"/>
            <a:ext cx="485775" cy="2190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8"/>
                  <a:pt x="9627" y="39"/>
                  <a:pt x="2152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8"/>
                  <a:pt x="9627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08" name="Object 8">
            <a:hlinkClick r:id="" action="ppaction://ole?verb=0"/>
            <a:extLst>
              <a:ext uri="{FF2B5EF4-FFF2-40B4-BE49-F238E27FC236}">
                <a16:creationId xmlns:a16="http://schemas.microsoft.com/office/drawing/2014/main" id="{6593081F-237F-4A95-9560-E2DD4FC83060}"/>
              </a:ext>
            </a:extLst>
          </p:cNvPr>
          <p:cNvGraphicFramePr>
            <a:graphicFrameLocks/>
          </p:cNvGraphicFramePr>
          <p:nvPr/>
        </p:nvGraphicFramePr>
        <p:xfrm>
          <a:off x="2528888" y="1608138"/>
          <a:ext cx="7269162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MathType Equation" r:id="rId10" imgW="7288200" imgH="1280880" progId="Equation">
                  <p:embed/>
                </p:oleObj>
              </mc:Choice>
              <mc:Fallback>
                <p:oleObj name="MathType Equation" r:id="rId10" imgW="7288200" imgH="1280880" progId="Equation">
                  <p:embed/>
                  <p:pic>
                    <p:nvPicPr>
                      <p:cNvPr id="102408" name="Object 8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6593081F-237F-4A95-9560-E2DD4FC8306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1608138"/>
                        <a:ext cx="7269162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688073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E7BFABD3-97CD-4684-B4D7-969DEA6E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AA258F49-1632-4983-868B-EF68B1C0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AB64-0102-4BBA-BD46-BB7D49C8EBD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2A417044-A2EE-4960-AC8F-DD7730DC0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Coefficient Equations</a:t>
            </a: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D3D9C0F4-B6B9-4C7A-9F1B-171A8C7ABB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7391400" cy="4525963"/>
          </a:xfrm>
          <a:solidFill>
            <a:schemeClr val="hlink"/>
          </a:solidFill>
        </p:spPr>
        <p:txBody>
          <a:bodyPr/>
          <a:lstStyle/>
          <a:p>
            <a:r>
              <a:rPr lang="en-US" altLang="en-US" sz="2800">
                <a:solidFill>
                  <a:schemeClr val="accent2"/>
                </a:solidFill>
              </a:rPr>
              <a:t>Prediction equation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accent2"/>
              </a:solidFill>
            </a:endParaRPr>
          </a:p>
          <a:p>
            <a:endParaRPr lang="en-US" altLang="en-US" sz="2800">
              <a:solidFill>
                <a:schemeClr val="accent2"/>
              </a:solidFill>
            </a:endParaRPr>
          </a:p>
          <a:p>
            <a:r>
              <a:rPr lang="en-US" altLang="en-US" sz="2800">
                <a:solidFill>
                  <a:schemeClr val="accent2"/>
                </a:solidFill>
              </a:rPr>
              <a:t>Sample slope</a:t>
            </a:r>
          </a:p>
          <a:p>
            <a:endParaRPr lang="en-US" altLang="en-US" sz="2800">
              <a:solidFill>
                <a:schemeClr val="accent2"/>
              </a:solidFill>
            </a:endParaRPr>
          </a:p>
          <a:p>
            <a:endParaRPr lang="en-US" altLang="en-US" sz="2800">
              <a:solidFill>
                <a:schemeClr val="accent2"/>
              </a:solidFill>
            </a:endParaRPr>
          </a:p>
          <a:p>
            <a:r>
              <a:rPr lang="en-US" altLang="en-US" sz="2800">
                <a:solidFill>
                  <a:schemeClr val="accent2"/>
                </a:solidFill>
              </a:rPr>
              <a:t>Sample Y - intercept</a:t>
            </a:r>
          </a:p>
          <a:p>
            <a:endParaRPr lang="en-US" altLang="en-US" sz="2800"/>
          </a:p>
        </p:txBody>
      </p:sp>
      <p:graphicFrame>
        <p:nvGraphicFramePr>
          <p:cNvPr id="352260" name="Object 4">
            <a:extLst>
              <a:ext uri="{FF2B5EF4-FFF2-40B4-BE49-F238E27FC236}">
                <a16:creationId xmlns:a16="http://schemas.microsoft.com/office/drawing/2014/main" id="{40993C56-7145-4279-86C2-7CFC6BC50462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038600" y="2209800"/>
          <a:ext cx="2159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2158920" imgH="533160" progId="Equation.DSMT4">
                  <p:embed/>
                </p:oleObj>
              </mc:Choice>
              <mc:Fallback>
                <p:oleObj name="Equation" r:id="rId3" imgW="2158920" imgH="533160" progId="Equation.DSMT4">
                  <p:embed/>
                  <p:pic>
                    <p:nvPicPr>
                      <p:cNvPr id="352260" name="Object 4">
                        <a:extLst>
                          <a:ext uri="{FF2B5EF4-FFF2-40B4-BE49-F238E27FC236}">
                            <a16:creationId xmlns:a16="http://schemas.microsoft.com/office/drawing/2014/main" id="{40993C56-7145-4279-86C2-7CFC6BC504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09800"/>
                        <a:ext cx="2159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2262" name="Object 6">
            <a:extLst>
              <a:ext uri="{FF2B5EF4-FFF2-40B4-BE49-F238E27FC236}">
                <a16:creationId xmlns:a16="http://schemas.microsoft.com/office/drawing/2014/main" id="{66E5E641-EA7C-45AE-BCB1-0E014CC50361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29000" y="3581401"/>
          <a:ext cx="40386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5" imgW="4813200" imgH="1193760" progId="Equation.3">
                  <p:embed/>
                </p:oleObj>
              </mc:Choice>
              <mc:Fallback>
                <p:oleObj name="Equation" r:id="rId5" imgW="4813200" imgH="1193760" progId="Equation.3">
                  <p:embed/>
                  <p:pic>
                    <p:nvPicPr>
                      <p:cNvPr id="352262" name="Object 6">
                        <a:extLst>
                          <a:ext uri="{FF2B5EF4-FFF2-40B4-BE49-F238E27FC236}">
                            <a16:creationId xmlns:a16="http://schemas.microsoft.com/office/drawing/2014/main" id="{66E5E641-EA7C-45AE-BCB1-0E014CC50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81401"/>
                        <a:ext cx="4038600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2264" name="Object 8">
            <a:extLst>
              <a:ext uri="{FF2B5EF4-FFF2-40B4-BE49-F238E27FC236}">
                <a16:creationId xmlns:a16="http://schemas.microsoft.com/office/drawing/2014/main" id="{391594B9-0FC3-4269-95BC-155076A7E6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410200"/>
          <a:ext cx="210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7" imgW="2108160" imgH="533160" progId="Equation.3">
                  <p:embed/>
                </p:oleObj>
              </mc:Choice>
              <mc:Fallback>
                <p:oleObj name="Equation" r:id="rId7" imgW="2108160" imgH="533160" progId="Equation.3">
                  <p:embed/>
                  <p:pic>
                    <p:nvPicPr>
                      <p:cNvPr id="352264" name="Object 8">
                        <a:extLst>
                          <a:ext uri="{FF2B5EF4-FFF2-40B4-BE49-F238E27FC236}">
                            <a16:creationId xmlns:a16="http://schemas.microsoft.com/office/drawing/2014/main" id="{391594B9-0FC3-4269-95BC-155076A7E6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410200"/>
                        <a:ext cx="210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358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C0283E7-A32E-4763-99CE-804F0F91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FFE611-9935-449B-94E4-15BF663C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06F8-0BA3-4F66-B114-E6B4B025645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C5B7C367-178C-4BC1-85B5-3BEBA7507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Interpretation of Coefficients</a:t>
            </a:r>
          </a:p>
        </p:txBody>
      </p:sp>
    </p:spTree>
    <p:extLst>
      <p:ext uri="{BB962C8B-B14F-4D97-AF65-F5344CB8AC3E}">
        <p14:creationId xmlns:p14="http://schemas.microsoft.com/office/powerpoint/2010/main" val="123849157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5C9FE-D763-4768-9CC7-C71E99FB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931AF-F73A-4348-89B5-FB66B7FA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1A7A-DB45-4F1F-ACEB-8C2BE5EFFA9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A3B822A0-898B-4375-AA68-A2526D64F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Types of </a:t>
            </a:r>
            <a:br>
              <a:rPr lang="en-US" altLang="en-US"/>
            </a:br>
            <a:r>
              <a:rPr lang="en-US" altLang="en-US"/>
              <a:t>Regression Models</a:t>
            </a:r>
          </a:p>
        </p:txBody>
      </p:sp>
      <p:graphicFrame>
        <p:nvGraphicFramePr>
          <p:cNvPr id="55299" name="Object 3">
            <a:hlinkClick r:id="" action="ppaction://ole?verb=0"/>
            <a:extLst>
              <a:ext uri="{FF2B5EF4-FFF2-40B4-BE49-F238E27FC236}">
                <a16:creationId xmlns:a16="http://schemas.microsoft.com/office/drawing/2014/main" id="{DFFE17E9-4163-499E-A7D4-8C54D7B9F2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78064" y="1730375"/>
          <a:ext cx="7597775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4" imgW="7797600" imgH="4140000" progId="Visio.Drawing.4">
                  <p:embed/>
                </p:oleObj>
              </mc:Choice>
              <mc:Fallback>
                <p:oleObj name="VISIO" r:id="rId4" imgW="7797600" imgH="4140000" progId="Visio.Drawing.4">
                  <p:embed/>
                  <p:pic>
                    <p:nvPicPr>
                      <p:cNvPr id="55299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DFFE17E9-4163-499E-A7D4-8C54D7B9F21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4" y="1730375"/>
                        <a:ext cx="7597775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8375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C1ABFF-6B7E-4217-B26A-10FCBAFC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F4F398-772D-4047-8DED-58B452A6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ECF-5AB4-41B7-91E9-FEABA7C970A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C273B533-F21B-4807-A765-7AC9D332D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Interpretation of Coefficients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0CD1E7B3-5838-402F-9F66-0A40816DD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1.	Slope (</a:t>
            </a:r>
            <a:r>
              <a:rPr lang="en-US" altLang="en-US" i="1">
                <a:latin typeface="Symbol" panose="05050102010706020507" pitchFamily="18" charset="2"/>
              </a:rPr>
              <a:t></a:t>
            </a:r>
            <a:r>
              <a:rPr lang="en-US" altLang="en-US" baseline="-25000"/>
              <a:t>1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Estimated </a:t>
            </a:r>
            <a:r>
              <a:rPr lang="en-US" altLang="en-US" i="1"/>
              <a:t>Y</a:t>
            </a:r>
            <a:r>
              <a:rPr lang="en-US" altLang="en-US"/>
              <a:t> Changes by </a:t>
            </a:r>
            <a:r>
              <a:rPr lang="en-US" altLang="en-US" i="1">
                <a:latin typeface="Symbol" panose="05050102010706020507" pitchFamily="18" charset="2"/>
              </a:rPr>
              <a:t></a:t>
            </a:r>
            <a:r>
              <a:rPr lang="en-US" altLang="en-US" sz="3200" baseline="-25000"/>
              <a:t>1</a:t>
            </a:r>
            <a:r>
              <a:rPr lang="en-US" altLang="en-US"/>
              <a:t> for Each 1 Unit Increase in </a:t>
            </a:r>
            <a:r>
              <a:rPr lang="en-US" altLang="en-US" i="1"/>
              <a:t>X</a:t>
            </a:r>
            <a:endParaRPr lang="en-US" altLang="en-US"/>
          </a:p>
          <a:p>
            <a:pPr lvl="2"/>
            <a:r>
              <a:rPr lang="en-US" altLang="en-US"/>
              <a:t>If </a:t>
            </a:r>
            <a:r>
              <a:rPr lang="en-US" altLang="en-US" i="1">
                <a:latin typeface="Symbol" panose="05050102010706020507" pitchFamily="18" charset="2"/>
              </a:rPr>
              <a:t></a:t>
            </a:r>
            <a:r>
              <a:rPr lang="en-US" altLang="en-US" baseline="-25000"/>
              <a:t>1</a:t>
            </a:r>
            <a:r>
              <a:rPr lang="en-US" altLang="en-US"/>
              <a:t> = 2, then </a:t>
            </a:r>
            <a:r>
              <a:rPr lang="en-US" altLang="en-US" i="1"/>
              <a:t>Y</a:t>
            </a:r>
            <a:r>
              <a:rPr lang="en-US" altLang="en-US"/>
              <a:t> Is Expected to Increase by 2 for Each 1 Unit Increase in </a:t>
            </a:r>
            <a:r>
              <a:rPr lang="en-US" altLang="en-US" i="1"/>
              <a:t>X</a:t>
            </a:r>
            <a:endParaRPr lang="en-US" altLang="en-US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9BF2A2D4-B068-428B-A274-1B5C28786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4975"/>
            <a:ext cx="52863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78D193A2-A940-4347-BC93-86A9CE3D3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981200"/>
            <a:ext cx="5286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22E4EE4F-4E60-4864-8052-A4C8CF191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4" y="1371600"/>
            <a:ext cx="5286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2687394584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237D5E7-AEC7-4C9D-822D-82A314B3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732E9D7-2B8B-4B58-8FCF-E86AE447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CDE-DAC7-4B3C-8EE2-CCDC3B92A1E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CFBCC21A-FD60-4CF8-B456-466E8B69B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Interpretation of Coefficients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3227E1D-5479-4611-8C38-5BA15F016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chemeClr val="folHlink"/>
                </a:solidFill>
              </a:rPr>
              <a:t>1.	Slope (</a:t>
            </a:r>
            <a:r>
              <a:rPr lang="en-US" altLang="en-US" i="1">
                <a:solidFill>
                  <a:schemeClr val="folHlink"/>
                </a:solidFill>
                <a:latin typeface="Symbol" panose="05050102010706020507" pitchFamily="18" charset="2"/>
              </a:rPr>
              <a:t></a:t>
            </a:r>
            <a:r>
              <a:rPr lang="en-US" altLang="en-US" baseline="-25000">
                <a:solidFill>
                  <a:schemeClr val="folHlink"/>
                </a:solidFill>
              </a:rPr>
              <a:t>1</a:t>
            </a:r>
            <a:r>
              <a:rPr lang="en-US" altLang="en-US">
                <a:solidFill>
                  <a:schemeClr val="folHlink"/>
                </a:solidFill>
              </a:rPr>
              <a:t>)</a:t>
            </a:r>
          </a:p>
          <a:p>
            <a:pPr lvl="1">
              <a:buClr>
                <a:schemeClr val="folHlink"/>
              </a:buClr>
            </a:pPr>
            <a:r>
              <a:rPr lang="en-US" altLang="en-US">
                <a:solidFill>
                  <a:schemeClr val="folHlink"/>
                </a:solidFill>
              </a:rPr>
              <a:t>Estimated </a:t>
            </a:r>
            <a:r>
              <a:rPr lang="en-US" altLang="en-US" i="1">
                <a:solidFill>
                  <a:schemeClr val="folHlink"/>
                </a:solidFill>
              </a:rPr>
              <a:t>Y</a:t>
            </a:r>
            <a:r>
              <a:rPr lang="en-US" altLang="en-US">
                <a:solidFill>
                  <a:schemeClr val="folHlink"/>
                </a:solidFill>
              </a:rPr>
              <a:t> Changes by </a:t>
            </a:r>
            <a:r>
              <a:rPr lang="en-US" altLang="en-US" i="1">
                <a:solidFill>
                  <a:schemeClr val="folHlink"/>
                </a:solidFill>
                <a:latin typeface="Symbol" panose="05050102010706020507" pitchFamily="18" charset="2"/>
              </a:rPr>
              <a:t></a:t>
            </a:r>
            <a:r>
              <a:rPr lang="en-US" altLang="en-US" sz="3200" baseline="-25000">
                <a:solidFill>
                  <a:schemeClr val="folHlink"/>
                </a:solidFill>
              </a:rPr>
              <a:t>1</a:t>
            </a:r>
            <a:r>
              <a:rPr lang="en-US" altLang="en-US">
                <a:solidFill>
                  <a:schemeClr val="folHlink"/>
                </a:solidFill>
              </a:rPr>
              <a:t> for Each 1 Unit Increase in </a:t>
            </a:r>
            <a:r>
              <a:rPr lang="en-US" altLang="en-US" i="1">
                <a:solidFill>
                  <a:schemeClr val="folHlink"/>
                </a:solidFill>
              </a:rPr>
              <a:t>X</a:t>
            </a:r>
            <a:endParaRPr lang="en-US" altLang="en-US">
              <a:solidFill>
                <a:schemeClr val="folHlink"/>
              </a:solidFill>
            </a:endParaRPr>
          </a:p>
          <a:p>
            <a:pPr lvl="2">
              <a:buClr>
                <a:schemeClr val="folHlink"/>
              </a:buClr>
            </a:pPr>
            <a:r>
              <a:rPr lang="en-US" altLang="en-US">
                <a:solidFill>
                  <a:schemeClr val="folHlink"/>
                </a:solidFill>
              </a:rPr>
              <a:t>If </a:t>
            </a:r>
            <a:r>
              <a:rPr lang="en-US" altLang="en-US" i="1">
                <a:solidFill>
                  <a:schemeClr val="folHlink"/>
                </a:solidFill>
                <a:latin typeface="Symbol" panose="05050102010706020507" pitchFamily="18" charset="2"/>
              </a:rPr>
              <a:t></a:t>
            </a:r>
            <a:r>
              <a:rPr lang="en-US" altLang="en-US" baseline="-25000">
                <a:solidFill>
                  <a:schemeClr val="folHlink"/>
                </a:solidFill>
              </a:rPr>
              <a:t>1</a:t>
            </a:r>
            <a:r>
              <a:rPr lang="en-US" altLang="en-US">
                <a:solidFill>
                  <a:schemeClr val="folHlink"/>
                </a:solidFill>
              </a:rPr>
              <a:t> = 2, then </a:t>
            </a:r>
            <a:r>
              <a:rPr lang="en-US" altLang="en-US" i="1">
                <a:solidFill>
                  <a:schemeClr val="folHlink"/>
                </a:solidFill>
              </a:rPr>
              <a:t>Y</a:t>
            </a:r>
            <a:r>
              <a:rPr lang="en-US" altLang="en-US">
                <a:solidFill>
                  <a:schemeClr val="folHlink"/>
                </a:solidFill>
              </a:rPr>
              <a:t> Is Expected to Increase by 2 for Each 1 Unit Increase in </a:t>
            </a:r>
            <a:r>
              <a:rPr lang="en-US" altLang="en-US" i="1">
                <a:solidFill>
                  <a:schemeClr val="folHlink"/>
                </a:solidFill>
              </a:rPr>
              <a:t>X</a:t>
            </a:r>
            <a:endParaRPr lang="en-US" altLang="en-US">
              <a:solidFill>
                <a:schemeClr val="folHlink"/>
              </a:solidFill>
            </a:endParaRPr>
          </a:p>
          <a:p>
            <a:r>
              <a:rPr lang="en-US" altLang="en-US"/>
              <a:t>2.	Y-Intercept (</a:t>
            </a:r>
            <a:r>
              <a:rPr lang="en-US" altLang="en-US" i="1">
                <a:latin typeface="Symbol" panose="05050102010706020507" pitchFamily="18" charset="2"/>
              </a:rPr>
              <a:t></a:t>
            </a:r>
            <a:r>
              <a:rPr lang="en-US" altLang="en-US" baseline="-25000"/>
              <a:t>0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Average Value of </a:t>
            </a:r>
            <a:r>
              <a:rPr lang="en-US" altLang="en-US" i="1"/>
              <a:t>Y</a:t>
            </a:r>
            <a:r>
              <a:rPr lang="en-US" altLang="en-US"/>
              <a:t> When </a:t>
            </a:r>
            <a:r>
              <a:rPr lang="en-US" altLang="en-US" i="1"/>
              <a:t>X</a:t>
            </a:r>
            <a:r>
              <a:rPr lang="en-US" altLang="en-US"/>
              <a:t> = 0</a:t>
            </a:r>
          </a:p>
          <a:p>
            <a:pPr lvl="2"/>
            <a:r>
              <a:rPr lang="en-US" altLang="en-US" sz="2800"/>
              <a:t>If </a:t>
            </a:r>
            <a:r>
              <a:rPr lang="en-US" altLang="en-US" sz="2800" i="1">
                <a:latin typeface="Symbol" panose="05050102010706020507" pitchFamily="18" charset="2"/>
              </a:rPr>
              <a:t></a:t>
            </a:r>
            <a:r>
              <a:rPr lang="en-US" altLang="en-US" sz="2800" baseline="-25000"/>
              <a:t>0</a:t>
            </a:r>
            <a:r>
              <a:rPr lang="en-US" altLang="en-US" sz="2800"/>
              <a:t> = 4, then Average </a:t>
            </a:r>
            <a:r>
              <a:rPr lang="en-US" altLang="en-US" sz="2800" i="1"/>
              <a:t>Y</a:t>
            </a:r>
            <a:r>
              <a:rPr lang="en-US" altLang="en-US" sz="2800"/>
              <a:t> Is Expected to Be 4 When </a:t>
            </a:r>
            <a:r>
              <a:rPr lang="en-US" altLang="en-US" sz="2800" i="1"/>
              <a:t>X</a:t>
            </a:r>
            <a:r>
              <a:rPr lang="en-US" altLang="en-US" sz="2800"/>
              <a:t> Is 0</a:t>
            </a:r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2F02BE0B-A5B0-426B-BE62-8A0D3ECE1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95600"/>
            <a:ext cx="5286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357D2A9C-0D31-46DC-AAF5-C472461E7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4" y="3733801"/>
            <a:ext cx="52863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  <p:sp>
        <p:nvSpPr>
          <p:cNvPr id="112646" name="Rectangle 6">
            <a:extLst>
              <a:ext uri="{FF2B5EF4-FFF2-40B4-BE49-F238E27FC236}">
                <a16:creationId xmlns:a16="http://schemas.microsoft.com/office/drawing/2014/main" id="{C41CF241-35DC-4CBD-8A0E-3EA7CF4D8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981201"/>
            <a:ext cx="381000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  <p:sp>
        <p:nvSpPr>
          <p:cNvPr id="112647" name="Rectangle 7">
            <a:extLst>
              <a:ext uri="{FF2B5EF4-FFF2-40B4-BE49-F238E27FC236}">
                <a16:creationId xmlns:a16="http://schemas.microsoft.com/office/drawing/2014/main" id="{A3E66E30-37DF-4CBE-A9BB-DECC96069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4" y="1371601"/>
            <a:ext cx="52863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  <p:sp>
        <p:nvSpPr>
          <p:cNvPr id="112648" name="Rectangle 8">
            <a:extLst>
              <a:ext uri="{FF2B5EF4-FFF2-40B4-BE49-F238E27FC236}">
                <a16:creationId xmlns:a16="http://schemas.microsoft.com/office/drawing/2014/main" id="{7876377D-98EB-4E35-8733-B39DA34B6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5286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3550295156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6B8D7-0D2A-443C-AA6B-E90AC5E0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D7636-96E2-4D47-BA75-61F608F4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7F01-0972-4583-84C5-C8511A7EE8E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76DD2B59-4611-4C84-8243-B568227AC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Parameter Estimation Example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BB2B3FE2-A255-4BFE-85BB-55CFC521DD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371600"/>
            <a:ext cx="8839200" cy="4699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908050" algn="ctr"/>
                <a:tab pos="3144838" algn="ctr"/>
              </a:tabLst>
            </a:pPr>
            <a:r>
              <a:rPr lang="en-US" altLang="en-US">
                <a:solidFill>
                  <a:srgbClr val="FCFEB9"/>
                </a:solidFill>
              </a:rPr>
              <a:t>Obstetrics:</a:t>
            </a:r>
            <a:r>
              <a:rPr lang="en-US" altLang="en-US" sz="2800"/>
              <a:t> What is the </a:t>
            </a:r>
            <a:r>
              <a:rPr lang="en-US" altLang="en-US" sz="2800" b="1">
                <a:solidFill>
                  <a:srgbClr val="FCFEB9"/>
                </a:solidFill>
              </a:rPr>
              <a:t>relationship</a:t>
            </a:r>
            <a:r>
              <a:rPr lang="en-US" altLang="en-US" sz="2800"/>
              <a:t> between</a:t>
            </a:r>
            <a:br>
              <a:rPr lang="en-US" altLang="en-US" sz="2800"/>
            </a:br>
            <a:r>
              <a:rPr lang="en-US" altLang="en-US" sz="2800"/>
              <a:t>Mother’s Estriol level &amp; Birthweight using the following data?</a:t>
            </a:r>
          </a:p>
          <a:p>
            <a:pPr>
              <a:buNone/>
              <a:tabLst>
                <a:tab pos="908050" algn="ctr"/>
                <a:tab pos="3144838" algn="ctr"/>
              </a:tabLst>
            </a:pPr>
            <a:r>
              <a:rPr lang="en-US" altLang="en-US" sz="2800"/>
              <a:t>	</a:t>
            </a:r>
            <a:r>
              <a:rPr lang="en-US" altLang="en-US" sz="2800" b="1" u="sng">
                <a:solidFill>
                  <a:srgbClr val="FCFEB9"/>
                </a:solidFill>
              </a:rPr>
              <a:t>Estriol</a:t>
            </a:r>
            <a:r>
              <a:rPr lang="en-US" altLang="en-US" sz="2800" b="1">
                <a:solidFill>
                  <a:srgbClr val="FCFEB9"/>
                </a:solidFill>
              </a:rPr>
              <a:t> </a:t>
            </a:r>
            <a:r>
              <a:rPr lang="en-US" altLang="en-US" sz="2800">
                <a:solidFill>
                  <a:srgbClr val="FCFEB9"/>
                </a:solidFill>
              </a:rPr>
              <a:t>	</a:t>
            </a:r>
            <a:r>
              <a:rPr lang="en-US" altLang="en-US" sz="2800" b="1">
                <a:solidFill>
                  <a:srgbClr val="FCFEB9"/>
                </a:solidFill>
              </a:rPr>
              <a:t>       </a:t>
            </a:r>
            <a:r>
              <a:rPr lang="en-US" altLang="en-US" sz="2800" b="1" u="sng">
                <a:solidFill>
                  <a:srgbClr val="FCFEB9"/>
                </a:solidFill>
              </a:rPr>
              <a:t>Birthweight</a:t>
            </a:r>
          </a:p>
          <a:p>
            <a:pPr>
              <a:buNone/>
              <a:tabLst>
                <a:tab pos="908050" algn="ctr"/>
                <a:tab pos="3144838" algn="ctr"/>
              </a:tabLst>
            </a:pPr>
            <a:r>
              <a:rPr lang="en-US" altLang="en-US" sz="2800">
                <a:solidFill>
                  <a:srgbClr val="FCFEB9"/>
                </a:solidFill>
              </a:rPr>
              <a:t>   </a:t>
            </a:r>
            <a:r>
              <a:rPr lang="en-US" altLang="en-US" sz="2400" b="1">
                <a:solidFill>
                  <a:srgbClr val="FCFEB9"/>
                </a:solidFill>
              </a:rPr>
              <a:t>(mg/24h)	(g/1000)</a:t>
            </a:r>
          </a:p>
          <a:p>
            <a:pPr>
              <a:buNone/>
              <a:tabLst>
                <a:tab pos="908050" algn="ctr"/>
                <a:tab pos="3144838" algn="ctr"/>
              </a:tabLst>
            </a:pPr>
            <a:r>
              <a:rPr lang="en-US" altLang="en-US" sz="2800">
                <a:solidFill>
                  <a:srgbClr val="FCFEB9"/>
                </a:solidFill>
              </a:rPr>
              <a:t> 		</a:t>
            </a:r>
            <a:r>
              <a:rPr lang="en-US" altLang="en-US" sz="2800" b="1">
                <a:solidFill>
                  <a:srgbClr val="FCFEB9"/>
                </a:solidFill>
              </a:rPr>
              <a:t>1	1</a:t>
            </a:r>
            <a:br>
              <a:rPr lang="en-US" altLang="en-US" sz="2800" b="1">
                <a:solidFill>
                  <a:srgbClr val="FCFEB9"/>
                </a:solidFill>
              </a:rPr>
            </a:br>
            <a:r>
              <a:rPr lang="en-US" altLang="en-US" sz="2800" b="1">
                <a:solidFill>
                  <a:srgbClr val="FCFEB9"/>
                </a:solidFill>
              </a:rPr>
              <a:t>	2	1</a:t>
            </a:r>
            <a:br>
              <a:rPr lang="en-US" altLang="en-US" sz="2800" b="1">
                <a:solidFill>
                  <a:srgbClr val="FCFEB9"/>
                </a:solidFill>
              </a:rPr>
            </a:br>
            <a:r>
              <a:rPr lang="en-US" altLang="en-US" sz="2800" b="1">
                <a:solidFill>
                  <a:srgbClr val="FCFEB9"/>
                </a:solidFill>
              </a:rPr>
              <a:t>	3	2</a:t>
            </a:r>
            <a:br>
              <a:rPr lang="en-US" altLang="en-US" sz="2800" b="1">
                <a:solidFill>
                  <a:srgbClr val="FCFEB9"/>
                </a:solidFill>
              </a:rPr>
            </a:br>
            <a:r>
              <a:rPr lang="en-US" altLang="en-US" sz="2800" b="1">
                <a:solidFill>
                  <a:srgbClr val="FCFEB9"/>
                </a:solidFill>
              </a:rPr>
              <a:t>	4	2</a:t>
            </a:r>
            <a:br>
              <a:rPr lang="en-US" altLang="en-US" sz="2800" b="1">
                <a:solidFill>
                  <a:srgbClr val="FCFEB9"/>
                </a:solidFill>
              </a:rPr>
            </a:br>
            <a:r>
              <a:rPr lang="en-US" altLang="en-US" sz="2800" b="1">
                <a:solidFill>
                  <a:srgbClr val="FCFEB9"/>
                </a:solidFill>
              </a:rPr>
              <a:t>	5	4</a:t>
            </a:r>
          </a:p>
        </p:txBody>
      </p:sp>
      <p:pic>
        <p:nvPicPr>
          <p:cNvPr id="114765" name="Picture 77" descr="View Large Image">
            <a:extLst>
              <a:ext uri="{FF2B5EF4-FFF2-40B4-BE49-F238E27FC236}">
                <a16:creationId xmlns:a16="http://schemas.microsoft.com/office/drawing/2014/main" id="{5842652B-40D9-4300-9D4A-13981583A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29026"/>
            <a:ext cx="30480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7051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02C8F3-99A5-454C-A87E-B43F5E0D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0285DE-EDBD-4884-9733-820B8F13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8F6E-1434-499E-8058-36F0962E1F8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F642D7BD-6ACA-471B-B42D-1E5189F9F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1" y="2286001"/>
            <a:ext cx="5813425" cy="3648075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6739" name="Object 3">
            <a:hlinkClick r:id="" action="ppaction://ole?verb=0"/>
            <a:extLst>
              <a:ext uri="{FF2B5EF4-FFF2-40B4-BE49-F238E27FC236}">
                <a16:creationId xmlns:a16="http://schemas.microsoft.com/office/drawing/2014/main" id="{4E3EC4DF-9927-4228-9032-824CAD8A21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86164" y="2344739"/>
          <a:ext cx="5438775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Chart" r:id="rId4" imgW="3810177" imgH="2171463" progId="MSGraph.Chart.8">
                  <p:embed followColorScheme="full"/>
                </p:oleObj>
              </mc:Choice>
              <mc:Fallback>
                <p:oleObj name="Chart" r:id="rId4" imgW="3810177" imgH="2171463" progId="MSGraph.Chart.8">
                  <p:embed followColorScheme="full"/>
                  <p:pic>
                    <p:nvPicPr>
                      <p:cNvPr id="116739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E3EC4DF-9927-4228-9032-824CAD8A213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4" y="2344739"/>
                        <a:ext cx="5438775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0" name="Rectangle 4">
            <a:extLst>
              <a:ext uri="{FF2B5EF4-FFF2-40B4-BE49-F238E27FC236}">
                <a16:creationId xmlns:a16="http://schemas.microsoft.com/office/drawing/2014/main" id="{5DEA6DF5-F923-40CF-9F1F-EAF16C057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171450"/>
            <a:ext cx="7086600" cy="11239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Scatterplot </a:t>
            </a:r>
            <a:br>
              <a:rPr lang="en-US" altLang="en-US"/>
            </a:br>
            <a:r>
              <a:rPr lang="en-US" altLang="en-US"/>
              <a:t> Birthweight vs. Estriol level</a:t>
            </a:r>
          </a:p>
        </p:txBody>
      </p:sp>
      <p:sp>
        <p:nvSpPr>
          <p:cNvPr id="116746" name="Rectangle 10">
            <a:extLst>
              <a:ext uri="{FF2B5EF4-FFF2-40B4-BE49-F238E27FC236}">
                <a16:creationId xmlns:a16="http://schemas.microsoft.com/office/drawing/2014/main" id="{BC8BC209-2768-4F6A-AFA6-A20B1254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13360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Birthweight</a:t>
            </a:r>
          </a:p>
        </p:txBody>
      </p:sp>
      <p:sp>
        <p:nvSpPr>
          <p:cNvPr id="116747" name="Rectangle 11">
            <a:extLst>
              <a:ext uri="{FF2B5EF4-FFF2-40B4-BE49-F238E27FC236}">
                <a16:creationId xmlns:a16="http://schemas.microsoft.com/office/drawing/2014/main" id="{33BC90C1-5066-43CB-8C26-71E2DAFAF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1" y="5510213"/>
            <a:ext cx="208121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Estriol level</a:t>
            </a:r>
          </a:p>
        </p:txBody>
      </p:sp>
    </p:spTree>
    <p:extLst>
      <p:ext uri="{BB962C8B-B14F-4D97-AF65-F5344CB8AC3E}">
        <p14:creationId xmlns:p14="http://schemas.microsoft.com/office/powerpoint/2010/main" val="2237012716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50B8F-AB7D-4110-91FA-13B99A44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DBBBE-CF12-431D-AD8A-FCC7F393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FE5D-92DD-4B9D-B16F-33E11D8ECF9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65B54AD3-FC9F-4376-8850-057DD38FE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Parameter Estimation Solution Table</a:t>
            </a:r>
          </a:p>
        </p:txBody>
      </p:sp>
      <p:graphicFrame>
        <p:nvGraphicFramePr>
          <p:cNvPr id="118787" name="Object 3">
            <a:hlinkClick r:id="" action="ppaction://ole?verb=0"/>
            <a:extLst>
              <a:ext uri="{FF2B5EF4-FFF2-40B4-BE49-F238E27FC236}">
                <a16:creationId xmlns:a16="http://schemas.microsoft.com/office/drawing/2014/main" id="{41012AD0-4179-40A3-972B-C6FA213EBB8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743201" y="1905000"/>
          <a:ext cx="6530975" cy="4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Document" r:id="rId4" imgW="7824600" imgH="5249520" progId="Word.Document.6">
                  <p:embed/>
                </p:oleObj>
              </mc:Choice>
              <mc:Fallback>
                <p:oleObj name="Document" r:id="rId4" imgW="7824600" imgH="5249520" progId="Word.Document.6">
                  <p:embed/>
                  <p:pic>
                    <p:nvPicPr>
                      <p:cNvPr id="118787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1012AD0-4179-40A3-972B-C6FA213EBB8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1905000"/>
                        <a:ext cx="6530975" cy="437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088847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2ED1F-49F7-43BF-A68E-ED6F5D90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D76E8-D9CE-4A09-976C-8969AECF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E4EB-7ECD-4F8D-8B85-E9341A3BBCB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BD47BDD6-905A-433E-9137-F0A4F3109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Parameter Estimation Solution</a:t>
            </a:r>
          </a:p>
        </p:txBody>
      </p:sp>
      <p:graphicFrame>
        <p:nvGraphicFramePr>
          <p:cNvPr id="120835" name="Object 3">
            <a:hlinkClick r:id="" action="ppaction://ole?verb=0"/>
            <a:extLst>
              <a:ext uri="{FF2B5EF4-FFF2-40B4-BE49-F238E27FC236}">
                <a16:creationId xmlns:a16="http://schemas.microsoft.com/office/drawing/2014/main" id="{76755293-50F6-45C4-BAB9-23CE5295DC0B}"/>
              </a:ext>
            </a:extLst>
          </p:cNvPr>
          <p:cNvGraphicFramePr>
            <a:graphicFrameLocks noGrp="1"/>
          </p:cNvGraphicFramePr>
          <p:nvPr>
            <p:ph type="body" idx="1"/>
          </p:nvPr>
        </p:nvGraphicFramePr>
        <p:xfrm>
          <a:off x="2246313" y="1793876"/>
          <a:ext cx="7758112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4" imgW="3263760" imgH="1803240" progId="Equation.3">
                  <p:embed/>
                </p:oleObj>
              </mc:Choice>
              <mc:Fallback>
                <p:oleObj name="Equation" r:id="rId4" imgW="3263760" imgH="1803240" progId="Equation.3">
                  <p:embed/>
                  <p:pic>
                    <p:nvPicPr>
                      <p:cNvPr id="120835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76755293-50F6-45C4-BAB9-23CE5295DC0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1793876"/>
                        <a:ext cx="7758112" cy="428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483862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74D110-0D75-4CE5-AAF0-67DA0A1C3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BC4522-A60C-4AD8-A55A-B60C16FA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4CF3-108D-4CF1-A02F-AF997D2C7AA0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123C82E2-8EFD-4537-AB65-A1F4CD972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Coefficient Interpretation Solution</a:t>
            </a:r>
          </a:p>
        </p:txBody>
      </p:sp>
    </p:spTree>
    <p:extLst>
      <p:ext uri="{BB962C8B-B14F-4D97-AF65-F5344CB8AC3E}">
        <p14:creationId xmlns:p14="http://schemas.microsoft.com/office/powerpoint/2010/main" val="3739005202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1E6243-D5A3-4BB4-8AA1-5864927C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EAE7AB-642B-4701-9FD6-BD19995F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5D70-2442-46AA-86D7-1748CC4B612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E0E14769-A9A1-42ED-BCFC-3F2518D9F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Coefficient Interpretation Solution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B71DF30F-3D3E-4CD1-9C10-F738BE99E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1.	Slope (</a:t>
            </a:r>
            <a:r>
              <a:rPr lang="en-US" altLang="en-US" i="1">
                <a:latin typeface="Symbol" panose="05050102010706020507" pitchFamily="18" charset="2"/>
              </a:rPr>
              <a:t></a:t>
            </a:r>
            <a:r>
              <a:rPr lang="en-US" altLang="en-US" baseline="-25000"/>
              <a:t>1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Birthweight  (</a:t>
            </a:r>
            <a:r>
              <a:rPr lang="en-US" altLang="en-US" i="1"/>
              <a:t>Y</a:t>
            </a:r>
            <a:r>
              <a:rPr lang="en-US" altLang="en-US"/>
              <a:t>) Is Expected to Increase by .7 Units for Each 1 unit Increase in Estriol (</a:t>
            </a:r>
            <a:r>
              <a:rPr lang="en-US" altLang="en-US" i="1"/>
              <a:t>X</a:t>
            </a:r>
            <a:r>
              <a:rPr lang="en-US" altLang="en-US"/>
              <a:t>)</a:t>
            </a:r>
          </a:p>
        </p:txBody>
      </p:sp>
      <p:sp>
        <p:nvSpPr>
          <p:cNvPr id="124932" name="Rectangle 4">
            <a:extLst>
              <a:ext uri="{FF2B5EF4-FFF2-40B4-BE49-F238E27FC236}">
                <a16:creationId xmlns:a16="http://schemas.microsoft.com/office/drawing/2014/main" id="{2E59A535-936F-4974-9F30-82F592225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5286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1731922361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5FFC7BB-E398-425D-A444-68529E3D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F2E40A-8459-4955-A337-83C73275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A296-2FB8-41CF-A6AD-63D2281ECB0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BE0DA534-C20E-417D-8ED6-A0CB4188B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Coefficient Interpretation Solution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5AA0D0D5-57B8-4DD0-AC1D-4910505FF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chemeClr val="folHlink"/>
                </a:solidFill>
              </a:rPr>
              <a:t>1.	Slope (</a:t>
            </a:r>
            <a:r>
              <a:rPr lang="en-US" altLang="en-US" i="1">
                <a:solidFill>
                  <a:schemeClr val="folHlink"/>
                </a:solidFill>
                <a:latin typeface="Symbol" panose="05050102010706020507" pitchFamily="18" charset="2"/>
              </a:rPr>
              <a:t></a:t>
            </a:r>
            <a:r>
              <a:rPr lang="en-US" altLang="en-US" baseline="-25000">
                <a:solidFill>
                  <a:schemeClr val="folHlink"/>
                </a:solidFill>
              </a:rPr>
              <a:t>1</a:t>
            </a:r>
            <a:r>
              <a:rPr lang="en-US" altLang="en-US">
                <a:solidFill>
                  <a:schemeClr val="folHlink"/>
                </a:solidFill>
              </a:rPr>
              <a:t>)</a:t>
            </a:r>
          </a:p>
          <a:p>
            <a:pPr lvl="1">
              <a:buClr>
                <a:schemeClr val="folHlink"/>
              </a:buClr>
            </a:pPr>
            <a:r>
              <a:rPr lang="en-US" altLang="en-US">
                <a:solidFill>
                  <a:schemeClr val="folHlink"/>
                </a:solidFill>
              </a:rPr>
              <a:t>Birthweight (</a:t>
            </a:r>
            <a:r>
              <a:rPr lang="en-US" altLang="en-US" i="1">
                <a:solidFill>
                  <a:schemeClr val="folHlink"/>
                </a:solidFill>
              </a:rPr>
              <a:t>Y</a:t>
            </a:r>
            <a:r>
              <a:rPr lang="en-US" altLang="en-US">
                <a:solidFill>
                  <a:schemeClr val="folHlink"/>
                </a:solidFill>
              </a:rPr>
              <a:t>) Is Expected to Increase by .7 Units for Each 1 unit Increase in Estriol (</a:t>
            </a:r>
            <a:r>
              <a:rPr lang="en-US" altLang="en-US" i="1">
                <a:solidFill>
                  <a:schemeClr val="folHlink"/>
                </a:solidFill>
              </a:rPr>
              <a:t>X</a:t>
            </a:r>
            <a:r>
              <a:rPr lang="en-US" altLang="en-US">
                <a:solidFill>
                  <a:schemeClr val="folHlink"/>
                </a:solidFill>
              </a:rPr>
              <a:t>)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2.	Intercept (</a:t>
            </a:r>
            <a:r>
              <a:rPr lang="en-US" altLang="en-US" i="1">
                <a:latin typeface="Symbol" panose="05050102010706020507" pitchFamily="18" charset="2"/>
              </a:rPr>
              <a:t></a:t>
            </a:r>
            <a:r>
              <a:rPr lang="en-US" altLang="en-US" baseline="-25000"/>
              <a:t>0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Average Birthweight (</a:t>
            </a:r>
            <a:r>
              <a:rPr lang="en-US" altLang="en-US" i="1"/>
              <a:t>Y</a:t>
            </a:r>
            <a:r>
              <a:rPr lang="en-US" altLang="en-US"/>
              <a:t>) Is -.10 Units When Estriol level (</a:t>
            </a:r>
            <a:r>
              <a:rPr lang="en-US" altLang="en-US" i="1"/>
              <a:t>X</a:t>
            </a:r>
            <a:r>
              <a:rPr lang="en-US" altLang="en-US"/>
              <a:t>) Is 0</a:t>
            </a:r>
          </a:p>
          <a:p>
            <a:pPr lvl="2"/>
            <a:r>
              <a:rPr lang="en-US" altLang="en-US"/>
              <a:t>Difficult to explain</a:t>
            </a:r>
          </a:p>
          <a:p>
            <a:pPr lvl="2"/>
            <a:r>
              <a:rPr lang="en-US" altLang="en-US"/>
              <a:t>The birthweight should always be positive</a:t>
            </a:r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CC5A1C0B-F46D-4C86-ACFD-833B359C0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364" y="3048000"/>
            <a:ext cx="5286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F1FFA502-D3B5-493C-A467-516B046F8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4" y="1447800"/>
            <a:ext cx="5286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215978558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5E1E4F-8DE7-43E5-ACDD-ECA072B96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DF396BC-3059-4C9F-86F9-A3875107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FDF-14C9-48C0-8B43-B8FB3A99016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3D27DCDD-4161-4BD0-8528-FED3397E1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0" y="2051051"/>
            <a:ext cx="5945188" cy="3165475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47" name="Object 3">
            <a:hlinkClick r:id="" action="ppaction://ole?verb=0"/>
            <a:extLst>
              <a:ext uri="{FF2B5EF4-FFF2-40B4-BE49-F238E27FC236}">
                <a16:creationId xmlns:a16="http://schemas.microsoft.com/office/drawing/2014/main" id="{1F9D6DC0-5585-4002-86F6-F5374A0B41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57400" y="1524000"/>
          <a:ext cx="66294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VISIO" r:id="rId4" imgW="3993840" imgH="2073240" progId="Visio.Drawing.4">
                  <p:embed/>
                </p:oleObj>
              </mc:Choice>
              <mc:Fallback>
                <p:oleObj name="VISIO" r:id="rId4" imgW="3993840" imgH="2073240" progId="Visio.Drawing.4">
                  <p:embed/>
                  <p:pic>
                    <p:nvPicPr>
                      <p:cNvPr id="57347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F9D6DC0-5585-4002-86F6-F5374A0B416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66294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Rectangle 4">
            <a:extLst>
              <a:ext uri="{FF2B5EF4-FFF2-40B4-BE49-F238E27FC236}">
                <a16:creationId xmlns:a16="http://schemas.microsoft.com/office/drawing/2014/main" id="{B6DC3A32-821E-4632-90C1-DA2F4193F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Linear Equations</a:t>
            </a:r>
          </a:p>
        </p:txBody>
      </p:sp>
      <p:graphicFrame>
        <p:nvGraphicFramePr>
          <p:cNvPr id="57349" name="Object 5">
            <a:hlinkClick r:id="" action="ppaction://ole?verb=0"/>
            <a:extLst>
              <a:ext uri="{FF2B5EF4-FFF2-40B4-BE49-F238E27FC236}">
                <a16:creationId xmlns:a16="http://schemas.microsoft.com/office/drawing/2014/main" id="{EBC05CD9-B7C1-49E9-B85A-955E3981EE06}"/>
              </a:ext>
            </a:extLst>
          </p:cNvPr>
          <p:cNvGraphicFramePr>
            <a:graphicFrameLocks/>
          </p:cNvGraphicFramePr>
          <p:nvPr/>
        </p:nvGraphicFramePr>
        <p:xfrm>
          <a:off x="7848600" y="2209800"/>
          <a:ext cx="1995488" cy="343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Art" r:id="rId6" imgW="4959000" imgH="6238800" progId="MS_ClipArt_Gallery.2">
                  <p:embed/>
                </p:oleObj>
              </mc:Choice>
              <mc:Fallback>
                <p:oleObj name="ClipArt" r:id="rId6" imgW="4959000" imgH="6238800" progId="MS_ClipArt_Gallery.2">
                  <p:embed/>
                  <p:pic>
                    <p:nvPicPr>
                      <p:cNvPr id="57349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EBC05CD9-B7C1-49E9-B85A-955E3981EE0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209800"/>
                        <a:ext cx="1995488" cy="343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8">
            <a:extLst>
              <a:ext uri="{FF2B5EF4-FFF2-40B4-BE49-F238E27FC236}">
                <a16:creationId xmlns:a16="http://schemas.microsoft.com/office/drawing/2014/main" id="{503C040E-8448-429A-92A3-64B83372A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6013" y="6191250"/>
            <a:ext cx="1659110" cy="2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000">
                <a:solidFill>
                  <a:srgbClr val="CECECE"/>
                </a:solidFill>
              </a:rPr>
              <a:t>© 1984-1994 T/Maker Co.</a:t>
            </a:r>
          </a:p>
        </p:txBody>
      </p:sp>
    </p:spTree>
    <p:extLst>
      <p:ext uri="{BB962C8B-B14F-4D97-AF65-F5344CB8AC3E}">
        <p14:creationId xmlns:p14="http://schemas.microsoft.com/office/powerpoint/2010/main" val="42484099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ED893F2-D1FC-404E-A1C7-CDFE41343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951" y="4219576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5AB02FA-407A-41ED-BE89-53E6E6F73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4" y="4219576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D466CB16-0CC3-4A94-8232-0343BE606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6" y="4435475"/>
            <a:ext cx="261291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3A8EB246-1AB2-4F57-84DD-33DD6CDF1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6" y="4435475"/>
            <a:ext cx="261291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4AC30B1C-AFEE-4579-A103-4403874B2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901" y="4435475"/>
            <a:ext cx="261291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867D2589-64D6-4261-A29C-8A2E12D29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0614" y="4219576"/>
            <a:ext cx="40876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</a:t>
            </a:r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FA6A9F74-014A-4AAD-967E-644201B81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3576" y="4219576"/>
            <a:ext cx="40876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</a:t>
            </a:r>
          </a:p>
        </p:txBody>
      </p:sp>
      <p:sp>
        <p:nvSpPr>
          <p:cNvPr id="59401" name="Rectangle 9">
            <a:extLst>
              <a:ext uri="{FF2B5EF4-FFF2-40B4-BE49-F238E27FC236}">
                <a16:creationId xmlns:a16="http://schemas.microsoft.com/office/drawing/2014/main" id="{7E838701-CB16-4516-812B-69EDF8944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6" y="4219576"/>
            <a:ext cx="40876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</a:t>
            </a:r>
          </a:p>
        </p:txBody>
      </p:sp>
      <p:sp>
        <p:nvSpPr>
          <p:cNvPr id="59402" name="Rectangle 10">
            <a:extLst>
              <a:ext uri="{FF2B5EF4-FFF2-40B4-BE49-F238E27FC236}">
                <a16:creationId xmlns:a16="http://schemas.microsoft.com/office/drawing/2014/main" id="{1C5E2981-E24D-4B89-BC31-141A85C8B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114" y="4219576"/>
            <a:ext cx="40876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</a:t>
            </a:r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D1395D79-4556-44F7-AF1E-7DBFCB364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6" y="4219576"/>
            <a:ext cx="40876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</a:t>
            </a:r>
          </a:p>
        </p:txBody>
      </p:sp>
      <p:sp>
        <p:nvSpPr>
          <p:cNvPr id="59404" name="Rectangle 12">
            <a:extLst>
              <a:ext uri="{FF2B5EF4-FFF2-40B4-BE49-F238E27FC236}">
                <a16:creationId xmlns:a16="http://schemas.microsoft.com/office/drawing/2014/main" id="{F0CDB61F-EFD9-4D2E-A8F5-ACE0A7DF3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9" y="4219576"/>
            <a:ext cx="363883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</a:t>
            </a:r>
          </a:p>
        </p:txBody>
      </p:sp>
      <p:sp>
        <p:nvSpPr>
          <p:cNvPr id="59405" name="Rectangle 13">
            <a:extLst>
              <a:ext uri="{FF2B5EF4-FFF2-40B4-BE49-F238E27FC236}">
                <a16:creationId xmlns:a16="http://schemas.microsoft.com/office/drawing/2014/main" id="{1D66ADFC-6710-4BA8-A6A7-A71B20BA9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8" y="4435475"/>
            <a:ext cx="339838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9406" name="Rectangle 14">
            <a:extLst>
              <a:ext uri="{FF2B5EF4-FFF2-40B4-BE49-F238E27FC236}">
                <a16:creationId xmlns:a16="http://schemas.microsoft.com/office/drawing/2014/main" id="{C107DCAD-12A5-4C52-8549-13872BFF0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4435475"/>
            <a:ext cx="339838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9407" name="Rectangle 15">
            <a:extLst>
              <a:ext uri="{FF2B5EF4-FFF2-40B4-BE49-F238E27FC236}">
                <a16:creationId xmlns:a16="http://schemas.microsoft.com/office/drawing/2014/main" id="{37223604-46F9-489F-9966-17FB997B2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Linear Regression Model</a:t>
            </a:r>
          </a:p>
        </p:txBody>
      </p:sp>
      <p:sp>
        <p:nvSpPr>
          <p:cNvPr id="59408" name="Rectangle 16">
            <a:extLst>
              <a:ext uri="{FF2B5EF4-FFF2-40B4-BE49-F238E27FC236}">
                <a16:creationId xmlns:a16="http://schemas.microsoft.com/office/drawing/2014/main" id="{E4ED9E98-D9A1-4DC8-8A93-0F660D9B4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8064" y="1819276"/>
            <a:ext cx="7856537" cy="42132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1.	Relationship Between Variables Is a Linear Function</a:t>
            </a:r>
          </a:p>
        </p:txBody>
      </p:sp>
      <p:sp>
        <p:nvSpPr>
          <p:cNvPr id="59409" name="Rectangle 17">
            <a:extLst>
              <a:ext uri="{FF2B5EF4-FFF2-40B4-BE49-F238E27FC236}">
                <a16:creationId xmlns:a16="http://schemas.microsoft.com/office/drawing/2014/main" id="{C5FFB2FE-B5D9-4891-8D8E-99B19B463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13" y="5065713"/>
            <a:ext cx="4111487" cy="15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Dependent (Response) </a:t>
            </a:r>
            <a:r>
              <a:rPr lang="en-US" altLang="en-US" b="1" dirty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Variable </a:t>
            </a:r>
            <a:r>
              <a:rPr lang="en-US" altLang="en-US" b="1" dirty="0" smtClean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– Continuous </a:t>
            </a:r>
            <a:r>
              <a:rPr lang="en-US" altLang="en-US" b="1" dirty="0" smtClean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(e.g</a:t>
            </a:r>
            <a:r>
              <a:rPr lang="en-US" altLang="en-US" b="1" dirty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., CD+ </a:t>
            </a:r>
            <a:r>
              <a:rPr lang="en-US" altLang="en-US" b="1" dirty="0" smtClean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  <a:r>
              <a:rPr lang="en-US" altLang="en-US" b="1" dirty="0" smtClean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height weight, number of hours</a:t>
            </a:r>
            <a:r>
              <a:rPr lang="en-US" altLang="en-US" b="1" dirty="0" smtClean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9410" name="Rectangle 18">
            <a:extLst>
              <a:ext uri="{FF2B5EF4-FFF2-40B4-BE49-F238E27FC236}">
                <a16:creationId xmlns:a16="http://schemas.microsoft.com/office/drawing/2014/main" id="{2F292FAC-70C4-4D1D-806C-E0BD53A70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105400"/>
            <a:ext cx="373380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 (Explanatory) Variable </a:t>
            </a:r>
            <a:br>
              <a:rPr lang="en-US" altLang="en-US" sz="24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4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(e.g., Years s. serocon.)</a:t>
            </a:r>
          </a:p>
        </p:txBody>
      </p:sp>
      <p:sp>
        <p:nvSpPr>
          <p:cNvPr id="59411" name="Rectangle 19">
            <a:extLst>
              <a:ext uri="{FF2B5EF4-FFF2-40B4-BE49-F238E27FC236}">
                <a16:creationId xmlns:a16="http://schemas.microsoft.com/office/drawing/2014/main" id="{C0F9DAA0-1895-4EC3-A1BE-43F73DC71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3094038"/>
            <a:ext cx="1797050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Population Slope</a:t>
            </a:r>
          </a:p>
        </p:txBody>
      </p:sp>
      <p:sp>
        <p:nvSpPr>
          <p:cNvPr id="59412" name="Rectangle 20">
            <a:extLst>
              <a:ext uri="{FF2B5EF4-FFF2-40B4-BE49-F238E27FC236}">
                <a16:creationId xmlns:a16="http://schemas.microsoft.com/office/drawing/2014/main" id="{ADE0ED4B-68EE-4243-A7B2-26EF756F0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789" y="3094038"/>
            <a:ext cx="220662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Population </a:t>
            </a:r>
            <a:br>
              <a:rPr lang="en-US" altLang="en-US" sz="24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4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Y-Intercept</a:t>
            </a:r>
          </a:p>
        </p:txBody>
      </p:sp>
      <p:sp>
        <p:nvSpPr>
          <p:cNvPr id="59413" name="Rectangle 21">
            <a:extLst>
              <a:ext uri="{FF2B5EF4-FFF2-40B4-BE49-F238E27FC236}">
                <a16:creationId xmlns:a16="http://schemas.microsoft.com/office/drawing/2014/main" id="{6BA1038E-2002-469B-AC4C-6FD1623A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3094038"/>
            <a:ext cx="1592262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Random Error</a:t>
            </a:r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A9D189E1-F10D-4128-B15D-6EA983C0F5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4950" y="4705350"/>
            <a:ext cx="444500" cy="3937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9D1345D2-DF29-453C-9349-10373C4DD7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1650" y="4781550"/>
            <a:ext cx="317500" cy="3937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Line 24">
            <a:extLst>
              <a:ext uri="{FF2B5EF4-FFF2-40B4-BE49-F238E27FC236}">
                <a16:creationId xmlns:a16="http://schemas.microsoft.com/office/drawing/2014/main" id="{78C39C30-1ECD-4FDE-9B7D-B953B5712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5550" y="3879850"/>
            <a:ext cx="292100" cy="3683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Line 25">
            <a:extLst>
              <a:ext uri="{FF2B5EF4-FFF2-40B4-BE49-F238E27FC236}">
                <a16:creationId xmlns:a16="http://schemas.microsoft.com/office/drawing/2014/main" id="{8867AC9B-EECA-4013-944E-C7B4B102A6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18250" y="3879850"/>
            <a:ext cx="88900" cy="3683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Line 26">
            <a:extLst>
              <a:ext uri="{FF2B5EF4-FFF2-40B4-BE49-F238E27FC236}">
                <a16:creationId xmlns:a16="http://schemas.microsoft.com/office/drawing/2014/main" id="{D0F20D61-3625-446B-A0E7-BBC37B3953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37450" y="3879850"/>
            <a:ext cx="54610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919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26CF0-D0BF-4740-9FF1-BF61BF75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C02C7-5115-4B41-BA23-AD7FF207E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9468-EB8A-46D9-9875-06643DA328D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160A993-23DB-4E77-8A7E-5E0E55A7E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Population &amp; Sample Regression Models</a:t>
            </a:r>
          </a:p>
        </p:txBody>
      </p:sp>
    </p:spTree>
    <p:extLst>
      <p:ext uri="{BB962C8B-B14F-4D97-AF65-F5344CB8AC3E}">
        <p14:creationId xmlns:p14="http://schemas.microsoft.com/office/powerpoint/2010/main" val="256644275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F7C6C68-AD79-4224-9C5D-7AA2B044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7C05BE61-1B7D-461E-96D6-C531B928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0DEC-8991-4424-A98C-9E19785F16D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490" name="Freeform 2">
            <a:extLst>
              <a:ext uri="{FF2B5EF4-FFF2-40B4-BE49-F238E27FC236}">
                <a16:creationId xmlns:a16="http://schemas.microsoft.com/office/drawing/2014/main" id="{7A0E0655-D5B8-4FC8-93CF-8794F134F6C6}"/>
              </a:ext>
            </a:extLst>
          </p:cNvPr>
          <p:cNvSpPr>
            <a:spLocks/>
          </p:cNvSpPr>
          <p:nvPr/>
        </p:nvSpPr>
        <p:spPr bwMode="auto">
          <a:xfrm>
            <a:off x="2287588" y="2743200"/>
            <a:ext cx="3810000" cy="3417888"/>
          </a:xfrm>
          <a:custGeom>
            <a:avLst/>
            <a:gdLst>
              <a:gd name="T0" fmla="*/ 597 w 2400"/>
              <a:gd name="T1" fmla="*/ 117 h 2153"/>
              <a:gd name="T2" fmla="*/ 440 w 2400"/>
              <a:gd name="T3" fmla="*/ 184 h 2153"/>
              <a:gd name="T4" fmla="*/ 299 w 2400"/>
              <a:gd name="T5" fmla="*/ 269 h 2153"/>
              <a:gd name="T6" fmla="*/ 183 w 2400"/>
              <a:gd name="T7" fmla="*/ 372 h 2153"/>
              <a:gd name="T8" fmla="*/ 91 w 2400"/>
              <a:gd name="T9" fmla="*/ 490 h 2153"/>
              <a:gd name="T10" fmla="*/ 29 w 2400"/>
              <a:gd name="T11" fmla="*/ 619 h 2153"/>
              <a:gd name="T12" fmla="*/ 0 w 2400"/>
              <a:gd name="T13" fmla="*/ 752 h 2153"/>
              <a:gd name="T14" fmla="*/ 4 w 2400"/>
              <a:gd name="T15" fmla="*/ 885 h 2153"/>
              <a:gd name="T16" fmla="*/ 44 w 2400"/>
              <a:gd name="T17" fmla="*/ 1018 h 2153"/>
              <a:gd name="T18" fmla="*/ 103 w 2400"/>
              <a:gd name="T19" fmla="*/ 1168 h 2153"/>
              <a:gd name="T20" fmla="*/ 163 w 2400"/>
              <a:gd name="T21" fmla="*/ 1311 h 2153"/>
              <a:gd name="T22" fmla="*/ 217 w 2400"/>
              <a:gd name="T23" fmla="*/ 1444 h 2153"/>
              <a:gd name="T24" fmla="*/ 260 w 2400"/>
              <a:gd name="T25" fmla="*/ 1564 h 2153"/>
              <a:gd name="T26" fmla="*/ 295 w 2400"/>
              <a:gd name="T27" fmla="*/ 1659 h 2153"/>
              <a:gd name="T28" fmla="*/ 317 w 2400"/>
              <a:gd name="T29" fmla="*/ 1732 h 2153"/>
              <a:gd name="T30" fmla="*/ 329 w 2400"/>
              <a:gd name="T31" fmla="*/ 1778 h 2153"/>
              <a:gd name="T32" fmla="*/ 328 w 2400"/>
              <a:gd name="T33" fmla="*/ 1796 h 2153"/>
              <a:gd name="T34" fmla="*/ 383 w 2400"/>
              <a:gd name="T35" fmla="*/ 1890 h 2153"/>
              <a:gd name="T36" fmla="*/ 467 w 2400"/>
              <a:gd name="T37" fmla="*/ 1971 h 2153"/>
              <a:gd name="T38" fmla="*/ 581 w 2400"/>
              <a:gd name="T39" fmla="*/ 2045 h 2153"/>
              <a:gd name="T40" fmla="*/ 710 w 2400"/>
              <a:gd name="T41" fmla="*/ 2096 h 2153"/>
              <a:gd name="T42" fmla="*/ 860 w 2400"/>
              <a:gd name="T43" fmla="*/ 2135 h 2153"/>
              <a:gd name="T44" fmla="*/ 1022 w 2400"/>
              <a:gd name="T45" fmla="*/ 2152 h 2153"/>
              <a:gd name="T46" fmla="*/ 1191 w 2400"/>
              <a:gd name="T47" fmla="*/ 2149 h 2153"/>
              <a:gd name="T48" fmla="*/ 1358 w 2400"/>
              <a:gd name="T49" fmla="*/ 2127 h 2153"/>
              <a:gd name="T50" fmla="*/ 1527 w 2400"/>
              <a:gd name="T51" fmla="*/ 2084 h 2153"/>
              <a:gd name="T52" fmla="*/ 1693 w 2400"/>
              <a:gd name="T53" fmla="*/ 2026 h 2153"/>
              <a:gd name="T54" fmla="*/ 1848 w 2400"/>
              <a:gd name="T55" fmla="*/ 1960 h 2153"/>
              <a:gd name="T56" fmla="*/ 1984 w 2400"/>
              <a:gd name="T57" fmla="*/ 1880 h 2153"/>
              <a:gd name="T58" fmla="*/ 2099 w 2400"/>
              <a:gd name="T59" fmla="*/ 1794 h 2153"/>
              <a:gd name="T60" fmla="*/ 2185 w 2400"/>
              <a:gd name="T61" fmla="*/ 1705 h 2153"/>
              <a:gd name="T62" fmla="*/ 2241 w 2400"/>
              <a:gd name="T63" fmla="*/ 1613 h 2153"/>
              <a:gd name="T64" fmla="*/ 2268 w 2400"/>
              <a:gd name="T65" fmla="*/ 1522 h 2153"/>
              <a:gd name="T66" fmla="*/ 2267 w 2400"/>
              <a:gd name="T67" fmla="*/ 1437 h 2153"/>
              <a:gd name="T68" fmla="*/ 2229 w 2400"/>
              <a:gd name="T69" fmla="*/ 1329 h 2153"/>
              <a:gd name="T70" fmla="*/ 2193 w 2400"/>
              <a:gd name="T71" fmla="*/ 1199 h 2153"/>
              <a:gd name="T72" fmla="*/ 2180 w 2400"/>
              <a:gd name="T73" fmla="*/ 1076 h 2153"/>
              <a:gd name="T74" fmla="*/ 2188 w 2400"/>
              <a:gd name="T75" fmla="*/ 968 h 2153"/>
              <a:gd name="T76" fmla="*/ 2221 w 2400"/>
              <a:gd name="T77" fmla="*/ 879 h 2153"/>
              <a:gd name="T78" fmla="*/ 2270 w 2400"/>
              <a:gd name="T79" fmla="*/ 813 h 2153"/>
              <a:gd name="T80" fmla="*/ 2337 w 2400"/>
              <a:gd name="T81" fmla="*/ 780 h 2153"/>
              <a:gd name="T82" fmla="*/ 2375 w 2400"/>
              <a:gd name="T83" fmla="*/ 754 h 2153"/>
              <a:gd name="T84" fmla="*/ 2395 w 2400"/>
              <a:gd name="T85" fmla="*/ 699 h 2153"/>
              <a:gd name="T86" fmla="*/ 2399 w 2400"/>
              <a:gd name="T87" fmla="*/ 618 h 2153"/>
              <a:gd name="T88" fmla="*/ 2384 w 2400"/>
              <a:gd name="T89" fmla="*/ 521 h 2153"/>
              <a:gd name="T90" fmla="*/ 2351 w 2400"/>
              <a:gd name="T91" fmla="*/ 413 h 2153"/>
              <a:gd name="T92" fmla="*/ 2307 w 2400"/>
              <a:gd name="T93" fmla="*/ 313 h 2153"/>
              <a:gd name="T94" fmla="*/ 2236 w 2400"/>
              <a:gd name="T95" fmla="*/ 229 h 2153"/>
              <a:gd name="T96" fmla="*/ 2140 w 2400"/>
              <a:gd name="T97" fmla="*/ 156 h 2153"/>
              <a:gd name="T98" fmla="*/ 2016 w 2400"/>
              <a:gd name="T99" fmla="*/ 97 h 2153"/>
              <a:gd name="T100" fmla="*/ 1865 w 2400"/>
              <a:gd name="T101" fmla="*/ 50 h 2153"/>
              <a:gd name="T102" fmla="*/ 1696 w 2400"/>
              <a:gd name="T103" fmla="*/ 20 h 2153"/>
              <a:gd name="T104" fmla="*/ 1507 w 2400"/>
              <a:gd name="T105" fmla="*/ 2 h 2153"/>
              <a:gd name="T106" fmla="*/ 1310 w 2400"/>
              <a:gd name="T107" fmla="*/ 4 h 2153"/>
              <a:gd name="T108" fmla="*/ 1104 w 2400"/>
              <a:gd name="T109" fmla="*/ 17 h 2153"/>
              <a:gd name="T110" fmla="*/ 890 w 2400"/>
              <a:gd name="T111" fmla="*/ 48 h 2153"/>
              <a:gd name="T112" fmla="*/ 681 w 2400"/>
              <a:gd name="T113" fmla="*/ 93 h 2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00" h="2153">
                <a:moveTo>
                  <a:pt x="681" y="93"/>
                </a:moveTo>
                <a:lnTo>
                  <a:pt x="597" y="117"/>
                </a:lnTo>
                <a:lnTo>
                  <a:pt x="516" y="147"/>
                </a:lnTo>
                <a:lnTo>
                  <a:pt x="440" y="184"/>
                </a:lnTo>
                <a:lnTo>
                  <a:pt x="365" y="224"/>
                </a:lnTo>
                <a:lnTo>
                  <a:pt x="299" y="269"/>
                </a:lnTo>
                <a:lnTo>
                  <a:pt x="237" y="319"/>
                </a:lnTo>
                <a:lnTo>
                  <a:pt x="183" y="372"/>
                </a:lnTo>
                <a:lnTo>
                  <a:pt x="132" y="431"/>
                </a:lnTo>
                <a:lnTo>
                  <a:pt x="91" y="490"/>
                </a:lnTo>
                <a:lnTo>
                  <a:pt x="55" y="553"/>
                </a:lnTo>
                <a:lnTo>
                  <a:pt x="29" y="619"/>
                </a:lnTo>
                <a:lnTo>
                  <a:pt x="10" y="685"/>
                </a:lnTo>
                <a:lnTo>
                  <a:pt x="0" y="752"/>
                </a:lnTo>
                <a:lnTo>
                  <a:pt x="0" y="820"/>
                </a:lnTo>
                <a:lnTo>
                  <a:pt x="4" y="885"/>
                </a:lnTo>
                <a:lnTo>
                  <a:pt x="19" y="951"/>
                </a:lnTo>
                <a:lnTo>
                  <a:pt x="44" y="1018"/>
                </a:lnTo>
                <a:lnTo>
                  <a:pt x="76" y="1091"/>
                </a:lnTo>
                <a:lnTo>
                  <a:pt x="103" y="1168"/>
                </a:lnTo>
                <a:lnTo>
                  <a:pt x="135" y="1240"/>
                </a:lnTo>
                <a:lnTo>
                  <a:pt x="163" y="1311"/>
                </a:lnTo>
                <a:lnTo>
                  <a:pt x="190" y="1379"/>
                </a:lnTo>
                <a:lnTo>
                  <a:pt x="217" y="1444"/>
                </a:lnTo>
                <a:lnTo>
                  <a:pt x="237" y="1506"/>
                </a:lnTo>
                <a:lnTo>
                  <a:pt x="260" y="1564"/>
                </a:lnTo>
                <a:lnTo>
                  <a:pt x="277" y="1613"/>
                </a:lnTo>
                <a:lnTo>
                  <a:pt x="295" y="1659"/>
                </a:lnTo>
                <a:lnTo>
                  <a:pt x="308" y="1697"/>
                </a:lnTo>
                <a:lnTo>
                  <a:pt x="317" y="1732"/>
                </a:lnTo>
                <a:lnTo>
                  <a:pt x="324" y="1757"/>
                </a:lnTo>
                <a:lnTo>
                  <a:pt x="329" y="1778"/>
                </a:lnTo>
                <a:lnTo>
                  <a:pt x="330" y="1788"/>
                </a:lnTo>
                <a:lnTo>
                  <a:pt x="328" y="1796"/>
                </a:lnTo>
                <a:lnTo>
                  <a:pt x="352" y="1843"/>
                </a:lnTo>
                <a:lnTo>
                  <a:pt x="383" y="1890"/>
                </a:lnTo>
                <a:lnTo>
                  <a:pt x="420" y="1932"/>
                </a:lnTo>
                <a:lnTo>
                  <a:pt x="467" y="1971"/>
                </a:lnTo>
                <a:lnTo>
                  <a:pt x="521" y="2011"/>
                </a:lnTo>
                <a:lnTo>
                  <a:pt x="581" y="2045"/>
                </a:lnTo>
                <a:lnTo>
                  <a:pt x="645" y="2072"/>
                </a:lnTo>
                <a:lnTo>
                  <a:pt x="710" y="2096"/>
                </a:lnTo>
                <a:lnTo>
                  <a:pt x="785" y="2119"/>
                </a:lnTo>
                <a:lnTo>
                  <a:pt x="860" y="2135"/>
                </a:lnTo>
                <a:lnTo>
                  <a:pt x="941" y="2145"/>
                </a:lnTo>
                <a:lnTo>
                  <a:pt x="1022" y="2152"/>
                </a:lnTo>
                <a:lnTo>
                  <a:pt x="1105" y="2150"/>
                </a:lnTo>
                <a:lnTo>
                  <a:pt x="1191" y="2149"/>
                </a:lnTo>
                <a:lnTo>
                  <a:pt x="1275" y="2139"/>
                </a:lnTo>
                <a:lnTo>
                  <a:pt x="1358" y="2127"/>
                </a:lnTo>
                <a:lnTo>
                  <a:pt x="1442" y="2109"/>
                </a:lnTo>
                <a:lnTo>
                  <a:pt x="1527" y="2084"/>
                </a:lnTo>
                <a:lnTo>
                  <a:pt x="1614" y="2056"/>
                </a:lnTo>
                <a:lnTo>
                  <a:pt x="1693" y="2026"/>
                </a:lnTo>
                <a:lnTo>
                  <a:pt x="1773" y="1992"/>
                </a:lnTo>
                <a:lnTo>
                  <a:pt x="1848" y="1960"/>
                </a:lnTo>
                <a:lnTo>
                  <a:pt x="1920" y="1919"/>
                </a:lnTo>
                <a:lnTo>
                  <a:pt x="1984" y="1880"/>
                </a:lnTo>
                <a:lnTo>
                  <a:pt x="2045" y="1837"/>
                </a:lnTo>
                <a:lnTo>
                  <a:pt x="2099" y="1794"/>
                </a:lnTo>
                <a:lnTo>
                  <a:pt x="2144" y="1751"/>
                </a:lnTo>
                <a:lnTo>
                  <a:pt x="2185" y="1705"/>
                </a:lnTo>
                <a:lnTo>
                  <a:pt x="2216" y="1659"/>
                </a:lnTo>
                <a:lnTo>
                  <a:pt x="2241" y="1613"/>
                </a:lnTo>
                <a:lnTo>
                  <a:pt x="2260" y="1567"/>
                </a:lnTo>
                <a:lnTo>
                  <a:pt x="2268" y="1522"/>
                </a:lnTo>
                <a:lnTo>
                  <a:pt x="2269" y="1479"/>
                </a:lnTo>
                <a:lnTo>
                  <a:pt x="2267" y="1437"/>
                </a:lnTo>
                <a:lnTo>
                  <a:pt x="2255" y="1396"/>
                </a:lnTo>
                <a:lnTo>
                  <a:pt x="2229" y="1329"/>
                </a:lnTo>
                <a:lnTo>
                  <a:pt x="2210" y="1264"/>
                </a:lnTo>
                <a:lnTo>
                  <a:pt x="2193" y="1199"/>
                </a:lnTo>
                <a:lnTo>
                  <a:pt x="2183" y="1136"/>
                </a:lnTo>
                <a:lnTo>
                  <a:pt x="2180" y="1076"/>
                </a:lnTo>
                <a:lnTo>
                  <a:pt x="2182" y="1019"/>
                </a:lnTo>
                <a:lnTo>
                  <a:pt x="2188" y="968"/>
                </a:lnTo>
                <a:lnTo>
                  <a:pt x="2201" y="920"/>
                </a:lnTo>
                <a:lnTo>
                  <a:pt x="2221" y="879"/>
                </a:lnTo>
                <a:lnTo>
                  <a:pt x="2243" y="842"/>
                </a:lnTo>
                <a:lnTo>
                  <a:pt x="2270" y="813"/>
                </a:lnTo>
                <a:lnTo>
                  <a:pt x="2301" y="791"/>
                </a:lnTo>
                <a:lnTo>
                  <a:pt x="2337" y="780"/>
                </a:lnTo>
                <a:lnTo>
                  <a:pt x="2356" y="770"/>
                </a:lnTo>
                <a:lnTo>
                  <a:pt x="2375" y="754"/>
                </a:lnTo>
                <a:lnTo>
                  <a:pt x="2388" y="730"/>
                </a:lnTo>
                <a:lnTo>
                  <a:pt x="2395" y="699"/>
                </a:lnTo>
                <a:lnTo>
                  <a:pt x="2398" y="664"/>
                </a:lnTo>
                <a:lnTo>
                  <a:pt x="2399" y="618"/>
                </a:lnTo>
                <a:lnTo>
                  <a:pt x="2393" y="570"/>
                </a:lnTo>
                <a:lnTo>
                  <a:pt x="2384" y="521"/>
                </a:lnTo>
                <a:lnTo>
                  <a:pt x="2371" y="467"/>
                </a:lnTo>
                <a:lnTo>
                  <a:pt x="2351" y="413"/>
                </a:lnTo>
                <a:lnTo>
                  <a:pt x="2331" y="355"/>
                </a:lnTo>
                <a:lnTo>
                  <a:pt x="2307" y="313"/>
                </a:lnTo>
                <a:lnTo>
                  <a:pt x="2278" y="269"/>
                </a:lnTo>
                <a:lnTo>
                  <a:pt x="2236" y="229"/>
                </a:lnTo>
                <a:lnTo>
                  <a:pt x="2193" y="192"/>
                </a:lnTo>
                <a:lnTo>
                  <a:pt x="2140" y="156"/>
                </a:lnTo>
                <a:lnTo>
                  <a:pt x="2081" y="125"/>
                </a:lnTo>
                <a:lnTo>
                  <a:pt x="2016" y="97"/>
                </a:lnTo>
                <a:lnTo>
                  <a:pt x="1942" y="74"/>
                </a:lnTo>
                <a:lnTo>
                  <a:pt x="1865" y="50"/>
                </a:lnTo>
                <a:lnTo>
                  <a:pt x="1785" y="33"/>
                </a:lnTo>
                <a:lnTo>
                  <a:pt x="1696" y="20"/>
                </a:lnTo>
                <a:lnTo>
                  <a:pt x="1604" y="8"/>
                </a:lnTo>
                <a:lnTo>
                  <a:pt x="1507" y="2"/>
                </a:lnTo>
                <a:lnTo>
                  <a:pt x="1411" y="0"/>
                </a:lnTo>
                <a:lnTo>
                  <a:pt x="1310" y="4"/>
                </a:lnTo>
                <a:lnTo>
                  <a:pt x="1206" y="8"/>
                </a:lnTo>
                <a:lnTo>
                  <a:pt x="1104" y="17"/>
                </a:lnTo>
                <a:lnTo>
                  <a:pt x="998" y="33"/>
                </a:lnTo>
                <a:lnTo>
                  <a:pt x="890" y="48"/>
                </a:lnTo>
                <a:lnTo>
                  <a:pt x="786" y="69"/>
                </a:lnTo>
                <a:lnTo>
                  <a:pt x="681" y="93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F96AEA5-4C72-4811-B099-8063A88C2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Population &amp; Sample Regression Models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3D773B99-D0B3-4968-A8CC-6BD94CFDB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6" y="1978025"/>
            <a:ext cx="20542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Population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1C8E89F3-7EEF-4829-A33A-D7D2D6449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79" y="44799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0EA3DEA7-B9F3-46AC-B396-5E4D4F9F4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741" y="4495801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8B3769F7-9201-4AB6-BBEC-A73B58A3D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516" y="3281364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51E8E1DC-D596-4F98-B975-E37DEBFBE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91" y="5516564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3497" name="Rectangle 9">
            <a:extLst>
              <a:ext uri="{FF2B5EF4-FFF2-40B4-BE49-F238E27FC236}">
                <a16:creationId xmlns:a16="http://schemas.microsoft.com/office/drawing/2014/main" id="{539F7453-FFF2-451F-8314-063FFCE8C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66" y="49371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56862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060B7230-1908-425D-8033-4B3DE5E7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5551F6A2-F29B-47B6-8DA5-6C0B095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617A-B3EF-4E4E-984E-F9559018210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5538" name="Freeform 2">
            <a:extLst>
              <a:ext uri="{FF2B5EF4-FFF2-40B4-BE49-F238E27FC236}">
                <a16:creationId xmlns:a16="http://schemas.microsoft.com/office/drawing/2014/main" id="{5F172D57-0D16-41EB-B9E4-ACCD331E1A4B}"/>
              </a:ext>
            </a:extLst>
          </p:cNvPr>
          <p:cNvSpPr>
            <a:spLocks/>
          </p:cNvSpPr>
          <p:nvPr/>
        </p:nvSpPr>
        <p:spPr bwMode="auto">
          <a:xfrm>
            <a:off x="2287588" y="2743200"/>
            <a:ext cx="3810000" cy="3417888"/>
          </a:xfrm>
          <a:custGeom>
            <a:avLst/>
            <a:gdLst>
              <a:gd name="T0" fmla="*/ 597 w 2400"/>
              <a:gd name="T1" fmla="*/ 117 h 2153"/>
              <a:gd name="T2" fmla="*/ 440 w 2400"/>
              <a:gd name="T3" fmla="*/ 184 h 2153"/>
              <a:gd name="T4" fmla="*/ 299 w 2400"/>
              <a:gd name="T5" fmla="*/ 269 h 2153"/>
              <a:gd name="T6" fmla="*/ 183 w 2400"/>
              <a:gd name="T7" fmla="*/ 372 h 2153"/>
              <a:gd name="T8" fmla="*/ 91 w 2400"/>
              <a:gd name="T9" fmla="*/ 490 h 2153"/>
              <a:gd name="T10" fmla="*/ 29 w 2400"/>
              <a:gd name="T11" fmla="*/ 619 h 2153"/>
              <a:gd name="T12" fmla="*/ 0 w 2400"/>
              <a:gd name="T13" fmla="*/ 752 h 2153"/>
              <a:gd name="T14" fmla="*/ 4 w 2400"/>
              <a:gd name="T15" fmla="*/ 885 h 2153"/>
              <a:gd name="T16" fmla="*/ 44 w 2400"/>
              <a:gd name="T17" fmla="*/ 1018 h 2153"/>
              <a:gd name="T18" fmla="*/ 103 w 2400"/>
              <a:gd name="T19" fmla="*/ 1168 h 2153"/>
              <a:gd name="T20" fmla="*/ 163 w 2400"/>
              <a:gd name="T21" fmla="*/ 1311 h 2153"/>
              <a:gd name="T22" fmla="*/ 217 w 2400"/>
              <a:gd name="T23" fmla="*/ 1444 h 2153"/>
              <a:gd name="T24" fmla="*/ 260 w 2400"/>
              <a:gd name="T25" fmla="*/ 1564 h 2153"/>
              <a:gd name="T26" fmla="*/ 295 w 2400"/>
              <a:gd name="T27" fmla="*/ 1659 h 2153"/>
              <a:gd name="T28" fmla="*/ 317 w 2400"/>
              <a:gd name="T29" fmla="*/ 1732 h 2153"/>
              <a:gd name="T30" fmla="*/ 329 w 2400"/>
              <a:gd name="T31" fmla="*/ 1778 h 2153"/>
              <a:gd name="T32" fmla="*/ 328 w 2400"/>
              <a:gd name="T33" fmla="*/ 1796 h 2153"/>
              <a:gd name="T34" fmla="*/ 383 w 2400"/>
              <a:gd name="T35" fmla="*/ 1890 h 2153"/>
              <a:gd name="T36" fmla="*/ 467 w 2400"/>
              <a:gd name="T37" fmla="*/ 1971 h 2153"/>
              <a:gd name="T38" fmla="*/ 581 w 2400"/>
              <a:gd name="T39" fmla="*/ 2045 h 2153"/>
              <a:gd name="T40" fmla="*/ 710 w 2400"/>
              <a:gd name="T41" fmla="*/ 2096 h 2153"/>
              <a:gd name="T42" fmla="*/ 860 w 2400"/>
              <a:gd name="T43" fmla="*/ 2135 h 2153"/>
              <a:gd name="T44" fmla="*/ 1022 w 2400"/>
              <a:gd name="T45" fmla="*/ 2152 h 2153"/>
              <a:gd name="T46" fmla="*/ 1191 w 2400"/>
              <a:gd name="T47" fmla="*/ 2149 h 2153"/>
              <a:gd name="T48" fmla="*/ 1358 w 2400"/>
              <a:gd name="T49" fmla="*/ 2127 h 2153"/>
              <a:gd name="T50" fmla="*/ 1527 w 2400"/>
              <a:gd name="T51" fmla="*/ 2084 h 2153"/>
              <a:gd name="T52" fmla="*/ 1693 w 2400"/>
              <a:gd name="T53" fmla="*/ 2026 h 2153"/>
              <a:gd name="T54" fmla="*/ 1848 w 2400"/>
              <a:gd name="T55" fmla="*/ 1960 h 2153"/>
              <a:gd name="T56" fmla="*/ 1984 w 2400"/>
              <a:gd name="T57" fmla="*/ 1880 h 2153"/>
              <a:gd name="T58" fmla="*/ 2099 w 2400"/>
              <a:gd name="T59" fmla="*/ 1794 h 2153"/>
              <a:gd name="T60" fmla="*/ 2185 w 2400"/>
              <a:gd name="T61" fmla="*/ 1705 h 2153"/>
              <a:gd name="T62" fmla="*/ 2241 w 2400"/>
              <a:gd name="T63" fmla="*/ 1613 h 2153"/>
              <a:gd name="T64" fmla="*/ 2268 w 2400"/>
              <a:gd name="T65" fmla="*/ 1522 h 2153"/>
              <a:gd name="T66" fmla="*/ 2267 w 2400"/>
              <a:gd name="T67" fmla="*/ 1437 h 2153"/>
              <a:gd name="T68" fmla="*/ 2229 w 2400"/>
              <a:gd name="T69" fmla="*/ 1329 h 2153"/>
              <a:gd name="T70" fmla="*/ 2193 w 2400"/>
              <a:gd name="T71" fmla="*/ 1199 h 2153"/>
              <a:gd name="T72" fmla="*/ 2180 w 2400"/>
              <a:gd name="T73" fmla="*/ 1076 h 2153"/>
              <a:gd name="T74" fmla="*/ 2188 w 2400"/>
              <a:gd name="T75" fmla="*/ 968 h 2153"/>
              <a:gd name="T76" fmla="*/ 2221 w 2400"/>
              <a:gd name="T77" fmla="*/ 879 h 2153"/>
              <a:gd name="T78" fmla="*/ 2270 w 2400"/>
              <a:gd name="T79" fmla="*/ 813 h 2153"/>
              <a:gd name="T80" fmla="*/ 2337 w 2400"/>
              <a:gd name="T81" fmla="*/ 780 h 2153"/>
              <a:gd name="T82" fmla="*/ 2375 w 2400"/>
              <a:gd name="T83" fmla="*/ 754 h 2153"/>
              <a:gd name="T84" fmla="*/ 2395 w 2400"/>
              <a:gd name="T85" fmla="*/ 699 h 2153"/>
              <a:gd name="T86" fmla="*/ 2399 w 2400"/>
              <a:gd name="T87" fmla="*/ 618 h 2153"/>
              <a:gd name="T88" fmla="*/ 2384 w 2400"/>
              <a:gd name="T89" fmla="*/ 521 h 2153"/>
              <a:gd name="T90" fmla="*/ 2351 w 2400"/>
              <a:gd name="T91" fmla="*/ 413 h 2153"/>
              <a:gd name="T92" fmla="*/ 2307 w 2400"/>
              <a:gd name="T93" fmla="*/ 313 h 2153"/>
              <a:gd name="T94" fmla="*/ 2236 w 2400"/>
              <a:gd name="T95" fmla="*/ 229 h 2153"/>
              <a:gd name="T96" fmla="*/ 2140 w 2400"/>
              <a:gd name="T97" fmla="*/ 156 h 2153"/>
              <a:gd name="T98" fmla="*/ 2016 w 2400"/>
              <a:gd name="T99" fmla="*/ 97 h 2153"/>
              <a:gd name="T100" fmla="*/ 1865 w 2400"/>
              <a:gd name="T101" fmla="*/ 50 h 2153"/>
              <a:gd name="T102" fmla="*/ 1696 w 2400"/>
              <a:gd name="T103" fmla="*/ 20 h 2153"/>
              <a:gd name="T104" fmla="*/ 1507 w 2400"/>
              <a:gd name="T105" fmla="*/ 2 h 2153"/>
              <a:gd name="T106" fmla="*/ 1310 w 2400"/>
              <a:gd name="T107" fmla="*/ 4 h 2153"/>
              <a:gd name="T108" fmla="*/ 1104 w 2400"/>
              <a:gd name="T109" fmla="*/ 17 h 2153"/>
              <a:gd name="T110" fmla="*/ 890 w 2400"/>
              <a:gd name="T111" fmla="*/ 48 h 2153"/>
              <a:gd name="T112" fmla="*/ 681 w 2400"/>
              <a:gd name="T113" fmla="*/ 93 h 2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00" h="2153">
                <a:moveTo>
                  <a:pt x="681" y="93"/>
                </a:moveTo>
                <a:lnTo>
                  <a:pt x="597" y="117"/>
                </a:lnTo>
                <a:lnTo>
                  <a:pt x="516" y="147"/>
                </a:lnTo>
                <a:lnTo>
                  <a:pt x="440" y="184"/>
                </a:lnTo>
                <a:lnTo>
                  <a:pt x="365" y="224"/>
                </a:lnTo>
                <a:lnTo>
                  <a:pt x="299" y="269"/>
                </a:lnTo>
                <a:lnTo>
                  <a:pt x="237" y="319"/>
                </a:lnTo>
                <a:lnTo>
                  <a:pt x="183" y="372"/>
                </a:lnTo>
                <a:lnTo>
                  <a:pt x="132" y="431"/>
                </a:lnTo>
                <a:lnTo>
                  <a:pt x="91" y="490"/>
                </a:lnTo>
                <a:lnTo>
                  <a:pt x="55" y="553"/>
                </a:lnTo>
                <a:lnTo>
                  <a:pt x="29" y="619"/>
                </a:lnTo>
                <a:lnTo>
                  <a:pt x="10" y="685"/>
                </a:lnTo>
                <a:lnTo>
                  <a:pt x="0" y="752"/>
                </a:lnTo>
                <a:lnTo>
                  <a:pt x="0" y="820"/>
                </a:lnTo>
                <a:lnTo>
                  <a:pt x="4" y="885"/>
                </a:lnTo>
                <a:lnTo>
                  <a:pt x="19" y="951"/>
                </a:lnTo>
                <a:lnTo>
                  <a:pt x="44" y="1018"/>
                </a:lnTo>
                <a:lnTo>
                  <a:pt x="76" y="1091"/>
                </a:lnTo>
                <a:lnTo>
                  <a:pt x="103" y="1168"/>
                </a:lnTo>
                <a:lnTo>
                  <a:pt x="135" y="1240"/>
                </a:lnTo>
                <a:lnTo>
                  <a:pt x="163" y="1311"/>
                </a:lnTo>
                <a:lnTo>
                  <a:pt x="190" y="1379"/>
                </a:lnTo>
                <a:lnTo>
                  <a:pt x="217" y="1444"/>
                </a:lnTo>
                <a:lnTo>
                  <a:pt x="237" y="1506"/>
                </a:lnTo>
                <a:lnTo>
                  <a:pt x="260" y="1564"/>
                </a:lnTo>
                <a:lnTo>
                  <a:pt x="277" y="1613"/>
                </a:lnTo>
                <a:lnTo>
                  <a:pt x="295" y="1659"/>
                </a:lnTo>
                <a:lnTo>
                  <a:pt x="308" y="1697"/>
                </a:lnTo>
                <a:lnTo>
                  <a:pt x="317" y="1732"/>
                </a:lnTo>
                <a:lnTo>
                  <a:pt x="324" y="1757"/>
                </a:lnTo>
                <a:lnTo>
                  <a:pt x="329" y="1778"/>
                </a:lnTo>
                <a:lnTo>
                  <a:pt x="330" y="1788"/>
                </a:lnTo>
                <a:lnTo>
                  <a:pt x="328" y="1796"/>
                </a:lnTo>
                <a:lnTo>
                  <a:pt x="352" y="1843"/>
                </a:lnTo>
                <a:lnTo>
                  <a:pt x="383" y="1890"/>
                </a:lnTo>
                <a:lnTo>
                  <a:pt x="420" y="1932"/>
                </a:lnTo>
                <a:lnTo>
                  <a:pt x="467" y="1971"/>
                </a:lnTo>
                <a:lnTo>
                  <a:pt x="521" y="2011"/>
                </a:lnTo>
                <a:lnTo>
                  <a:pt x="581" y="2045"/>
                </a:lnTo>
                <a:lnTo>
                  <a:pt x="645" y="2072"/>
                </a:lnTo>
                <a:lnTo>
                  <a:pt x="710" y="2096"/>
                </a:lnTo>
                <a:lnTo>
                  <a:pt x="785" y="2119"/>
                </a:lnTo>
                <a:lnTo>
                  <a:pt x="860" y="2135"/>
                </a:lnTo>
                <a:lnTo>
                  <a:pt x="941" y="2145"/>
                </a:lnTo>
                <a:lnTo>
                  <a:pt x="1022" y="2152"/>
                </a:lnTo>
                <a:lnTo>
                  <a:pt x="1105" y="2150"/>
                </a:lnTo>
                <a:lnTo>
                  <a:pt x="1191" y="2149"/>
                </a:lnTo>
                <a:lnTo>
                  <a:pt x="1275" y="2139"/>
                </a:lnTo>
                <a:lnTo>
                  <a:pt x="1358" y="2127"/>
                </a:lnTo>
                <a:lnTo>
                  <a:pt x="1442" y="2109"/>
                </a:lnTo>
                <a:lnTo>
                  <a:pt x="1527" y="2084"/>
                </a:lnTo>
                <a:lnTo>
                  <a:pt x="1614" y="2056"/>
                </a:lnTo>
                <a:lnTo>
                  <a:pt x="1693" y="2026"/>
                </a:lnTo>
                <a:lnTo>
                  <a:pt x="1773" y="1992"/>
                </a:lnTo>
                <a:lnTo>
                  <a:pt x="1848" y="1960"/>
                </a:lnTo>
                <a:lnTo>
                  <a:pt x="1920" y="1919"/>
                </a:lnTo>
                <a:lnTo>
                  <a:pt x="1984" y="1880"/>
                </a:lnTo>
                <a:lnTo>
                  <a:pt x="2045" y="1837"/>
                </a:lnTo>
                <a:lnTo>
                  <a:pt x="2099" y="1794"/>
                </a:lnTo>
                <a:lnTo>
                  <a:pt x="2144" y="1751"/>
                </a:lnTo>
                <a:lnTo>
                  <a:pt x="2185" y="1705"/>
                </a:lnTo>
                <a:lnTo>
                  <a:pt x="2216" y="1659"/>
                </a:lnTo>
                <a:lnTo>
                  <a:pt x="2241" y="1613"/>
                </a:lnTo>
                <a:lnTo>
                  <a:pt x="2260" y="1567"/>
                </a:lnTo>
                <a:lnTo>
                  <a:pt x="2268" y="1522"/>
                </a:lnTo>
                <a:lnTo>
                  <a:pt x="2269" y="1479"/>
                </a:lnTo>
                <a:lnTo>
                  <a:pt x="2267" y="1437"/>
                </a:lnTo>
                <a:lnTo>
                  <a:pt x="2255" y="1396"/>
                </a:lnTo>
                <a:lnTo>
                  <a:pt x="2229" y="1329"/>
                </a:lnTo>
                <a:lnTo>
                  <a:pt x="2210" y="1264"/>
                </a:lnTo>
                <a:lnTo>
                  <a:pt x="2193" y="1199"/>
                </a:lnTo>
                <a:lnTo>
                  <a:pt x="2183" y="1136"/>
                </a:lnTo>
                <a:lnTo>
                  <a:pt x="2180" y="1076"/>
                </a:lnTo>
                <a:lnTo>
                  <a:pt x="2182" y="1019"/>
                </a:lnTo>
                <a:lnTo>
                  <a:pt x="2188" y="968"/>
                </a:lnTo>
                <a:lnTo>
                  <a:pt x="2201" y="920"/>
                </a:lnTo>
                <a:lnTo>
                  <a:pt x="2221" y="879"/>
                </a:lnTo>
                <a:lnTo>
                  <a:pt x="2243" y="842"/>
                </a:lnTo>
                <a:lnTo>
                  <a:pt x="2270" y="813"/>
                </a:lnTo>
                <a:lnTo>
                  <a:pt x="2301" y="791"/>
                </a:lnTo>
                <a:lnTo>
                  <a:pt x="2337" y="780"/>
                </a:lnTo>
                <a:lnTo>
                  <a:pt x="2356" y="770"/>
                </a:lnTo>
                <a:lnTo>
                  <a:pt x="2375" y="754"/>
                </a:lnTo>
                <a:lnTo>
                  <a:pt x="2388" y="730"/>
                </a:lnTo>
                <a:lnTo>
                  <a:pt x="2395" y="699"/>
                </a:lnTo>
                <a:lnTo>
                  <a:pt x="2398" y="664"/>
                </a:lnTo>
                <a:lnTo>
                  <a:pt x="2399" y="618"/>
                </a:lnTo>
                <a:lnTo>
                  <a:pt x="2393" y="570"/>
                </a:lnTo>
                <a:lnTo>
                  <a:pt x="2384" y="521"/>
                </a:lnTo>
                <a:lnTo>
                  <a:pt x="2371" y="467"/>
                </a:lnTo>
                <a:lnTo>
                  <a:pt x="2351" y="413"/>
                </a:lnTo>
                <a:lnTo>
                  <a:pt x="2331" y="355"/>
                </a:lnTo>
                <a:lnTo>
                  <a:pt x="2307" y="313"/>
                </a:lnTo>
                <a:lnTo>
                  <a:pt x="2278" y="269"/>
                </a:lnTo>
                <a:lnTo>
                  <a:pt x="2236" y="229"/>
                </a:lnTo>
                <a:lnTo>
                  <a:pt x="2193" y="192"/>
                </a:lnTo>
                <a:lnTo>
                  <a:pt x="2140" y="156"/>
                </a:lnTo>
                <a:lnTo>
                  <a:pt x="2081" y="125"/>
                </a:lnTo>
                <a:lnTo>
                  <a:pt x="2016" y="97"/>
                </a:lnTo>
                <a:lnTo>
                  <a:pt x="1942" y="74"/>
                </a:lnTo>
                <a:lnTo>
                  <a:pt x="1865" y="50"/>
                </a:lnTo>
                <a:lnTo>
                  <a:pt x="1785" y="33"/>
                </a:lnTo>
                <a:lnTo>
                  <a:pt x="1696" y="20"/>
                </a:lnTo>
                <a:lnTo>
                  <a:pt x="1604" y="8"/>
                </a:lnTo>
                <a:lnTo>
                  <a:pt x="1507" y="2"/>
                </a:lnTo>
                <a:lnTo>
                  <a:pt x="1411" y="0"/>
                </a:lnTo>
                <a:lnTo>
                  <a:pt x="1310" y="4"/>
                </a:lnTo>
                <a:lnTo>
                  <a:pt x="1206" y="8"/>
                </a:lnTo>
                <a:lnTo>
                  <a:pt x="1104" y="17"/>
                </a:lnTo>
                <a:lnTo>
                  <a:pt x="998" y="33"/>
                </a:lnTo>
                <a:lnTo>
                  <a:pt x="890" y="48"/>
                </a:lnTo>
                <a:lnTo>
                  <a:pt x="786" y="69"/>
                </a:lnTo>
                <a:lnTo>
                  <a:pt x="681" y="93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AF9F901-9354-4BF7-BDCA-4DE62EE97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Population &amp; Sample Regression Models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872BC17A-ED96-4C7D-B1A6-309EC7F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9" y="2916238"/>
            <a:ext cx="205422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bg2"/>
                </a:solidFill>
              </a:rPr>
              <a:t>Unknown Relationship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3AF64963-EF09-4A28-BBC2-975755CFC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6" y="1978025"/>
            <a:ext cx="20542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Population</a:t>
            </a:r>
          </a:p>
        </p:txBody>
      </p:sp>
      <p:graphicFrame>
        <p:nvGraphicFramePr>
          <p:cNvPr id="65542" name="Object 6">
            <a:hlinkClick r:id="" action="ppaction://ole?verb=0"/>
            <a:extLst>
              <a:ext uri="{FF2B5EF4-FFF2-40B4-BE49-F238E27FC236}">
                <a16:creationId xmlns:a16="http://schemas.microsoft.com/office/drawing/2014/main" id="{FC48EC5E-47F0-45C7-A5D9-9F77AB3EE643}"/>
              </a:ext>
            </a:extLst>
          </p:cNvPr>
          <p:cNvGraphicFramePr>
            <a:graphicFrameLocks/>
          </p:cNvGraphicFramePr>
          <p:nvPr/>
        </p:nvGraphicFramePr>
        <p:xfrm>
          <a:off x="2408239" y="3843339"/>
          <a:ext cx="32527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MathType Equation" r:id="rId4" imgW="3260520" imgH="466560" progId="Equation">
                  <p:embed/>
                </p:oleObj>
              </mc:Choice>
              <mc:Fallback>
                <p:oleObj name="MathType Equation" r:id="rId4" imgW="3260520" imgH="466560" progId="Equation">
                  <p:embed/>
                  <p:pic>
                    <p:nvPicPr>
                      <p:cNvPr id="65542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C48EC5E-47F0-45C7-A5D9-9F77AB3EE64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9" y="3843339"/>
                        <a:ext cx="32527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Rectangle 7">
            <a:extLst>
              <a:ext uri="{FF2B5EF4-FFF2-40B4-BE49-F238E27FC236}">
                <a16:creationId xmlns:a16="http://schemas.microsoft.com/office/drawing/2014/main" id="{8A67ED7C-0397-4B75-9478-17B7B574D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79" y="44799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id="{CA23E08F-5E31-423E-BA54-7576187AF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516" y="3281364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5545" name="Rectangle 9">
            <a:extLst>
              <a:ext uri="{FF2B5EF4-FFF2-40B4-BE49-F238E27FC236}">
                <a16:creationId xmlns:a16="http://schemas.microsoft.com/office/drawing/2014/main" id="{D42A2DEB-32FF-422D-A0EB-9A07AEF4A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91" y="5516564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5546" name="Rectangle 10">
            <a:extLst>
              <a:ext uri="{FF2B5EF4-FFF2-40B4-BE49-F238E27FC236}">
                <a16:creationId xmlns:a16="http://schemas.microsoft.com/office/drawing/2014/main" id="{F16BCF19-D5F1-464E-8876-C225527AD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741" y="4495801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5547" name="Rectangle 11">
            <a:extLst>
              <a:ext uri="{FF2B5EF4-FFF2-40B4-BE49-F238E27FC236}">
                <a16:creationId xmlns:a16="http://schemas.microsoft.com/office/drawing/2014/main" id="{055845A7-2B21-4852-9776-5D335D312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66" y="49371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7599313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CA87A42E-DA45-4557-95D2-0B9BD89B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E8A1F746-B2DE-48D2-B421-624705BC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6AF3-7EB6-467A-BA2D-10D2876FB18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586" name="Freeform 2">
            <a:extLst>
              <a:ext uri="{FF2B5EF4-FFF2-40B4-BE49-F238E27FC236}">
                <a16:creationId xmlns:a16="http://schemas.microsoft.com/office/drawing/2014/main" id="{6A2DD6DC-8602-48D3-8BFD-8CC92D070F0E}"/>
              </a:ext>
            </a:extLst>
          </p:cNvPr>
          <p:cNvSpPr>
            <a:spLocks/>
          </p:cNvSpPr>
          <p:nvPr/>
        </p:nvSpPr>
        <p:spPr bwMode="auto">
          <a:xfrm>
            <a:off x="2287588" y="2743200"/>
            <a:ext cx="3810000" cy="3417888"/>
          </a:xfrm>
          <a:custGeom>
            <a:avLst/>
            <a:gdLst>
              <a:gd name="T0" fmla="*/ 597 w 2400"/>
              <a:gd name="T1" fmla="*/ 117 h 2153"/>
              <a:gd name="T2" fmla="*/ 440 w 2400"/>
              <a:gd name="T3" fmla="*/ 184 h 2153"/>
              <a:gd name="T4" fmla="*/ 299 w 2400"/>
              <a:gd name="T5" fmla="*/ 269 h 2153"/>
              <a:gd name="T6" fmla="*/ 183 w 2400"/>
              <a:gd name="T7" fmla="*/ 372 h 2153"/>
              <a:gd name="T8" fmla="*/ 91 w 2400"/>
              <a:gd name="T9" fmla="*/ 490 h 2153"/>
              <a:gd name="T10" fmla="*/ 29 w 2400"/>
              <a:gd name="T11" fmla="*/ 619 h 2153"/>
              <a:gd name="T12" fmla="*/ 0 w 2400"/>
              <a:gd name="T13" fmla="*/ 752 h 2153"/>
              <a:gd name="T14" fmla="*/ 4 w 2400"/>
              <a:gd name="T15" fmla="*/ 885 h 2153"/>
              <a:gd name="T16" fmla="*/ 44 w 2400"/>
              <a:gd name="T17" fmla="*/ 1018 h 2153"/>
              <a:gd name="T18" fmla="*/ 103 w 2400"/>
              <a:gd name="T19" fmla="*/ 1168 h 2153"/>
              <a:gd name="T20" fmla="*/ 163 w 2400"/>
              <a:gd name="T21" fmla="*/ 1311 h 2153"/>
              <a:gd name="T22" fmla="*/ 217 w 2400"/>
              <a:gd name="T23" fmla="*/ 1444 h 2153"/>
              <a:gd name="T24" fmla="*/ 260 w 2400"/>
              <a:gd name="T25" fmla="*/ 1564 h 2153"/>
              <a:gd name="T26" fmla="*/ 295 w 2400"/>
              <a:gd name="T27" fmla="*/ 1659 h 2153"/>
              <a:gd name="T28" fmla="*/ 317 w 2400"/>
              <a:gd name="T29" fmla="*/ 1732 h 2153"/>
              <a:gd name="T30" fmla="*/ 329 w 2400"/>
              <a:gd name="T31" fmla="*/ 1778 h 2153"/>
              <a:gd name="T32" fmla="*/ 328 w 2400"/>
              <a:gd name="T33" fmla="*/ 1796 h 2153"/>
              <a:gd name="T34" fmla="*/ 383 w 2400"/>
              <a:gd name="T35" fmla="*/ 1890 h 2153"/>
              <a:gd name="T36" fmla="*/ 467 w 2400"/>
              <a:gd name="T37" fmla="*/ 1971 h 2153"/>
              <a:gd name="T38" fmla="*/ 581 w 2400"/>
              <a:gd name="T39" fmla="*/ 2045 h 2153"/>
              <a:gd name="T40" fmla="*/ 710 w 2400"/>
              <a:gd name="T41" fmla="*/ 2096 h 2153"/>
              <a:gd name="T42" fmla="*/ 860 w 2400"/>
              <a:gd name="T43" fmla="*/ 2135 h 2153"/>
              <a:gd name="T44" fmla="*/ 1022 w 2400"/>
              <a:gd name="T45" fmla="*/ 2152 h 2153"/>
              <a:gd name="T46" fmla="*/ 1191 w 2400"/>
              <a:gd name="T47" fmla="*/ 2149 h 2153"/>
              <a:gd name="T48" fmla="*/ 1358 w 2400"/>
              <a:gd name="T49" fmla="*/ 2127 h 2153"/>
              <a:gd name="T50" fmla="*/ 1527 w 2400"/>
              <a:gd name="T51" fmla="*/ 2084 h 2153"/>
              <a:gd name="T52" fmla="*/ 1693 w 2400"/>
              <a:gd name="T53" fmla="*/ 2026 h 2153"/>
              <a:gd name="T54" fmla="*/ 1848 w 2400"/>
              <a:gd name="T55" fmla="*/ 1960 h 2153"/>
              <a:gd name="T56" fmla="*/ 1984 w 2400"/>
              <a:gd name="T57" fmla="*/ 1880 h 2153"/>
              <a:gd name="T58" fmla="*/ 2099 w 2400"/>
              <a:gd name="T59" fmla="*/ 1794 h 2153"/>
              <a:gd name="T60" fmla="*/ 2185 w 2400"/>
              <a:gd name="T61" fmla="*/ 1705 h 2153"/>
              <a:gd name="T62" fmla="*/ 2241 w 2400"/>
              <a:gd name="T63" fmla="*/ 1613 h 2153"/>
              <a:gd name="T64" fmla="*/ 2268 w 2400"/>
              <a:gd name="T65" fmla="*/ 1522 h 2153"/>
              <a:gd name="T66" fmla="*/ 2267 w 2400"/>
              <a:gd name="T67" fmla="*/ 1437 h 2153"/>
              <a:gd name="T68" fmla="*/ 2229 w 2400"/>
              <a:gd name="T69" fmla="*/ 1329 h 2153"/>
              <a:gd name="T70" fmla="*/ 2193 w 2400"/>
              <a:gd name="T71" fmla="*/ 1199 h 2153"/>
              <a:gd name="T72" fmla="*/ 2180 w 2400"/>
              <a:gd name="T73" fmla="*/ 1076 h 2153"/>
              <a:gd name="T74" fmla="*/ 2188 w 2400"/>
              <a:gd name="T75" fmla="*/ 968 h 2153"/>
              <a:gd name="T76" fmla="*/ 2221 w 2400"/>
              <a:gd name="T77" fmla="*/ 879 h 2153"/>
              <a:gd name="T78" fmla="*/ 2270 w 2400"/>
              <a:gd name="T79" fmla="*/ 813 h 2153"/>
              <a:gd name="T80" fmla="*/ 2337 w 2400"/>
              <a:gd name="T81" fmla="*/ 780 h 2153"/>
              <a:gd name="T82" fmla="*/ 2375 w 2400"/>
              <a:gd name="T83" fmla="*/ 754 h 2153"/>
              <a:gd name="T84" fmla="*/ 2395 w 2400"/>
              <a:gd name="T85" fmla="*/ 699 h 2153"/>
              <a:gd name="T86" fmla="*/ 2399 w 2400"/>
              <a:gd name="T87" fmla="*/ 618 h 2153"/>
              <a:gd name="T88" fmla="*/ 2384 w 2400"/>
              <a:gd name="T89" fmla="*/ 521 h 2153"/>
              <a:gd name="T90" fmla="*/ 2351 w 2400"/>
              <a:gd name="T91" fmla="*/ 413 h 2153"/>
              <a:gd name="T92" fmla="*/ 2307 w 2400"/>
              <a:gd name="T93" fmla="*/ 313 h 2153"/>
              <a:gd name="T94" fmla="*/ 2236 w 2400"/>
              <a:gd name="T95" fmla="*/ 229 h 2153"/>
              <a:gd name="T96" fmla="*/ 2140 w 2400"/>
              <a:gd name="T97" fmla="*/ 156 h 2153"/>
              <a:gd name="T98" fmla="*/ 2016 w 2400"/>
              <a:gd name="T99" fmla="*/ 97 h 2153"/>
              <a:gd name="T100" fmla="*/ 1865 w 2400"/>
              <a:gd name="T101" fmla="*/ 50 h 2153"/>
              <a:gd name="T102" fmla="*/ 1696 w 2400"/>
              <a:gd name="T103" fmla="*/ 20 h 2153"/>
              <a:gd name="T104" fmla="*/ 1507 w 2400"/>
              <a:gd name="T105" fmla="*/ 2 h 2153"/>
              <a:gd name="T106" fmla="*/ 1310 w 2400"/>
              <a:gd name="T107" fmla="*/ 4 h 2153"/>
              <a:gd name="T108" fmla="*/ 1104 w 2400"/>
              <a:gd name="T109" fmla="*/ 17 h 2153"/>
              <a:gd name="T110" fmla="*/ 890 w 2400"/>
              <a:gd name="T111" fmla="*/ 48 h 2153"/>
              <a:gd name="T112" fmla="*/ 681 w 2400"/>
              <a:gd name="T113" fmla="*/ 93 h 2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00" h="2153">
                <a:moveTo>
                  <a:pt x="681" y="93"/>
                </a:moveTo>
                <a:lnTo>
                  <a:pt x="597" y="117"/>
                </a:lnTo>
                <a:lnTo>
                  <a:pt x="516" y="147"/>
                </a:lnTo>
                <a:lnTo>
                  <a:pt x="440" y="184"/>
                </a:lnTo>
                <a:lnTo>
                  <a:pt x="365" y="224"/>
                </a:lnTo>
                <a:lnTo>
                  <a:pt x="299" y="269"/>
                </a:lnTo>
                <a:lnTo>
                  <a:pt x="237" y="319"/>
                </a:lnTo>
                <a:lnTo>
                  <a:pt x="183" y="372"/>
                </a:lnTo>
                <a:lnTo>
                  <a:pt x="132" y="431"/>
                </a:lnTo>
                <a:lnTo>
                  <a:pt x="91" y="490"/>
                </a:lnTo>
                <a:lnTo>
                  <a:pt x="55" y="553"/>
                </a:lnTo>
                <a:lnTo>
                  <a:pt x="29" y="619"/>
                </a:lnTo>
                <a:lnTo>
                  <a:pt x="10" y="685"/>
                </a:lnTo>
                <a:lnTo>
                  <a:pt x="0" y="752"/>
                </a:lnTo>
                <a:lnTo>
                  <a:pt x="0" y="820"/>
                </a:lnTo>
                <a:lnTo>
                  <a:pt x="4" y="885"/>
                </a:lnTo>
                <a:lnTo>
                  <a:pt x="19" y="951"/>
                </a:lnTo>
                <a:lnTo>
                  <a:pt x="44" y="1018"/>
                </a:lnTo>
                <a:lnTo>
                  <a:pt x="76" y="1091"/>
                </a:lnTo>
                <a:lnTo>
                  <a:pt x="103" y="1168"/>
                </a:lnTo>
                <a:lnTo>
                  <a:pt x="135" y="1240"/>
                </a:lnTo>
                <a:lnTo>
                  <a:pt x="163" y="1311"/>
                </a:lnTo>
                <a:lnTo>
                  <a:pt x="190" y="1379"/>
                </a:lnTo>
                <a:lnTo>
                  <a:pt x="217" y="1444"/>
                </a:lnTo>
                <a:lnTo>
                  <a:pt x="237" y="1506"/>
                </a:lnTo>
                <a:lnTo>
                  <a:pt x="260" y="1564"/>
                </a:lnTo>
                <a:lnTo>
                  <a:pt x="277" y="1613"/>
                </a:lnTo>
                <a:lnTo>
                  <a:pt x="295" y="1659"/>
                </a:lnTo>
                <a:lnTo>
                  <a:pt x="308" y="1697"/>
                </a:lnTo>
                <a:lnTo>
                  <a:pt x="317" y="1732"/>
                </a:lnTo>
                <a:lnTo>
                  <a:pt x="324" y="1757"/>
                </a:lnTo>
                <a:lnTo>
                  <a:pt x="329" y="1778"/>
                </a:lnTo>
                <a:lnTo>
                  <a:pt x="330" y="1788"/>
                </a:lnTo>
                <a:lnTo>
                  <a:pt x="328" y="1796"/>
                </a:lnTo>
                <a:lnTo>
                  <a:pt x="352" y="1843"/>
                </a:lnTo>
                <a:lnTo>
                  <a:pt x="383" y="1890"/>
                </a:lnTo>
                <a:lnTo>
                  <a:pt x="420" y="1932"/>
                </a:lnTo>
                <a:lnTo>
                  <a:pt x="467" y="1971"/>
                </a:lnTo>
                <a:lnTo>
                  <a:pt x="521" y="2011"/>
                </a:lnTo>
                <a:lnTo>
                  <a:pt x="581" y="2045"/>
                </a:lnTo>
                <a:lnTo>
                  <a:pt x="645" y="2072"/>
                </a:lnTo>
                <a:lnTo>
                  <a:pt x="710" y="2096"/>
                </a:lnTo>
                <a:lnTo>
                  <a:pt x="785" y="2119"/>
                </a:lnTo>
                <a:lnTo>
                  <a:pt x="860" y="2135"/>
                </a:lnTo>
                <a:lnTo>
                  <a:pt x="941" y="2145"/>
                </a:lnTo>
                <a:lnTo>
                  <a:pt x="1022" y="2152"/>
                </a:lnTo>
                <a:lnTo>
                  <a:pt x="1105" y="2150"/>
                </a:lnTo>
                <a:lnTo>
                  <a:pt x="1191" y="2149"/>
                </a:lnTo>
                <a:lnTo>
                  <a:pt x="1275" y="2139"/>
                </a:lnTo>
                <a:lnTo>
                  <a:pt x="1358" y="2127"/>
                </a:lnTo>
                <a:lnTo>
                  <a:pt x="1442" y="2109"/>
                </a:lnTo>
                <a:lnTo>
                  <a:pt x="1527" y="2084"/>
                </a:lnTo>
                <a:lnTo>
                  <a:pt x="1614" y="2056"/>
                </a:lnTo>
                <a:lnTo>
                  <a:pt x="1693" y="2026"/>
                </a:lnTo>
                <a:lnTo>
                  <a:pt x="1773" y="1992"/>
                </a:lnTo>
                <a:lnTo>
                  <a:pt x="1848" y="1960"/>
                </a:lnTo>
                <a:lnTo>
                  <a:pt x="1920" y="1919"/>
                </a:lnTo>
                <a:lnTo>
                  <a:pt x="1984" y="1880"/>
                </a:lnTo>
                <a:lnTo>
                  <a:pt x="2045" y="1837"/>
                </a:lnTo>
                <a:lnTo>
                  <a:pt x="2099" y="1794"/>
                </a:lnTo>
                <a:lnTo>
                  <a:pt x="2144" y="1751"/>
                </a:lnTo>
                <a:lnTo>
                  <a:pt x="2185" y="1705"/>
                </a:lnTo>
                <a:lnTo>
                  <a:pt x="2216" y="1659"/>
                </a:lnTo>
                <a:lnTo>
                  <a:pt x="2241" y="1613"/>
                </a:lnTo>
                <a:lnTo>
                  <a:pt x="2260" y="1567"/>
                </a:lnTo>
                <a:lnTo>
                  <a:pt x="2268" y="1522"/>
                </a:lnTo>
                <a:lnTo>
                  <a:pt x="2269" y="1479"/>
                </a:lnTo>
                <a:lnTo>
                  <a:pt x="2267" y="1437"/>
                </a:lnTo>
                <a:lnTo>
                  <a:pt x="2255" y="1396"/>
                </a:lnTo>
                <a:lnTo>
                  <a:pt x="2229" y="1329"/>
                </a:lnTo>
                <a:lnTo>
                  <a:pt x="2210" y="1264"/>
                </a:lnTo>
                <a:lnTo>
                  <a:pt x="2193" y="1199"/>
                </a:lnTo>
                <a:lnTo>
                  <a:pt x="2183" y="1136"/>
                </a:lnTo>
                <a:lnTo>
                  <a:pt x="2180" y="1076"/>
                </a:lnTo>
                <a:lnTo>
                  <a:pt x="2182" y="1019"/>
                </a:lnTo>
                <a:lnTo>
                  <a:pt x="2188" y="968"/>
                </a:lnTo>
                <a:lnTo>
                  <a:pt x="2201" y="920"/>
                </a:lnTo>
                <a:lnTo>
                  <a:pt x="2221" y="879"/>
                </a:lnTo>
                <a:lnTo>
                  <a:pt x="2243" y="842"/>
                </a:lnTo>
                <a:lnTo>
                  <a:pt x="2270" y="813"/>
                </a:lnTo>
                <a:lnTo>
                  <a:pt x="2301" y="791"/>
                </a:lnTo>
                <a:lnTo>
                  <a:pt x="2337" y="780"/>
                </a:lnTo>
                <a:lnTo>
                  <a:pt x="2356" y="770"/>
                </a:lnTo>
                <a:lnTo>
                  <a:pt x="2375" y="754"/>
                </a:lnTo>
                <a:lnTo>
                  <a:pt x="2388" y="730"/>
                </a:lnTo>
                <a:lnTo>
                  <a:pt x="2395" y="699"/>
                </a:lnTo>
                <a:lnTo>
                  <a:pt x="2398" y="664"/>
                </a:lnTo>
                <a:lnTo>
                  <a:pt x="2399" y="618"/>
                </a:lnTo>
                <a:lnTo>
                  <a:pt x="2393" y="570"/>
                </a:lnTo>
                <a:lnTo>
                  <a:pt x="2384" y="521"/>
                </a:lnTo>
                <a:lnTo>
                  <a:pt x="2371" y="467"/>
                </a:lnTo>
                <a:lnTo>
                  <a:pt x="2351" y="413"/>
                </a:lnTo>
                <a:lnTo>
                  <a:pt x="2331" y="355"/>
                </a:lnTo>
                <a:lnTo>
                  <a:pt x="2307" y="313"/>
                </a:lnTo>
                <a:lnTo>
                  <a:pt x="2278" y="269"/>
                </a:lnTo>
                <a:lnTo>
                  <a:pt x="2236" y="229"/>
                </a:lnTo>
                <a:lnTo>
                  <a:pt x="2193" y="192"/>
                </a:lnTo>
                <a:lnTo>
                  <a:pt x="2140" y="156"/>
                </a:lnTo>
                <a:lnTo>
                  <a:pt x="2081" y="125"/>
                </a:lnTo>
                <a:lnTo>
                  <a:pt x="2016" y="97"/>
                </a:lnTo>
                <a:lnTo>
                  <a:pt x="1942" y="74"/>
                </a:lnTo>
                <a:lnTo>
                  <a:pt x="1865" y="50"/>
                </a:lnTo>
                <a:lnTo>
                  <a:pt x="1785" y="33"/>
                </a:lnTo>
                <a:lnTo>
                  <a:pt x="1696" y="20"/>
                </a:lnTo>
                <a:lnTo>
                  <a:pt x="1604" y="8"/>
                </a:lnTo>
                <a:lnTo>
                  <a:pt x="1507" y="2"/>
                </a:lnTo>
                <a:lnTo>
                  <a:pt x="1411" y="0"/>
                </a:lnTo>
                <a:lnTo>
                  <a:pt x="1310" y="4"/>
                </a:lnTo>
                <a:lnTo>
                  <a:pt x="1206" y="8"/>
                </a:lnTo>
                <a:lnTo>
                  <a:pt x="1104" y="17"/>
                </a:lnTo>
                <a:lnTo>
                  <a:pt x="998" y="33"/>
                </a:lnTo>
                <a:lnTo>
                  <a:pt x="890" y="48"/>
                </a:lnTo>
                <a:lnTo>
                  <a:pt x="786" y="69"/>
                </a:lnTo>
                <a:lnTo>
                  <a:pt x="681" y="93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408335B8-42E7-48E4-949F-68616B1DF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Population &amp; Sample Regression Models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C144495E-400B-4C73-94BE-2D3A4F4AF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9" y="2916238"/>
            <a:ext cx="205422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bg2"/>
                </a:solidFill>
              </a:rPr>
              <a:t>Unknown Relationship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044B4256-8743-4EDD-83B4-42C1F6855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6" y="1978025"/>
            <a:ext cx="20542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Population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87D15E98-EC86-4A3D-BAD7-FD966C26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76" y="1976439"/>
            <a:ext cx="31210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Random Sample</a:t>
            </a:r>
          </a:p>
        </p:txBody>
      </p:sp>
      <p:sp>
        <p:nvSpPr>
          <p:cNvPr id="67591" name="Oval 7">
            <a:extLst>
              <a:ext uri="{FF2B5EF4-FFF2-40B4-BE49-F238E27FC236}">
                <a16:creationId xmlns:a16="http://schemas.microsoft.com/office/drawing/2014/main" id="{F7B2A267-CF5C-4388-A460-1ECFB8520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587750"/>
            <a:ext cx="1587500" cy="9779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8">
            <a:extLst>
              <a:ext uri="{FF2B5EF4-FFF2-40B4-BE49-F238E27FC236}">
                <a16:creationId xmlns:a16="http://schemas.microsoft.com/office/drawing/2014/main" id="{44BFD971-DC41-4745-B86A-0E4961789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4502150"/>
            <a:ext cx="1587500" cy="9779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7593" name="Object 9">
            <a:hlinkClick r:id="" action="ppaction://ole?verb=0"/>
            <a:extLst>
              <a:ext uri="{FF2B5EF4-FFF2-40B4-BE49-F238E27FC236}">
                <a16:creationId xmlns:a16="http://schemas.microsoft.com/office/drawing/2014/main" id="{0BC80D88-C2B6-4585-A6FE-2230B7DDCD9B}"/>
              </a:ext>
            </a:extLst>
          </p:cNvPr>
          <p:cNvGraphicFramePr>
            <a:graphicFrameLocks/>
          </p:cNvGraphicFramePr>
          <p:nvPr/>
        </p:nvGraphicFramePr>
        <p:xfrm>
          <a:off x="2408239" y="3843339"/>
          <a:ext cx="32527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MathType Equation" r:id="rId4" imgW="3260520" imgH="466560" progId="Equation">
                  <p:embed/>
                </p:oleObj>
              </mc:Choice>
              <mc:Fallback>
                <p:oleObj name="MathType Equation" r:id="rId4" imgW="3260520" imgH="466560" progId="Equation">
                  <p:embed/>
                  <p:pic>
                    <p:nvPicPr>
                      <p:cNvPr id="67593" name="Object 9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0BC80D88-C2B6-4585-A6FE-2230B7DDCD9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9" y="3843339"/>
                        <a:ext cx="32527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4" name="Rectangle 10">
            <a:extLst>
              <a:ext uri="{FF2B5EF4-FFF2-40B4-BE49-F238E27FC236}">
                <a16:creationId xmlns:a16="http://schemas.microsoft.com/office/drawing/2014/main" id="{EC6E0A01-6DFB-4069-A9C8-BDC33E02B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79" y="44799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5926264F-A9A1-472A-811C-07380B59D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741" y="4495801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5AF679EF-606C-49EC-A528-BDEEC1527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516" y="3281364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7597" name="Rectangle 13">
            <a:extLst>
              <a:ext uri="{FF2B5EF4-FFF2-40B4-BE49-F238E27FC236}">
                <a16:creationId xmlns:a16="http://schemas.microsoft.com/office/drawing/2014/main" id="{A23C79F0-160C-408B-8246-1A919C438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91" y="5516564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1D824E91-7A83-413A-9393-57D2C6452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66" y="49371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7599" name="Rectangle 15">
            <a:extLst>
              <a:ext uri="{FF2B5EF4-FFF2-40B4-BE49-F238E27FC236}">
                <a16:creationId xmlns:a16="http://schemas.microsoft.com/office/drawing/2014/main" id="{E4AFB6C3-6162-4030-BA18-99C273E44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679" y="36290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7600" name="Rectangle 16">
            <a:extLst>
              <a:ext uri="{FF2B5EF4-FFF2-40B4-BE49-F238E27FC236}">
                <a16:creationId xmlns:a16="http://schemas.microsoft.com/office/drawing/2014/main" id="{F55753C9-C8D1-457D-899F-3BF7515E0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1704" y="4070351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grpSp>
        <p:nvGrpSpPr>
          <p:cNvPr id="67603" name="Group 19">
            <a:extLst>
              <a:ext uri="{FF2B5EF4-FFF2-40B4-BE49-F238E27FC236}">
                <a16:creationId xmlns:a16="http://schemas.microsoft.com/office/drawing/2014/main" id="{4FD2B2BF-B918-47BE-BA4F-937B2D443D54}"/>
              </a:ext>
            </a:extLst>
          </p:cNvPr>
          <p:cNvGrpSpPr>
            <a:grpSpLocks/>
          </p:cNvGrpSpPr>
          <p:nvPr/>
        </p:nvGrpSpPr>
        <p:grpSpPr bwMode="auto">
          <a:xfrm>
            <a:off x="4837114" y="4667250"/>
            <a:ext cx="3108325" cy="1100138"/>
            <a:chOff x="2087" y="2940"/>
            <a:chExt cx="1958" cy="693"/>
          </a:xfrm>
        </p:grpSpPr>
        <p:sp>
          <p:nvSpPr>
            <p:cNvPr id="67601" name="Freeform 17">
              <a:extLst>
                <a:ext uri="{FF2B5EF4-FFF2-40B4-BE49-F238E27FC236}">
                  <a16:creationId xmlns:a16="http://schemas.microsoft.com/office/drawing/2014/main" id="{25940F56-37D8-4465-BEAB-CE3AB891C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7" y="2940"/>
              <a:ext cx="1958" cy="655"/>
            </a:xfrm>
            <a:custGeom>
              <a:avLst/>
              <a:gdLst>
                <a:gd name="T0" fmla="*/ 38 w 1958"/>
                <a:gd name="T1" fmla="*/ 357 h 655"/>
                <a:gd name="T2" fmla="*/ 139 w 1958"/>
                <a:gd name="T3" fmla="*/ 422 h 655"/>
                <a:gd name="T4" fmla="*/ 270 w 1958"/>
                <a:gd name="T5" fmla="*/ 486 h 655"/>
                <a:gd name="T6" fmla="*/ 408 w 1958"/>
                <a:gd name="T7" fmla="*/ 533 h 655"/>
                <a:gd name="T8" fmla="*/ 565 w 1958"/>
                <a:gd name="T9" fmla="*/ 581 h 655"/>
                <a:gd name="T10" fmla="*/ 733 w 1958"/>
                <a:gd name="T11" fmla="*/ 614 h 655"/>
                <a:gd name="T12" fmla="*/ 937 w 1958"/>
                <a:gd name="T13" fmla="*/ 636 h 655"/>
                <a:gd name="T14" fmla="*/ 1118 w 1958"/>
                <a:gd name="T15" fmla="*/ 643 h 655"/>
                <a:gd name="T16" fmla="*/ 1302 w 1958"/>
                <a:gd name="T17" fmla="*/ 615 h 655"/>
                <a:gd name="T18" fmla="*/ 1471 w 1958"/>
                <a:gd name="T19" fmla="*/ 563 h 655"/>
                <a:gd name="T20" fmla="*/ 1571 w 1958"/>
                <a:gd name="T21" fmla="*/ 505 h 655"/>
                <a:gd name="T22" fmla="*/ 1647 w 1958"/>
                <a:gd name="T23" fmla="*/ 449 h 655"/>
                <a:gd name="T24" fmla="*/ 1807 w 1958"/>
                <a:gd name="T25" fmla="*/ 654 h 655"/>
                <a:gd name="T26" fmla="*/ 1825 w 1958"/>
                <a:gd name="T27" fmla="*/ 473 h 655"/>
                <a:gd name="T28" fmla="*/ 1866 w 1958"/>
                <a:gd name="T29" fmla="*/ 277 h 655"/>
                <a:gd name="T30" fmla="*/ 1957 w 1958"/>
                <a:gd name="T31" fmla="*/ 127 h 655"/>
                <a:gd name="T32" fmla="*/ 1839 w 1958"/>
                <a:gd name="T33" fmla="*/ 83 h 655"/>
                <a:gd name="T34" fmla="*/ 1640 w 1958"/>
                <a:gd name="T35" fmla="*/ 71 h 655"/>
                <a:gd name="T36" fmla="*/ 1496 w 1958"/>
                <a:gd name="T37" fmla="*/ 36 h 655"/>
                <a:gd name="T38" fmla="*/ 1541 w 1958"/>
                <a:gd name="T39" fmla="*/ 197 h 655"/>
                <a:gd name="T40" fmla="*/ 1419 w 1958"/>
                <a:gd name="T41" fmla="*/ 291 h 655"/>
                <a:gd name="T42" fmla="*/ 1265 w 1958"/>
                <a:gd name="T43" fmla="*/ 360 h 655"/>
                <a:gd name="T44" fmla="*/ 1086 w 1958"/>
                <a:gd name="T45" fmla="*/ 411 h 655"/>
                <a:gd name="T46" fmla="*/ 855 w 1958"/>
                <a:gd name="T47" fmla="*/ 445 h 655"/>
                <a:gd name="T48" fmla="*/ 649 w 1958"/>
                <a:gd name="T49" fmla="*/ 447 h 655"/>
                <a:gd name="T50" fmla="*/ 551 w 1958"/>
                <a:gd name="T51" fmla="*/ 444 h 655"/>
                <a:gd name="T52" fmla="*/ 468 w 1958"/>
                <a:gd name="T53" fmla="*/ 434 h 655"/>
                <a:gd name="T54" fmla="*/ 335 w 1958"/>
                <a:gd name="T55" fmla="*/ 412 h 655"/>
                <a:gd name="T56" fmla="*/ 252 w 1958"/>
                <a:gd name="T57" fmla="*/ 392 h 655"/>
                <a:gd name="T58" fmla="*/ 173 w 1958"/>
                <a:gd name="T59" fmla="*/ 368 h 655"/>
                <a:gd name="T60" fmla="*/ 86 w 1958"/>
                <a:gd name="T61" fmla="*/ 331 h 655"/>
                <a:gd name="T62" fmla="*/ 0 w 1958"/>
                <a:gd name="T63" fmla="*/ 291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58" h="655">
                  <a:moveTo>
                    <a:pt x="0" y="291"/>
                  </a:moveTo>
                  <a:lnTo>
                    <a:pt x="38" y="357"/>
                  </a:lnTo>
                  <a:lnTo>
                    <a:pt x="95" y="393"/>
                  </a:lnTo>
                  <a:lnTo>
                    <a:pt x="139" y="422"/>
                  </a:lnTo>
                  <a:lnTo>
                    <a:pt x="200" y="455"/>
                  </a:lnTo>
                  <a:lnTo>
                    <a:pt x="270" y="486"/>
                  </a:lnTo>
                  <a:lnTo>
                    <a:pt x="329" y="503"/>
                  </a:lnTo>
                  <a:lnTo>
                    <a:pt x="408" y="533"/>
                  </a:lnTo>
                  <a:lnTo>
                    <a:pt x="488" y="557"/>
                  </a:lnTo>
                  <a:lnTo>
                    <a:pt x="565" y="581"/>
                  </a:lnTo>
                  <a:lnTo>
                    <a:pt x="664" y="604"/>
                  </a:lnTo>
                  <a:lnTo>
                    <a:pt x="733" y="614"/>
                  </a:lnTo>
                  <a:lnTo>
                    <a:pt x="830" y="625"/>
                  </a:lnTo>
                  <a:lnTo>
                    <a:pt x="937" y="636"/>
                  </a:lnTo>
                  <a:lnTo>
                    <a:pt x="1040" y="642"/>
                  </a:lnTo>
                  <a:lnTo>
                    <a:pt x="1118" y="643"/>
                  </a:lnTo>
                  <a:lnTo>
                    <a:pt x="1219" y="630"/>
                  </a:lnTo>
                  <a:lnTo>
                    <a:pt x="1302" y="615"/>
                  </a:lnTo>
                  <a:lnTo>
                    <a:pt x="1387" y="593"/>
                  </a:lnTo>
                  <a:lnTo>
                    <a:pt x="1471" y="563"/>
                  </a:lnTo>
                  <a:lnTo>
                    <a:pt x="1518" y="538"/>
                  </a:lnTo>
                  <a:lnTo>
                    <a:pt x="1571" y="505"/>
                  </a:lnTo>
                  <a:lnTo>
                    <a:pt x="1610" y="476"/>
                  </a:lnTo>
                  <a:lnTo>
                    <a:pt x="1647" y="449"/>
                  </a:lnTo>
                  <a:lnTo>
                    <a:pt x="1671" y="421"/>
                  </a:lnTo>
                  <a:lnTo>
                    <a:pt x="1807" y="654"/>
                  </a:lnTo>
                  <a:lnTo>
                    <a:pt x="1813" y="571"/>
                  </a:lnTo>
                  <a:lnTo>
                    <a:pt x="1825" y="473"/>
                  </a:lnTo>
                  <a:lnTo>
                    <a:pt x="1839" y="375"/>
                  </a:lnTo>
                  <a:lnTo>
                    <a:pt x="1866" y="277"/>
                  </a:lnTo>
                  <a:lnTo>
                    <a:pt x="1894" y="213"/>
                  </a:lnTo>
                  <a:lnTo>
                    <a:pt x="1957" y="127"/>
                  </a:lnTo>
                  <a:lnTo>
                    <a:pt x="1926" y="77"/>
                  </a:lnTo>
                  <a:lnTo>
                    <a:pt x="1839" y="83"/>
                  </a:lnTo>
                  <a:lnTo>
                    <a:pt x="1744" y="86"/>
                  </a:lnTo>
                  <a:lnTo>
                    <a:pt x="1640" y="71"/>
                  </a:lnTo>
                  <a:lnTo>
                    <a:pt x="1550" y="52"/>
                  </a:lnTo>
                  <a:lnTo>
                    <a:pt x="1496" y="36"/>
                  </a:lnTo>
                  <a:lnTo>
                    <a:pt x="1427" y="0"/>
                  </a:lnTo>
                  <a:lnTo>
                    <a:pt x="1541" y="197"/>
                  </a:lnTo>
                  <a:lnTo>
                    <a:pt x="1478" y="251"/>
                  </a:lnTo>
                  <a:lnTo>
                    <a:pt x="1419" y="291"/>
                  </a:lnTo>
                  <a:lnTo>
                    <a:pt x="1343" y="330"/>
                  </a:lnTo>
                  <a:lnTo>
                    <a:pt x="1265" y="360"/>
                  </a:lnTo>
                  <a:lnTo>
                    <a:pt x="1170" y="389"/>
                  </a:lnTo>
                  <a:lnTo>
                    <a:pt x="1086" y="411"/>
                  </a:lnTo>
                  <a:lnTo>
                    <a:pt x="961" y="435"/>
                  </a:lnTo>
                  <a:lnTo>
                    <a:pt x="855" y="445"/>
                  </a:lnTo>
                  <a:lnTo>
                    <a:pt x="758" y="449"/>
                  </a:lnTo>
                  <a:lnTo>
                    <a:pt x="649" y="447"/>
                  </a:lnTo>
                  <a:lnTo>
                    <a:pt x="598" y="445"/>
                  </a:lnTo>
                  <a:lnTo>
                    <a:pt x="551" y="444"/>
                  </a:lnTo>
                  <a:lnTo>
                    <a:pt x="509" y="438"/>
                  </a:lnTo>
                  <a:lnTo>
                    <a:pt x="468" y="434"/>
                  </a:lnTo>
                  <a:lnTo>
                    <a:pt x="391" y="425"/>
                  </a:lnTo>
                  <a:lnTo>
                    <a:pt x="335" y="412"/>
                  </a:lnTo>
                  <a:lnTo>
                    <a:pt x="294" y="402"/>
                  </a:lnTo>
                  <a:lnTo>
                    <a:pt x="252" y="392"/>
                  </a:lnTo>
                  <a:lnTo>
                    <a:pt x="210" y="378"/>
                  </a:lnTo>
                  <a:lnTo>
                    <a:pt x="173" y="368"/>
                  </a:lnTo>
                  <a:lnTo>
                    <a:pt x="131" y="352"/>
                  </a:lnTo>
                  <a:lnTo>
                    <a:pt x="86" y="331"/>
                  </a:lnTo>
                  <a:lnTo>
                    <a:pt x="39" y="312"/>
                  </a:lnTo>
                  <a:lnTo>
                    <a:pt x="0" y="291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2" name="Freeform 18">
              <a:extLst>
                <a:ext uri="{FF2B5EF4-FFF2-40B4-BE49-F238E27FC236}">
                  <a16:creationId xmlns:a16="http://schemas.microsoft.com/office/drawing/2014/main" id="{B59C1DE4-7340-4D11-9720-37F861ECE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2997"/>
              <a:ext cx="1918" cy="636"/>
            </a:xfrm>
            <a:custGeom>
              <a:avLst/>
              <a:gdLst>
                <a:gd name="T0" fmla="*/ 0 w 1918"/>
                <a:gd name="T1" fmla="*/ 297 h 636"/>
                <a:gd name="T2" fmla="*/ 52 w 1918"/>
                <a:gd name="T3" fmla="*/ 342 h 636"/>
                <a:gd name="T4" fmla="*/ 97 w 1918"/>
                <a:gd name="T5" fmla="*/ 377 h 636"/>
                <a:gd name="T6" fmla="*/ 139 w 1918"/>
                <a:gd name="T7" fmla="*/ 403 h 636"/>
                <a:gd name="T8" fmla="*/ 187 w 1918"/>
                <a:gd name="T9" fmla="*/ 432 h 636"/>
                <a:gd name="T10" fmla="*/ 256 w 1918"/>
                <a:gd name="T11" fmla="*/ 472 h 636"/>
                <a:gd name="T12" fmla="*/ 325 w 1918"/>
                <a:gd name="T13" fmla="*/ 504 h 636"/>
                <a:gd name="T14" fmla="*/ 405 w 1918"/>
                <a:gd name="T15" fmla="*/ 534 h 636"/>
                <a:gd name="T16" fmla="*/ 485 w 1918"/>
                <a:gd name="T17" fmla="*/ 558 h 636"/>
                <a:gd name="T18" fmla="*/ 560 w 1918"/>
                <a:gd name="T19" fmla="*/ 578 h 636"/>
                <a:gd name="T20" fmla="*/ 657 w 1918"/>
                <a:gd name="T21" fmla="*/ 600 h 636"/>
                <a:gd name="T22" fmla="*/ 727 w 1918"/>
                <a:gd name="T23" fmla="*/ 611 h 636"/>
                <a:gd name="T24" fmla="*/ 823 w 1918"/>
                <a:gd name="T25" fmla="*/ 620 h 636"/>
                <a:gd name="T26" fmla="*/ 928 w 1918"/>
                <a:gd name="T27" fmla="*/ 630 h 636"/>
                <a:gd name="T28" fmla="*/ 1032 w 1918"/>
                <a:gd name="T29" fmla="*/ 634 h 636"/>
                <a:gd name="T30" fmla="*/ 1109 w 1918"/>
                <a:gd name="T31" fmla="*/ 635 h 636"/>
                <a:gd name="T32" fmla="*/ 1211 w 1918"/>
                <a:gd name="T33" fmla="*/ 622 h 636"/>
                <a:gd name="T34" fmla="*/ 1291 w 1918"/>
                <a:gd name="T35" fmla="*/ 606 h 636"/>
                <a:gd name="T36" fmla="*/ 1376 w 1918"/>
                <a:gd name="T37" fmla="*/ 584 h 636"/>
                <a:gd name="T38" fmla="*/ 1461 w 1918"/>
                <a:gd name="T39" fmla="*/ 554 h 636"/>
                <a:gd name="T40" fmla="*/ 1508 w 1918"/>
                <a:gd name="T41" fmla="*/ 532 h 636"/>
                <a:gd name="T42" fmla="*/ 1561 w 1918"/>
                <a:gd name="T43" fmla="*/ 498 h 636"/>
                <a:gd name="T44" fmla="*/ 1599 w 1918"/>
                <a:gd name="T45" fmla="*/ 468 h 636"/>
                <a:gd name="T46" fmla="*/ 1636 w 1918"/>
                <a:gd name="T47" fmla="*/ 439 h 636"/>
                <a:gd name="T48" fmla="*/ 1663 w 1918"/>
                <a:gd name="T49" fmla="*/ 413 h 636"/>
                <a:gd name="T50" fmla="*/ 1774 w 1918"/>
                <a:gd name="T51" fmla="*/ 606 h 636"/>
                <a:gd name="T52" fmla="*/ 1782 w 1918"/>
                <a:gd name="T53" fmla="*/ 519 h 636"/>
                <a:gd name="T54" fmla="*/ 1795 w 1918"/>
                <a:gd name="T55" fmla="*/ 439 h 636"/>
                <a:gd name="T56" fmla="*/ 1812 w 1918"/>
                <a:gd name="T57" fmla="*/ 332 h 636"/>
                <a:gd name="T58" fmla="*/ 1840 w 1918"/>
                <a:gd name="T59" fmla="*/ 239 h 636"/>
                <a:gd name="T60" fmla="*/ 1872 w 1918"/>
                <a:gd name="T61" fmla="*/ 158 h 636"/>
                <a:gd name="T62" fmla="*/ 1917 w 1918"/>
                <a:gd name="T63" fmla="*/ 71 h 636"/>
                <a:gd name="T64" fmla="*/ 1831 w 1918"/>
                <a:gd name="T65" fmla="*/ 77 h 636"/>
                <a:gd name="T66" fmla="*/ 1737 w 1918"/>
                <a:gd name="T67" fmla="*/ 80 h 636"/>
                <a:gd name="T68" fmla="*/ 1633 w 1918"/>
                <a:gd name="T69" fmla="*/ 68 h 636"/>
                <a:gd name="T70" fmla="*/ 1544 w 1918"/>
                <a:gd name="T71" fmla="*/ 48 h 636"/>
                <a:gd name="T72" fmla="*/ 1491 w 1918"/>
                <a:gd name="T73" fmla="*/ 34 h 636"/>
                <a:gd name="T74" fmla="*/ 1422 w 1918"/>
                <a:gd name="T75" fmla="*/ 0 h 636"/>
                <a:gd name="T76" fmla="*/ 1534 w 1918"/>
                <a:gd name="T77" fmla="*/ 195 h 636"/>
                <a:gd name="T78" fmla="*/ 1472 w 1918"/>
                <a:gd name="T79" fmla="*/ 245 h 636"/>
                <a:gd name="T80" fmla="*/ 1413 w 1918"/>
                <a:gd name="T81" fmla="*/ 287 h 636"/>
                <a:gd name="T82" fmla="*/ 1335 w 1918"/>
                <a:gd name="T83" fmla="*/ 325 h 636"/>
                <a:gd name="T84" fmla="*/ 1258 w 1918"/>
                <a:gd name="T85" fmla="*/ 357 h 636"/>
                <a:gd name="T86" fmla="*/ 1164 w 1918"/>
                <a:gd name="T87" fmla="*/ 384 h 636"/>
                <a:gd name="T88" fmla="*/ 1080 w 1918"/>
                <a:gd name="T89" fmla="*/ 405 h 636"/>
                <a:gd name="T90" fmla="*/ 954 w 1918"/>
                <a:gd name="T91" fmla="*/ 431 h 636"/>
                <a:gd name="T92" fmla="*/ 851 w 1918"/>
                <a:gd name="T93" fmla="*/ 442 h 636"/>
                <a:gd name="T94" fmla="*/ 753 w 1918"/>
                <a:gd name="T95" fmla="*/ 449 h 636"/>
                <a:gd name="T96" fmla="*/ 645 w 1918"/>
                <a:gd name="T97" fmla="*/ 446 h 636"/>
                <a:gd name="T98" fmla="*/ 595 w 1918"/>
                <a:gd name="T99" fmla="*/ 445 h 636"/>
                <a:gd name="T100" fmla="*/ 548 w 1918"/>
                <a:gd name="T101" fmla="*/ 444 h 636"/>
                <a:gd name="T102" fmla="*/ 505 w 1918"/>
                <a:gd name="T103" fmla="*/ 438 h 636"/>
                <a:gd name="T104" fmla="*/ 463 w 1918"/>
                <a:gd name="T105" fmla="*/ 433 h 636"/>
                <a:gd name="T106" fmla="*/ 390 w 1918"/>
                <a:gd name="T107" fmla="*/ 427 h 636"/>
                <a:gd name="T108" fmla="*/ 334 w 1918"/>
                <a:gd name="T109" fmla="*/ 414 h 636"/>
                <a:gd name="T110" fmla="*/ 293 w 1918"/>
                <a:gd name="T111" fmla="*/ 404 h 636"/>
                <a:gd name="T112" fmla="*/ 250 w 1918"/>
                <a:gd name="T113" fmla="*/ 394 h 636"/>
                <a:gd name="T114" fmla="*/ 208 w 1918"/>
                <a:gd name="T115" fmla="*/ 382 h 636"/>
                <a:gd name="T116" fmla="*/ 173 w 1918"/>
                <a:gd name="T117" fmla="*/ 371 h 636"/>
                <a:gd name="T118" fmla="*/ 130 w 1918"/>
                <a:gd name="T119" fmla="*/ 357 h 636"/>
                <a:gd name="T120" fmla="*/ 84 w 1918"/>
                <a:gd name="T121" fmla="*/ 337 h 636"/>
                <a:gd name="T122" fmla="*/ 41 w 1918"/>
                <a:gd name="T123" fmla="*/ 320 h 636"/>
                <a:gd name="T124" fmla="*/ 0 w 1918"/>
                <a:gd name="T125" fmla="*/ 297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8" h="636">
                  <a:moveTo>
                    <a:pt x="0" y="297"/>
                  </a:moveTo>
                  <a:lnTo>
                    <a:pt x="52" y="342"/>
                  </a:lnTo>
                  <a:lnTo>
                    <a:pt x="97" y="377"/>
                  </a:lnTo>
                  <a:lnTo>
                    <a:pt x="139" y="403"/>
                  </a:lnTo>
                  <a:lnTo>
                    <a:pt x="187" y="432"/>
                  </a:lnTo>
                  <a:lnTo>
                    <a:pt x="256" y="472"/>
                  </a:lnTo>
                  <a:lnTo>
                    <a:pt x="325" y="504"/>
                  </a:lnTo>
                  <a:lnTo>
                    <a:pt x="405" y="534"/>
                  </a:lnTo>
                  <a:lnTo>
                    <a:pt x="485" y="558"/>
                  </a:lnTo>
                  <a:lnTo>
                    <a:pt x="560" y="578"/>
                  </a:lnTo>
                  <a:lnTo>
                    <a:pt x="657" y="600"/>
                  </a:lnTo>
                  <a:lnTo>
                    <a:pt x="727" y="611"/>
                  </a:lnTo>
                  <a:lnTo>
                    <a:pt x="823" y="620"/>
                  </a:lnTo>
                  <a:lnTo>
                    <a:pt x="928" y="630"/>
                  </a:lnTo>
                  <a:lnTo>
                    <a:pt x="1032" y="634"/>
                  </a:lnTo>
                  <a:lnTo>
                    <a:pt x="1109" y="635"/>
                  </a:lnTo>
                  <a:lnTo>
                    <a:pt x="1211" y="622"/>
                  </a:lnTo>
                  <a:lnTo>
                    <a:pt x="1291" y="606"/>
                  </a:lnTo>
                  <a:lnTo>
                    <a:pt x="1376" y="584"/>
                  </a:lnTo>
                  <a:lnTo>
                    <a:pt x="1461" y="554"/>
                  </a:lnTo>
                  <a:lnTo>
                    <a:pt x="1508" y="532"/>
                  </a:lnTo>
                  <a:lnTo>
                    <a:pt x="1561" y="498"/>
                  </a:lnTo>
                  <a:lnTo>
                    <a:pt x="1599" y="468"/>
                  </a:lnTo>
                  <a:lnTo>
                    <a:pt x="1636" y="439"/>
                  </a:lnTo>
                  <a:lnTo>
                    <a:pt x="1663" y="413"/>
                  </a:lnTo>
                  <a:lnTo>
                    <a:pt x="1774" y="606"/>
                  </a:lnTo>
                  <a:lnTo>
                    <a:pt x="1782" y="519"/>
                  </a:lnTo>
                  <a:lnTo>
                    <a:pt x="1795" y="439"/>
                  </a:lnTo>
                  <a:lnTo>
                    <a:pt x="1812" y="332"/>
                  </a:lnTo>
                  <a:lnTo>
                    <a:pt x="1840" y="239"/>
                  </a:lnTo>
                  <a:lnTo>
                    <a:pt x="1872" y="158"/>
                  </a:lnTo>
                  <a:lnTo>
                    <a:pt x="1917" y="71"/>
                  </a:lnTo>
                  <a:lnTo>
                    <a:pt x="1831" y="77"/>
                  </a:lnTo>
                  <a:lnTo>
                    <a:pt x="1737" y="80"/>
                  </a:lnTo>
                  <a:lnTo>
                    <a:pt x="1633" y="68"/>
                  </a:lnTo>
                  <a:lnTo>
                    <a:pt x="1544" y="48"/>
                  </a:lnTo>
                  <a:lnTo>
                    <a:pt x="1491" y="34"/>
                  </a:lnTo>
                  <a:lnTo>
                    <a:pt x="1422" y="0"/>
                  </a:lnTo>
                  <a:lnTo>
                    <a:pt x="1534" y="195"/>
                  </a:lnTo>
                  <a:lnTo>
                    <a:pt x="1472" y="245"/>
                  </a:lnTo>
                  <a:lnTo>
                    <a:pt x="1413" y="287"/>
                  </a:lnTo>
                  <a:lnTo>
                    <a:pt x="1335" y="325"/>
                  </a:lnTo>
                  <a:lnTo>
                    <a:pt x="1258" y="357"/>
                  </a:lnTo>
                  <a:lnTo>
                    <a:pt x="1164" y="384"/>
                  </a:lnTo>
                  <a:lnTo>
                    <a:pt x="1080" y="405"/>
                  </a:lnTo>
                  <a:lnTo>
                    <a:pt x="954" y="431"/>
                  </a:lnTo>
                  <a:lnTo>
                    <a:pt x="851" y="442"/>
                  </a:lnTo>
                  <a:lnTo>
                    <a:pt x="753" y="449"/>
                  </a:lnTo>
                  <a:lnTo>
                    <a:pt x="645" y="446"/>
                  </a:lnTo>
                  <a:lnTo>
                    <a:pt x="595" y="445"/>
                  </a:lnTo>
                  <a:lnTo>
                    <a:pt x="548" y="444"/>
                  </a:lnTo>
                  <a:lnTo>
                    <a:pt x="505" y="438"/>
                  </a:lnTo>
                  <a:lnTo>
                    <a:pt x="463" y="433"/>
                  </a:lnTo>
                  <a:lnTo>
                    <a:pt x="390" y="427"/>
                  </a:lnTo>
                  <a:lnTo>
                    <a:pt x="334" y="414"/>
                  </a:lnTo>
                  <a:lnTo>
                    <a:pt x="293" y="404"/>
                  </a:lnTo>
                  <a:lnTo>
                    <a:pt x="250" y="394"/>
                  </a:lnTo>
                  <a:lnTo>
                    <a:pt x="208" y="382"/>
                  </a:lnTo>
                  <a:lnTo>
                    <a:pt x="173" y="371"/>
                  </a:lnTo>
                  <a:lnTo>
                    <a:pt x="130" y="357"/>
                  </a:lnTo>
                  <a:lnTo>
                    <a:pt x="84" y="337"/>
                  </a:lnTo>
                  <a:lnTo>
                    <a:pt x="41" y="320"/>
                  </a:lnTo>
                  <a:lnTo>
                    <a:pt x="0" y="297"/>
                  </a:lnTo>
                </a:path>
              </a:pathLst>
            </a:custGeom>
            <a:solidFill>
              <a:srgbClr val="00FF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770087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D603A1A9-2905-45CB-AFB6-0B51B478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EPI 809/Spring 2008</a:t>
            </a:r>
          </a:p>
        </p:txBody>
      </p:sp>
      <p:sp>
        <p:nvSpPr>
          <p:cNvPr id="26" name="Slide Number Placeholder 4">
            <a:extLst>
              <a:ext uri="{FF2B5EF4-FFF2-40B4-BE49-F238E27FC236}">
                <a16:creationId xmlns:a16="http://schemas.microsoft.com/office/drawing/2014/main" id="{E7890E43-5A96-4F04-A117-6BB49751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7FB4-7A07-4C52-8399-06AFA911F14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634" name="Freeform 2">
            <a:extLst>
              <a:ext uri="{FF2B5EF4-FFF2-40B4-BE49-F238E27FC236}">
                <a16:creationId xmlns:a16="http://schemas.microsoft.com/office/drawing/2014/main" id="{0E39FD5B-ECA8-4533-9056-79F15E1157A6}"/>
              </a:ext>
            </a:extLst>
          </p:cNvPr>
          <p:cNvSpPr>
            <a:spLocks/>
          </p:cNvSpPr>
          <p:nvPr/>
        </p:nvSpPr>
        <p:spPr bwMode="auto">
          <a:xfrm>
            <a:off x="2287588" y="2743200"/>
            <a:ext cx="3810000" cy="3417888"/>
          </a:xfrm>
          <a:custGeom>
            <a:avLst/>
            <a:gdLst>
              <a:gd name="T0" fmla="*/ 597 w 2400"/>
              <a:gd name="T1" fmla="*/ 117 h 2153"/>
              <a:gd name="T2" fmla="*/ 440 w 2400"/>
              <a:gd name="T3" fmla="*/ 184 h 2153"/>
              <a:gd name="T4" fmla="*/ 299 w 2400"/>
              <a:gd name="T5" fmla="*/ 269 h 2153"/>
              <a:gd name="T6" fmla="*/ 183 w 2400"/>
              <a:gd name="T7" fmla="*/ 372 h 2153"/>
              <a:gd name="T8" fmla="*/ 91 w 2400"/>
              <a:gd name="T9" fmla="*/ 490 h 2153"/>
              <a:gd name="T10" fmla="*/ 29 w 2400"/>
              <a:gd name="T11" fmla="*/ 619 h 2153"/>
              <a:gd name="T12" fmla="*/ 0 w 2400"/>
              <a:gd name="T13" fmla="*/ 752 h 2153"/>
              <a:gd name="T14" fmla="*/ 4 w 2400"/>
              <a:gd name="T15" fmla="*/ 885 h 2153"/>
              <a:gd name="T16" fmla="*/ 44 w 2400"/>
              <a:gd name="T17" fmla="*/ 1018 h 2153"/>
              <a:gd name="T18" fmla="*/ 103 w 2400"/>
              <a:gd name="T19" fmla="*/ 1168 h 2153"/>
              <a:gd name="T20" fmla="*/ 163 w 2400"/>
              <a:gd name="T21" fmla="*/ 1311 h 2153"/>
              <a:gd name="T22" fmla="*/ 217 w 2400"/>
              <a:gd name="T23" fmla="*/ 1444 h 2153"/>
              <a:gd name="T24" fmla="*/ 260 w 2400"/>
              <a:gd name="T25" fmla="*/ 1564 h 2153"/>
              <a:gd name="T26" fmla="*/ 295 w 2400"/>
              <a:gd name="T27" fmla="*/ 1659 h 2153"/>
              <a:gd name="T28" fmla="*/ 317 w 2400"/>
              <a:gd name="T29" fmla="*/ 1732 h 2153"/>
              <a:gd name="T30" fmla="*/ 329 w 2400"/>
              <a:gd name="T31" fmla="*/ 1778 h 2153"/>
              <a:gd name="T32" fmla="*/ 328 w 2400"/>
              <a:gd name="T33" fmla="*/ 1796 h 2153"/>
              <a:gd name="T34" fmla="*/ 383 w 2400"/>
              <a:gd name="T35" fmla="*/ 1890 h 2153"/>
              <a:gd name="T36" fmla="*/ 467 w 2400"/>
              <a:gd name="T37" fmla="*/ 1971 h 2153"/>
              <a:gd name="T38" fmla="*/ 581 w 2400"/>
              <a:gd name="T39" fmla="*/ 2045 h 2153"/>
              <a:gd name="T40" fmla="*/ 710 w 2400"/>
              <a:gd name="T41" fmla="*/ 2096 h 2153"/>
              <a:gd name="T42" fmla="*/ 860 w 2400"/>
              <a:gd name="T43" fmla="*/ 2135 h 2153"/>
              <a:gd name="T44" fmla="*/ 1022 w 2400"/>
              <a:gd name="T45" fmla="*/ 2152 h 2153"/>
              <a:gd name="T46" fmla="*/ 1191 w 2400"/>
              <a:gd name="T47" fmla="*/ 2149 h 2153"/>
              <a:gd name="T48" fmla="*/ 1358 w 2400"/>
              <a:gd name="T49" fmla="*/ 2127 h 2153"/>
              <a:gd name="T50" fmla="*/ 1527 w 2400"/>
              <a:gd name="T51" fmla="*/ 2084 h 2153"/>
              <a:gd name="T52" fmla="*/ 1693 w 2400"/>
              <a:gd name="T53" fmla="*/ 2026 h 2153"/>
              <a:gd name="T54" fmla="*/ 1848 w 2400"/>
              <a:gd name="T55" fmla="*/ 1960 h 2153"/>
              <a:gd name="T56" fmla="*/ 1984 w 2400"/>
              <a:gd name="T57" fmla="*/ 1880 h 2153"/>
              <a:gd name="T58" fmla="*/ 2099 w 2400"/>
              <a:gd name="T59" fmla="*/ 1794 h 2153"/>
              <a:gd name="T60" fmla="*/ 2185 w 2400"/>
              <a:gd name="T61" fmla="*/ 1705 h 2153"/>
              <a:gd name="T62" fmla="*/ 2241 w 2400"/>
              <a:gd name="T63" fmla="*/ 1613 h 2153"/>
              <a:gd name="T64" fmla="*/ 2268 w 2400"/>
              <a:gd name="T65" fmla="*/ 1522 h 2153"/>
              <a:gd name="T66" fmla="*/ 2267 w 2400"/>
              <a:gd name="T67" fmla="*/ 1437 h 2153"/>
              <a:gd name="T68" fmla="*/ 2229 w 2400"/>
              <a:gd name="T69" fmla="*/ 1329 h 2153"/>
              <a:gd name="T70" fmla="*/ 2193 w 2400"/>
              <a:gd name="T71" fmla="*/ 1199 h 2153"/>
              <a:gd name="T72" fmla="*/ 2180 w 2400"/>
              <a:gd name="T73" fmla="*/ 1076 h 2153"/>
              <a:gd name="T74" fmla="*/ 2188 w 2400"/>
              <a:gd name="T75" fmla="*/ 968 h 2153"/>
              <a:gd name="T76" fmla="*/ 2221 w 2400"/>
              <a:gd name="T77" fmla="*/ 879 h 2153"/>
              <a:gd name="T78" fmla="*/ 2270 w 2400"/>
              <a:gd name="T79" fmla="*/ 813 h 2153"/>
              <a:gd name="T80" fmla="*/ 2337 w 2400"/>
              <a:gd name="T81" fmla="*/ 780 h 2153"/>
              <a:gd name="T82" fmla="*/ 2375 w 2400"/>
              <a:gd name="T83" fmla="*/ 754 h 2153"/>
              <a:gd name="T84" fmla="*/ 2395 w 2400"/>
              <a:gd name="T85" fmla="*/ 699 h 2153"/>
              <a:gd name="T86" fmla="*/ 2399 w 2400"/>
              <a:gd name="T87" fmla="*/ 618 h 2153"/>
              <a:gd name="T88" fmla="*/ 2384 w 2400"/>
              <a:gd name="T89" fmla="*/ 521 h 2153"/>
              <a:gd name="T90" fmla="*/ 2351 w 2400"/>
              <a:gd name="T91" fmla="*/ 413 h 2153"/>
              <a:gd name="T92" fmla="*/ 2307 w 2400"/>
              <a:gd name="T93" fmla="*/ 313 h 2153"/>
              <a:gd name="T94" fmla="*/ 2236 w 2400"/>
              <a:gd name="T95" fmla="*/ 229 h 2153"/>
              <a:gd name="T96" fmla="*/ 2140 w 2400"/>
              <a:gd name="T97" fmla="*/ 156 h 2153"/>
              <a:gd name="T98" fmla="*/ 2016 w 2400"/>
              <a:gd name="T99" fmla="*/ 97 h 2153"/>
              <a:gd name="T100" fmla="*/ 1865 w 2400"/>
              <a:gd name="T101" fmla="*/ 50 h 2153"/>
              <a:gd name="T102" fmla="*/ 1696 w 2400"/>
              <a:gd name="T103" fmla="*/ 20 h 2153"/>
              <a:gd name="T104" fmla="*/ 1507 w 2400"/>
              <a:gd name="T105" fmla="*/ 2 h 2153"/>
              <a:gd name="T106" fmla="*/ 1310 w 2400"/>
              <a:gd name="T107" fmla="*/ 4 h 2153"/>
              <a:gd name="T108" fmla="*/ 1104 w 2400"/>
              <a:gd name="T109" fmla="*/ 17 h 2153"/>
              <a:gd name="T110" fmla="*/ 890 w 2400"/>
              <a:gd name="T111" fmla="*/ 48 h 2153"/>
              <a:gd name="T112" fmla="*/ 681 w 2400"/>
              <a:gd name="T113" fmla="*/ 93 h 2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00" h="2153">
                <a:moveTo>
                  <a:pt x="681" y="93"/>
                </a:moveTo>
                <a:lnTo>
                  <a:pt x="597" y="117"/>
                </a:lnTo>
                <a:lnTo>
                  <a:pt x="516" y="147"/>
                </a:lnTo>
                <a:lnTo>
                  <a:pt x="440" y="184"/>
                </a:lnTo>
                <a:lnTo>
                  <a:pt x="365" y="224"/>
                </a:lnTo>
                <a:lnTo>
                  <a:pt x="299" y="269"/>
                </a:lnTo>
                <a:lnTo>
                  <a:pt x="237" y="319"/>
                </a:lnTo>
                <a:lnTo>
                  <a:pt x="183" y="372"/>
                </a:lnTo>
                <a:lnTo>
                  <a:pt x="132" y="431"/>
                </a:lnTo>
                <a:lnTo>
                  <a:pt x="91" y="490"/>
                </a:lnTo>
                <a:lnTo>
                  <a:pt x="55" y="553"/>
                </a:lnTo>
                <a:lnTo>
                  <a:pt x="29" y="619"/>
                </a:lnTo>
                <a:lnTo>
                  <a:pt x="10" y="685"/>
                </a:lnTo>
                <a:lnTo>
                  <a:pt x="0" y="752"/>
                </a:lnTo>
                <a:lnTo>
                  <a:pt x="0" y="820"/>
                </a:lnTo>
                <a:lnTo>
                  <a:pt x="4" y="885"/>
                </a:lnTo>
                <a:lnTo>
                  <a:pt x="19" y="951"/>
                </a:lnTo>
                <a:lnTo>
                  <a:pt x="44" y="1018"/>
                </a:lnTo>
                <a:lnTo>
                  <a:pt x="76" y="1091"/>
                </a:lnTo>
                <a:lnTo>
                  <a:pt x="103" y="1168"/>
                </a:lnTo>
                <a:lnTo>
                  <a:pt x="135" y="1240"/>
                </a:lnTo>
                <a:lnTo>
                  <a:pt x="163" y="1311"/>
                </a:lnTo>
                <a:lnTo>
                  <a:pt x="190" y="1379"/>
                </a:lnTo>
                <a:lnTo>
                  <a:pt x="217" y="1444"/>
                </a:lnTo>
                <a:lnTo>
                  <a:pt x="237" y="1506"/>
                </a:lnTo>
                <a:lnTo>
                  <a:pt x="260" y="1564"/>
                </a:lnTo>
                <a:lnTo>
                  <a:pt x="277" y="1613"/>
                </a:lnTo>
                <a:lnTo>
                  <a:pt x="295" y="1659"/>
                </a:lnTo>
                <a:lnTo>
                  <a:pt x="308" y="1697"/>
                </a:lnTo>
                <a:lnTo>
                  <a:pt x="317" y="1732"/>
                </a:lnTo>
                <a:lnTo>
                  <a:pt x="324" y="1757"/>
                </a:lnTo>
                <a:lnTo>
                  <a:pt x="329" y="1778"/>
                </a:lnTo>
                <a:lnTo>
                  <a:pt x="330" y="1788"/>
                </a:lnTo>
                <a:lnTo>
                  <a:pt x="328" y="1796"/>
                </a:lnTo>
                <a:lnTo>
                  <a:pt x="352" y="1843"/>
                </a:lnTo>
                <a:lnTo>
                  <a:pt x="383" y="1890"/>
                </a:lnTo>
                <a:lnTo>
                  <a:pt x="420" y="1932"/>
                </a:lnTo>
                <a:lnTo>
                  <a:pt x="467" y="1971"/>
                </a:lnTo>
                <a:lnTo>
                  <a:pt x="521" y="2011"/>
                </a:lnTo>
                <a:lnTo>
                  <a:pt x="581" y="2045"/>
                </a:lnTo>
                <a:lnTo>
                  <a:pt x="645" y="2072"/>
                </a:lnTo>
                <a:lnTo>
                  <a:pt x="710" y="2096"/>
                </a:lnTo>
                <a:lnTo>
                  <a:pt x="785" y="2119"/>
                </a:lnTo>
                <a:lnTo>
                  <a:pt x="860" y="2135"/>
                </a:lnTo>
                <a:lnTo>
                  <a:pt x="941" y="2145"/>
                </a:lnTo>
                <a:lnTo>
                  <a:pt x="1022" y="2152"/>
                </a:lnTo>
                <a:lnTo>
                  <a:pt x="1105" y="2150"/>
                </a:lnTo>
                <a:lnTo>
                  <a:pt x="1191" y="2149"/>
                </a:lnTo>
                <a:lnTo>
                  <a:pt x="1275" y="2139"/>
                </a:lnTo>
                <a:lnTo>
                  <a:pt x="1358" y="2127"/>
                </a:lnTo>
                <a:lnTo>
                  <a:pt x="1442" y="2109"/>
                </a:lnTo>
                <a:lnTo>
                  <a:pt x="1527" y="2084"/>
                </a:lnTo>
                <a:lnTo>
                  <a:pt x="1614" y="2056"/>
                </a:lnTo>
                <a:lnTo>
                  <a:pt x="1693" y="2026"/>
                </a:lnTo>
                <a:lnTo>
                  <a:pt x="1773" y="1992"/>
                </a:lnTo>
                <a:lnTo>
                  <a:pt x="1848" y="1960"/>
                </a:lnTo>
                <a:lnTo>
                  <a:pt x="1920" y="1919"/>
                </a:lnTo>
                <a:lnTo>
                  <a:pt x="1984" y="1880"/>
                </a:lnTo>
                <a:lnTo>
                  <a:pt x="2045" y="1837"/>
                </a:lnTo>
                <a:lnTo>
                  <a:pt x="2099" y="1794"/>
                </a:lnTo>
                <a:lnTo>
                  <a:pt x="2144" y="1751"/>
                </a:lnTo>
                <a:lnTo>
                  <a:pt x="2185" y="1705"/>
                </a:lnTo>
                <a:lnTo>
                  <a:pt x="2216" y="1659"/>
                </a:lnTo>
                <a:lnTo>
                  <a:pt x="2241" y="1613"/>
                </a:lnTo>
                <a:lnTo>
                  <a:pt x="2260" y="1567"/>
                </a:lnTo>
                <a:lnTo>
                  <a:pt x="2268" y="1522"/>
                </a:lnTo>
                <a:lnTo>
                  <a:pt x="2269" y="1479"/>
                </a:lnTo>
                <a:lnTo>
                  <a:pt x="2267" y="1437"/>
                </a:lnTo>
                <a:lnTo>
                  <a:pt x="2255" y="1396"/>
                </a:lnTo>
                <a:lnTo>
                  <a:pt x="2229" y="1329"/>
                </a:lnTo>
                <a:lnTo>
                  <a:pt x="2210" y="1264"/>
                </a:lnTo>
                <a:lnTo>
                  <a:pt x="2193" y="1199"/>
                </a:lnTo>
                <a:lnTo>
                  <a:pt x="2183" y="1136"/>
                </a:lnTo>
                <a:lnTo>
                  <a:pt x="2180" y="1076"/>
                </a:lnTo>
                <a:lnTo>
                  <a:pt x="2182" y="1019"/>
                </a:lnTo>
                <a:lnTo>
                  <a:pt x="2188" y="968"/>
                </a:lnTo>
                <a:lnTo>
                  <a:pt x="2201" y="920"/>
                </a:lnTo>
                <a:lnTo>
                  <a:pt x="2221" y="879"/>
                </a:lnTo>
                <a:lnTo>
                  <a:pt x="2243" y="842"/>
                </a:lnTo>
                <a:lnTo>
                  <a:pt x="2270" y="813"/>
                </a:lnTo>
                <a:lnTo>
                  <a:pt x="2301" y="791"/>
                </a:lnTo>
                <a:lnTo>
                  <a:pt x="2337" y="780"/>
                </a:lnTo>
                <a:lnTo>
                  <a:pt x="2356" y="770"/>
                </a:lnTo>
                <a:lnTo>
                  <a:pt x="2375" y="754"/>
                </a:lnTo>
                <a:lnTo>
                  <a:pt x="2388" y="730"/>
                </a:lnTo>
                <a:lnTo>
                  <a:pt x="2395" y="699"/>
                </a:lnTo>
                <a:lnTo>
                  <a:pt x="2398" y="664"/>
                </a:lnTo>
                <a:lnTo>
                  <a:pt x="2399" y="618"/>
                </a:lnTo>
                <a:lnTo>
                  <a:pt x="2393" y="570"/>
                </a:lnTo>
                <a:lnTo>
                  <a:pt x="2384" y="521"/>
                </a:lnTo>
                <a:lnTo>
                  <a:pt x="2371" y="467"/>
                </a:lnTo>
                <a:lnTo>
                  <a:pt x="2351" y="413"/>
                </a:lnTo>
                <a:lnTo>
                  <a:pt x="2331" y="355"/>
                </a:lnTo>
                <a:lnTo>
                  <a:pt x="2307" y="313"/>
                </a:lnTo>
                <a:lnTo>
                  <a:pt x="2278" y="269"/>
                </a:lnTo>
                <a:lnTo>
                  <a:pt x="2236" y="229"/>
                </a:lnTo>
                <a:lnTo>
                  <a:pt x="2193" y="192"/>
                </a:lnTo>
                <a:lnTo>
                  <a:pt x="2140" y="156"/>
                </a:lnTo>
                <a:lnTo>
                  <a:pt x="2081" y="125"/>
                </a:lnTo>
                <a:lnTo>
                  <a:pt x="2016" y="97"/>
                </a:lnTo>
                <a:lnTo>
                  <a:pt x="1942" y="74"/>
                </a:lnTo>
                <a:lnTo>
                  <a:pt x="1865" y="50"/>
                </a:lnTo>
                <a:lnTo>
                  <a:pt x="1785" y="33"/>
                </a:lnTo>
                <a:lnTo>
                  <a:pt x="1696" y="20"/>
                </a:lnTo>
                <a:lnTo>
                  <a:pt x="1604" y="8"/>
                </a:lnTo>
                <a:lnTo>
                  <a:pt x="1507" y="2"/>
                </a:lnTo>
                <a:lnTo>
                  <a:pt x="1411" y="0"/>
                </a:lnTo>
                <a:lnTo>
                  <a:pt x="1310" y="4"/>
                </a:lnTo>
                <a:lnTo>
                  <a:pt x="1206" y="8"/>
                </a:lnTo>
                <a:lnTo>
                  <a:pt x="1104" y="17"/>
                </a:lnTo>
                <a:lnTo>
                  <a:pt x="998" y="33"/>
                </a:lnTo>
                <a:lnTo>
                  <a:pt x="890" y="48"/>
                </a:lnTo>
                <a:lnTo>
                  <a:pt x="786" y="69"/>
                </a:lnTo>
                <a:lnTo>
                  <a:pt x="681" y="93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1869FAE-D34E-43F7-8F78-06110A8B3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r>
              <a:rPr lang="en-US" altLang="en-US"/>
              <a:t>Population &amp; Sample Regression Models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52556D1B-C1AC-4658-B082-2C9301CFD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9" y="2916238"/>
            <a:ext cx="205422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bg2"/>
                </a:solidFill>
              </a:rPr>
              <a:t>Unknown Relationship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46003C76-8E23-4EDB-8944-595689779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6" y="1978025"/>
            <a:ext cx="20542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Population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71CD9058-A813-4754-AB5E-CCFCA8B55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76" y="1976439"/>
            <a:ext cx="31210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Random Sample</a:t>
            </a:r>
          </a:p>
        </p:txBody>
      </p:sp>
      <p:sp>
        <p:nvSpPr>
          <p:cNvPr id="69639" name="Oval 7">
            <a:extLst>
              <a:ext uri="{FF2B5EF4-FFF2-40B4-BE49-F238E27FC236}">
                <a16:creationId xmlns:a16="http://schemas.microsoft.com/office/drawing/2014/main" id="{0BCCD761-85BB-4A0C-851C-7DF3D89F4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3587750"/>
            <a:ext cx="1587500" cy="9779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Oval 8">
            <a:extLst>
              <a:ext uri="{FF2B5EF4-FFF2-40B4-BE49-F238E27FC236}">
                <a16:creationId xmlns:a16="http://schemas.microsoft.com/office/drawing/2014/main" id="{914AAA42-0011-4A13-8AA5-BCE485763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4502150"/>
            <a:ext cx="1587500" cy="9779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641" name="Object 9">
            <a:hlinkClick r:id="" action="ppaction://ole?verb=0"/>
            <a:extLst>
              <a:ext uri="{FF2B5EF4-FFF2-40B4-BE49-F238E27FC236}">
                <a16:creationId xmlns:a16="http://schemas.microsoft.com/office/drawing/2014/main" id="{E04D850E-4238-4DEC-97AD-DBFE075CABB2}"/>
              </a:ext>
            </a:extLst>
          </p:cNvPr>
          <p:cNvGraphicFramePr>
            <a:graphicFrameLocks/>
          </p:cNvGraphicFramePr>
          <p:nvPr/>
        </p:nvGraphicFramePr>
        <p:xfrm>
          <a:off x="2408239" y="3843339"/>
          <a:ext cx="32527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MathType Equation" r:id="rId4" imgW="3260520" imgH="466560" progId="Equation">
                  <p:embed/>
                </p:oleObj>
              </mc:Choice>
              <mc:Fallback>
                <p:oleObj name="MathType Equation" r:id="rId4" imgW="3260520" imgH="466560" progId="Equation">
                  <p:embed/>
                  <p:pic>
                    <p:nvPicPr>
                      <p:cNvPr id="69641" name="Object 9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E04D850E-4238-4DEC-97AD-DBFE075CABB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9" y="3843339"/>
                        <a:ext cx="32527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FA588C7C-6662-4ABA-ACA6-439E1DD3FF80}"/>
              </a:ext>
            </a:extLst>
          </p:cNvPr>
          <p:cNvGraphicFramePr>
            <a:graphicFrameLocks/>
          </p:cNvGraphicFramePr>
          <p:nvPr/>
        </p:nvGraphicFramePr>
        <p:xfrm>
          <a:off x="6623051" y="2724151"/>
          <a:ext cx="34956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MathType Equation" r:id="rId6" imgW="3503520" imgH="722160" progId="Equation">
                  <p:embed/>
                </p:oleObj>
              </mc:Choice>
              <mc:Fallback>
                <p:oleObj name="MathType Equation" r:id="rId6" imgW="3503520" imgH="722160" progId="Equation">
                  <p:embed/>
                  <p:pic>
                    <p:nvPicPr>
                      <p:cNvPr id="69642" name="Object 10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A588C7C-6662-4ABA-ACA6-439E1DD3FF8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1" y="2724151"/>
                        <a:ext cx="34956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3" name="Rectangle 11">
            <a:extLst>
              <a:ext uri="{FF2B5EF4-FFF2-40B4-BE49-F238E27FC236}">
                <a16:creationId xmlns:a16="http://schemas.microsoft.com/office/drawing/2014/main" id="{F5F1D19D-011A-4CDB-B055-DA4D60B6F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79" y="44799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9644" name="Rectangle 12">
            <a:extLst>
              <a:ext uri="{FF2B5EF4-FFF2-40B4-BE49-F238E27FC236}">
                <a16:creationId xmlns:a16="http://schemas.microsoft.com/office/drawing/2014/main" id="{39056D1B-B7BE-4A1D-BA35-3FB9DCBA4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741" y="4495801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9645" name="Rectangle 13">
            <a:extLst>
              <a:ext uri="{FF2B5EF4-FFF2-40B4-BE49-F238E27FC236}">
                <a16:creationId xmlns:a16="http://schemas.microsoft.com/office/drawing/2014/main" id="{A5C6E2F9-DE45-456A-8379-F7D3489CE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516" y="3281364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9646" name="Rectangle 14">
            <a:extLst>
              <a:ext uri="{FF2B5EF4-FFF2-40B4-BE49-F238E27FC236}">
                <a16:creationId xmlns:a16="http://schemas.microsoft.com/office/drawing/2014/main" id="{A3FA50FE-84BD-4B2E-80D4-05F79155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91" y="5516564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2"/>
                </a:solidFill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9647" name="Rectangle 15">
            <a:extLst>
              <a:ext uri="{FF2B5EF4-FFF2-40B4-BE49-F238E27FC236}">
                <a16:creationId xmlns:a16="http://schemas.microsoft.com/office/drawing/2014/main" id="{C5F2D4A4-055F-45BA-9439-64EA24CCB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66" y="49371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9648" name="Rectangle 16">
            <a:extLst>
              <a:ext uri="{FF2B5EF4-FFF2-40B4-BE49-F238E27FC236}">
                <a16:creationId xmlns:a16="http://schemas.microsoft.com/office/drawing/2014/main" id="{9969C018-2D2B-4378-B743-E268CD9B9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679" y="3629026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9649" name="Rectangle 17">
            <a:extLst>
              <a:ext uri="{FF2B5EF4-FFF2-40B4-BE49-F238E27FC236}">
                <a16:creationId xmlns:a16="http://schemas.microsoft.com/office/drawing/2014/main" id="{1CDE0FEE-0C86-4B19-9BC6-8924B738C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1704" y="4070351"/>
            <a:ext cx="642806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Wingdings" panose="05000000000000000000" pitchFamily="2" charset="2"/>
              </a:rPr>
              <a:t></a:t>
            </a: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grpSp>
        <p:nvGrpSpPr>
          <p:cNvPr id="69652" name="Group 20">
            <a:extLst>
              <a:ext uri="{FF2B5EF4-FFF2-40B4-BE49-F238E27FC236}">
                <a16:creationId xmlns:a16="http://schemas.microsoft.com/office/drawing/2014/main" id="{D6B32023-94A5-4025-8A1B-B108A92B0CAC}"/>
              </a:ext>
            </a:extLst>
          </p:cNvPr>
          <p:cNvGrpSpPr>
            <a:grpSpLocks/>
          </p:cNvGrpSpPr>
          <p:nvPr/>
        </p:nvGrpSpPr>
        <p:grpSpPr bwMode="auto">
          <a:xfrm>
            <a:off x="4837114" y="4667250"/>
            <a:ext cx="3108325" cy="1100138"/>
            <a:chOff x="2087" y="2940"/>
            <a:chExt cx="1958" cy="693"/>
          </a:xfrm>
        </p:grpSpPr>
        <p:sp>
          <p:nvSpPr>
            <p:cNvPr id="69650" name="Freeform 18">
              <a:extLst>
                <a:ext uri="{FF2B5EF4-FFF2-40B4-BE49-F238E27FC236}">
                  <a16:creationId xmlns:a16="http://schemas.microsoft.com/office/drawing/2014/main" id="{29519B8E-8A6B-4C75-9893-B6E980529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7" y="2940"/>
              <a:ext cx="1958" cy="655"/>
            </a:xfrm>
            <a:custGeom>
              <a:avLst/>
              <a:gdLst>
                <a:gd name="T0" fmla="*/ 38 w 1958"/>
                <a:gd name="T1" fmla="*/ 357 h 655"/>
                <a:gd name="T2" fmla="*/ 139 w 1958"/>
                <a:gd name="T3" fmla="*/ 422 h 655"/>
                <a:gd name="T4" fmla="*/ 270 w 1958"/>
                <a:gd name="T5" fmla="*/ 486 h 655"/>
                <a:gd name="T6" fmla="*/ 408 w 1958"/>
                <a:gd name="T7" fmla="*/ 533 h 655"/>
                <a:gd name="T8" fmla="*/ 565 w 1958"/>
                <a:gd name="T9" fmla="*/ 581 h 655"/>
                <a:gd name="T10" fmla="*/ 733 w 1958"/>
                <a:gd name="T11" fmla="*/ 614 h 655"/>
                <a:gd name="T12" fmla="*/ 937 w 1958"/>
                <a:gd name="T13" fmla="*/ 636 h 655"/>
                <a:gd name="T14" fmla="*/ 1118 w 1958"/>
                <a:gd name="T15" fmla="*/ 643 h 655"/>
                <a:gd name="T16" fmla="*/ 1302 w 1958"/>
                <a:gd name="T17" fmla="*/ 615 h 655"/>
                <a:gd name="T18" fmla="*/ 1471 w 1958"/>
                <a:gd name="T19" fmla="*/ 563 h 655"/>
                <a:gd name="T20" fmla="*/ 1571 w 1958"/>
                <a:gd name="T21" fmla="*/ 505 h 655"/>
                <a:gd name="T22" fmla="*/ 1647 w 1958"/>
                <a:gd name="T23" fmla="*/ 449 h 655"/>
                <a:gd name="T24" fmla="*/ 1807 w 1958"/>
                <a:gd name="T25" fmla="*/ 654 h 655"/>
                <a:gd name="T26" fmla="*/ 1825 w 1958"/>
                <a:gd name="T27" fmla="*/ 473 h 655"/>
                <a:gd name="T28" fmla="*/ 1866 w 1958"/>
                <a:gd name="T29" fmla="*/ 277 h 655"/>
                <a:gd name="T30" fmla="*/ 1957 w 1958"/>
                <a:gd name="T31" fmla="*/ 127 h 655"/>
                <a:gd name="T32" fmla="*/ 1839 w 1958"/>
                <a:gd name="T33" fmla="*/ 83 h 655"/>
                <a:gd name="T34" fmla="*/ 1640 w 1958"/>
                <a:gd name="T35" fmla="*/ 71 h 655"/>
                <a:gd name="T36" fmla="*/ 1496 w 1958"/>
                <a:gd name="T37" fmla="*/ 36 h 655"/>
                <a:gd name="T38" fmla="*/ 1541 w 1958"/>
                <a:gd name="T39" fmla="*/ 197 h 655"/>
                <a:gd name="T40" fmla="*/ 1419 w 1958"/>
                <a:gd name="T41" fmla="*/ 291 h 655"/>
                <a:gd name="T42" fmla="*/ 1265 w 1958"/>
                <a:gd name="T43" fmla="*/ 360 h 655"/>
                <a:gd name="T44" fmla="*/ 1086 w 1958"/>
                <a:gd name="T45" fmla="*/ 411 h 655"/>
                <a:gd name="T46" fmla="*/ 855 w 1958"/>
                <a:gd name="T47" fmla="*/ 445 h 655"/>
                <a:gd name="T48" fmla="*/ 649 w 1958"/>
                <a:gd name="T49" fmla="*/ 447 h 655"/>
                <a:gd name="T50" fmla="*/ 551 w 1958"/>
                <a:gd name="T51" fmla="*/ 444 h 655"/>
                <a:gd name="T52" fmla="*/ 468 w 1958"/>
                <a:gd name="T53" fmla="*/ 434 h 655"/>
                <a:gd name="T54" fmla="*/ 335 w 1958"/>
                <a:gd name="T55" fmla="*/ 412 h 655"/>
                <a:gd name="T56" fmla="*/ 252 w 1958"/>
                <a:gd name="T57" fmla="*/ 392 h 655"/>
                <a:gd name="T58" fmla="*/ 173 w 1958"/>
                <a:gd name="T59" fmla="*/ 368 h 655"/>
                <a:gd name="T60" fmla="*/ 86 w 1958"/>
                <a:gd name="T61" fmla="*/ 331 h 655"/>
                <a:gd name="T62" fmla="*/ 0 w 1958"/>
                <a:gd name="T63" fmla="*/ 291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58" h="655">
                  <a:moveTo>
                    <a:pt x="0" y="291"/>
                  </a:moveTo>
                  <a:lnTo>
                    <a:pt x="38" y="357"/>
                  </a:lnTo>
                  <a:lnTo>
                    <a:pt x="95" y="393"/>
                  </a:lnTo>
                  <a:lnTo>
                    <a:pt x="139" y="422"/>
                  </a:lnTo>
                  <a:lnTo>
                    <a:pt x="200" y="455"/>
                  </a:lnTo>
                  <a:lnTo>
                    <a:pt x="270" y="486"/>
                  </a:lnTo>
                  <a:lnTo>
                    <a:pt x="329" y="503"/>
                  </a:lnTo>
                  <a:lnTo>
                    <a:pt x="408" y="533"/>
                  </a:lnTo>
                  <a:lnTo>
                    <a:pt x="488" y="557"/>
                  </a:lnTo>
                  <a:lnTo>
                    <a:pt x="565" y="581"/>
                  </a:lnTo>
                  <a:lnTo>
                    <a:pt x="664" y="604"/>
                  </a:lnTo>
                  <a:lnTo>
                    <a:pt x="733" y="614"/>
                  </a:lnTo>
                  <a:lnTo>
                    <a:pt x="830" y="625"/>
                  </a:lnTo>
                  <a:lnTo>
                    <a:pt x="937" y="636"/>
                  </a:lnTo>
                  <a:lnTo>
                    <a:pt x="1040" y="642"/>
                  </a:lnTo>
                  <a:lnTo>
                    <a:pt x="1118" y="643"/>
                  </a:lnTo>
                  <a:lnTo>
                    <a:pt x="1219" y="630"/>
                  </a:lnTo>
                  <a:lnTo>
                    <a:pt x="1302" y="615"/>
                  </a:lnTo>
                  <a:lnTo>
                    <a:pt x="1387" y="593"/>
                  </a:lnTo>
                  <a:lnTo>
                    <a:pt x="1471" y="563"/>
                  </a:lnTo>
                  <a:lnTo>
                    <a:pt x="1518" y="538"/>
                  </a:lnTo>
                  <a:lnTo>
                    <a:pt x="1571" y="505"/>
                  </a:lnTo>
                  <a:lnTo>
                    <a:pt x="1610" y="476"/>
                  </a:lnTo>
                  <a:lnTo>
                    <a:pt x="1647" y="449"/>
                  </a:lnTo>
                  <a:lnTo>
                    <a:pt x="1671" y="421"/>
                  </a:lnTo>
                  <a:lnTo>
                    <a:pt x="1807" y="654"/>
                  </a:lnTo>
                  <a:lnTo>
                    <a:pt x="1813" y="571"/>
                  </a:lnTo>
                  <a:lnTo>
                    <a:pt x="1825" y="473"/>
                  </a:lnTo>
                  <a:lnTo>
                    <a:pt x="1839" y="375"/>
                  </a:lnTo>
                  <a:lnTo>
                    <a:pt x="1866" y="277"/>
                  </a:lnTo>
                  <a:lnTo>
                    <a:pt x="1894" y="213"/>
                  </a:lnTo>
                  <a:lnTo>
                    <a:pt x="1957" y="127"/>
                  </a:lnTo>
                  <a:lnTo>
                    <a:pt x="1926" y="77"/>
                  </a:lnTo>
                  <a:lnTo>
                    <a:pt x="1839" y="83"/>
                  </a:lnTo>
                  <a:lnTo>
                    <a:pt x="1744" y="86"/>
                  </a:lnTo>
                  <a:lnTo>
                    <a:pt x="1640" y="71"/>
                  </a:lnTo>
                  <a:lnTo>
                    <a:pt x="1550" y="52"/>
                  </a:lnTo>
                  <a:lnTo>
                    <a:pt x="1496" y="36"/>
                  </a:lnTo>
                  <a:lnTo>
                    <a:pt x="1427" y="0"/>
                  </a:lnTo>
                  <a:lnTo>
                    <a:pt x="1541" y="197"/>
                  </a:lnTo>
                  <a:lnTo>
                    <a:pt x="1478" y="251"/>
                  </a:lnTo>
                  <a:lnTo>
                    <a:pt x="1419" y="291"/>
                  </a:lnTo>
                  <a:lnTo>
                    <a:pt x="1343" y="330"/>
                  </a:lnTo>
                  <a:lnTo>
                    <a:pt x="1265" y="360"/>
                  </a:lnTo>
                  <a:lnTo>
                    <a:pt x="1170" y="389"/>
                  </a:lnTo>
                  <a:lnTo>
                    <a:pt x="1086" y="411"/>
                  </a:lnTo>
                  <a:lnTo>
                    <a:pt x="961" y="435"/>
                  </a:lnTo>
                  <a:lnTo>
                    <a:pt x="855" y="445"/>
                  </a:lnTo>
                  <a:lnTo>
                    <a:pt x="758" y="449"/>
                  </a:lnTo>
                  <a:lnTo>
                    <a:pt x="649" y="447"/>
                  </a:lnTo>
                  <a:lnTo>
                    <a:pt x="598" y="445"/>
                  </a:lnTo>
                  <a:lnTo>
                    <a:pt x="551" y="444"/>
                  </a:lnTo>
                  <a:lnTo>
                    <a:pt x="509" y="438"/>
                  </a:lnTo>
                  <a:lnTo>
                    <a:pt x="468" y="434"/>
                  </a:lnTo>
                  <a:lnTo>
                    <a:pt x="391" y="425"/>
                  </a:lnTo>
                  <a:lnTo>
                    <a:pt x="335" y="412"/>
                  </a:lnTo>
                  <a:lnTo>
                    <a:pt x="294" y="402"/>
                  </a:lnTo>
                  <a:lnTo>
                    <a:pt x="252" y="392"/>
                  </a:lnTo>
                  <a:lnTo>
                    <a:pt x="210" y="378"/>
                  </a:lnTo>
                  <a:lnTo>
                    <a:pt x="173" y="368"/>
                  </a:lnTo>
                  <a:lnTo>
                    <a:pt x="131" y="352"/>
                  </a:lnTo>
                  <a:lnTo>
                    <a:pt x="86" y="331"/>
                  </a:lnTo>
                  <a:lnTo>
                    <a:pt x="39" y="312"/>
                  </a:lnTo>
                  <a:lnTo>
                    <a:pt x="0" y="291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Freeform 19">
              <a:extLst>
                <a:ext uri="{FF2B5EF4-FFF2-40B4-BE49-F238E27FC236}">
                  <a16:creationId xmlns:a16="http://schemas.microsoft.com/office/drawing/2014/main" id="{27322726-7BAF-4886-9C33-6773B6C45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2997"/>
              <a:ext cx="1918" cy="636"/>
            </a:xfrm>
            <a:custGeom>
              <a:avLst/>
              <a:gdLst>
                <a:gd name="T0" fmla="*/ 0 w 1918"/>
                <a:gd name="T1" fmla="*/ 297 h 636"/>
                <a:gd name="T2" fmla="*/ 52 w 1918"/>
                <a:gd name="T3" fmla="*/ 342 h 636"/>
                <a:gd name="T4" fmla="*/ 97 w 1918"/>
                <a:gd name="T5" fmla="*/ 377 h 636"/>
                <a:gd name="T6" fmla="*/ 139 w 1918"/>
                <a:gd name="T7" fmla="*/ 403 h 636"/>
                <a:gd name="T8" fmla="*/ 187 w 1918"/>
                <a:gd name="T9" fmla="*/ 432 h 636"/>
                <a:gd name="T10" fmla="*/ 256 w 1918"/>
                <a:gd name="T11" fmla="*/ 472 h 636"/>
                <a:gd name="T12" fmla="*/ 325 w 1918"/>
                <a:gd name="T13" fmla="*/ 504 h 636"/>
                <a:gd name="T14" fmla="*/ 405 w 1918"/>
                <a:gd name="T15" fmla="*/ 534 h 636"/>
                <a:gd name="T16" fmla="*/ 485 w 1918"/>
                <a:gd name="T17" fmla="*/ 558 h 636"/>
                <a:gd name="T18" fmla="*/ 560 w 1918"/>
                <a:gd name="T19" fmla="*/ 578 h 636"/>
                <a:gd name="T20" fmla="*/ 657 w 1918"/>
                <a:gd name="T21" fmla="*/ 600 h 636"/>
                <a:gd name="T22" fmla="*/ 727 w 1918"/>
                <a:gd name="T23" fmla="*/ 611 h 636"/>
                <a:gd name="T24" fmla="*/ 823 w 1918"/>
                <a:gd name="T25" fmla="*/ 620 h 636"/>
                <a:gd name="T26" fmla="*/ 928 w 1918"/>
                <a:gd name="T27" fmla="*/ 630 h 636"/>
                <a:gd name="T28" fmla="*/ 1032 w 1918"/>
                <a:gd name="T29" fmla="*/ 634 h 636"/>
                <a:gd name="T30" fmla="*/ 1109 w 1918"/>
                <a:gd name="T31" fmla="*/ 635 h 636"/>
                <a:gd name="T32" fmla="*/ 1211 w 1918"/>
                <a:gd name="T33" fmla="*/ 622 h 636"/>
                <a:gd name="T34" fmla="*/ 1291 w 1918"/>
                <a:gd name="T35" fmla="*/ 606 h 636"/>
                <a:gd name="T36" fmla="*/ 1376 w 1918"/>
                <a:gd name="T37" fmla="*/ 584 h 636"/>
                <a:gd name="T38" fmla="*/ 1461 w 1918"/>
                <a:gd name="T39" fmla="*/ 554 h 636"/>
                <a:gd name="T40" fmla="*/ 1508 w 1918"/>
                <a:gd name="T41" fmla="*/ 532 h 636"/>
                <a:gd name="T42" fmla="*/ 1561 w 1918"/>
                <a:gd name="T43" fmla="*/ 498 h 636"/>
                <a:gd name="T44" fmla="*/ 1599 w 1918"/>
                <a:gd name="T45" fmla="*/ 468 h 636"/>
                <a:gd name="T46" fmla="*/ 1636 w 1918"/>
                <a:gd name="T47" fmla="*/ 439 h 636"/>
                <a:gd name="T48" fmla="*/ 1663 w 1918"/>
                <a:gd name="T49" fmla="*/ 413 h 636"/>
                <a:gd name="T50" fmla="*/ 1774 w 1918"/>
                <a:gd name="T51" fmla="*/ 606 h 636"/>
                <a:gd name="T52" fmla="*/ 1782 w 1918"/>
                <a:gd name="T53" fmla="*/ 519 h 636"/>
                <a:gd name="T54" fmla="*/ 1795 w 1918"/>
                <a:gd name="T55" fmla="*/ 439 h 636"/>
                <a:gd name="T56" fmla="*/ 1812 w 1918"/>
                <a:gd name="T57" fmla="*/ 332 h 636"/>
                <a:gd name="T58" fmla="*/ 1840 w 1918"/>
                <a:gd name="T59" fmla="*/ 239 h 636"/>
                <a:gd name="T60" fmla="*/ 1872 w 1918"/>
                <a:gd name="T61" fmla="*/ 158 h 636"/>
                <a:gd name="T62" fmla="*/ 1917 w 1918"/>
                <a:gd name="T63" fmla="*/ 71 h 636"/>
                <a:gd name="T64" fmla="*/ 1831 w 1918"/>
                <a:gd name="T65" fmla="*/ 77 h 636"/>
                <a:gd name="T66" fmla="*/ 1737 w 1918"/>
                <a:gd name="T67" fmla="*/ 80 h 636"/>
                <a:gd name="T68" fmla="*/ 1633 w 1918"/>
                <a:gd name="T69" fmla="*/ 68 h 636"/>
                <a:gd name="T70" fmla="*/ 1544 w 1918"/>
                <a:gd name="T71" fmla="*/ 48 h 636"/>
                <a:gd name="T72" fmla="*/ 1491 w 1918"/>
                <a:gd name="T73" fmla="*/ 34 h 636"/>
                <a:gd name="T74" fmla="*/ 1422 w 1918"/>
                <a:gd name="T75" fmla="*/ 0 h 636"/>
                <a:gd name="T76" fmla="*/ 1534 w 1918"/>
                <a:gd name="T77" fmla="*/ 195 h 636"/>
                <a:gd name="T78" fmla="*/ 1472 w 1918"/>
                <a:gd name="T79" fmla="*/ 245 h 636"/>
                <a:gd name="T80" fmla="*/ 1413 w 1918"/>
                <a:gd name="T81" fmla="*/ 287 h 636"/>
                <a:gd name="T82" fmla="*/ 1335 w 1918"/>
                <a:gd name="T83" fmla="*/ 325 h 636"/>
                <a:gd name="T84" fmla="*/ 1258 w 1918"/>
                <a:gd name="T85" fmla="*/ 357 h 636"/>
                <a:gd name="T86" fmla="*/ 1164 w 1918"/>
                <a:gd name="T87" fmla="*/ 384 h 636"/>
                <a:gd name="T88" fmla="*/ 1080 w 1918"/>
                <a:gd name="T89" fmla="*/ 405 h 636"/>
                <a:gd name="T90" fmla="*/ 954 w 1918"/>
                <a:gd name="T91" fmla="*/ 431 h 636"/>
                <a:gd name="T92" fmla="*/ 851 w 1918"/>
                <a:gd name="T93" fmla="*/ 442 h 636"/>
                <a:gd name="T94" fmla="*/ 753 w 1918"/>
                <a:gd name="T95" fmla="*/ 449 h 636"/>
                <a:gd name="T96" fmla="*/ 645 w 1918"/>
                <a:gd name="T97" fmla="*/ 446 h 636"/>
                <a:gd name="T98" fmla="*/ 595 w 1918"/>
                <a:gd name="T99" fmla="*/ 445 h 636"/>
                <a:gd name="T100" fmla="*/ 548 w 1918"/>
                <a:gd name="T101" fmla="*/ 444 h 636"/>
                <a:gd name="T102" fmla="*/ 505 w 1918"/>
                <a:gd name="T103" fmla="*/ 438 h 636"/>
                <a:gd name="T104" fmla="*/ 463 w 1918"/>
                <a:gd name="T105" fmla="*/ 433 h 636"/>
                <a:gd name="T106" fmla="*/ 390 w 1918"/>
                <a:gd name="T107" fmla="*/ 427 h 636"/>
                <a:gd name="T108" fmla="*/ 334 w 1918"/>
                <a:gd name="T109" fmla="*/ 414 h 636"/>
                <a:gd name="T110" fmla="*/ 293 w 1918"/>
                <a:gd name="T111" fmla="*/ 404 h 636"/>
                <a:gd name="T112" fmla="*/ 250 w 1918"/>
                <a:gd name="T113" fmla="*/ 394 h 636"/>
                <a:gd name="T114" fmla="*/ 208 w 1918"/>
                <a:gd name="T115" fmla="*/ 382 h 636"/>
                <a:gd name="T116" fmla="*/ 173 w 1918"/>
                <a:gd name="T117" fmla="*/ 371 h 636"/>
                <a:gd name="T118" fmla="*/ 130 w 1918"/>
                <a:gd name="T119" fmla="*/ 357 h 636"/>
                <a:gd name="T120" fmla="*/ 84 w 1918"/>
                <a:gd name="T121" fmla="*/ 337 h 636"/>
                <a:gd name="T122" fmla="*/ 41 w 1918"/>
                <a:gd name="T123" fmla="*/ 320 h 636"/>
                <a:gd name="T124" fmla="*/ 0 w 1918"/>
                <a:gd name="T125" fmla="*/ 297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18" h="636">
                  <a:moveTo>
                    <a:pt x="0" y="297"/>
                  </a:moveTo>
                  <a:lnTo>
                    <a:pt x="52" y="342"/>
                  </a:lnTo>
                  <a:lnTo>
                    <a:pt x="97" y="377"/>
                  </a:lnTo>
                  <a:lnTo>
                    <a:pt x="139" y="403"/>
                  </a:lnTo>
                  <a:lnTo>
                    <a:pt x="187" y="432"/>
                  </a:lnTo>
                  <a:lnTo>
                    <a:pt x="256" y="472"/>
                  </a:lnTo>
                  <a:lnTo>
                    <a:pt x="325" y="504"/>
                  </a:lnTo>
                  <a:lnTo>
                    <a:pt x="405" y="534"/>
                  </a:lnTo>
                  <a:lnTo>
                    <a:pt x="485" y="558"/>
                  </a:lnTo>
                  <a:lnTo>
                    <a:pt x="560" y="578"/>
                  </a:lnTo>
                  <a:lnTo>
                    <a:pt x="657" y="600"/>
                  </a:lnTo>
                  <a:lnTo>
                    <a:pt x="727" y="611"/>
                  </a:lnTo>
                  <a:lnTo>
                    <a:pt x="823" y="620"/>
                  </a:lnTo>
                  <a:lnTo>
                    <a:pt x="928" y="630"/>
                  </a:lnTo>
                  <a:lnTo>
                    <a:pt x="1032" y="634"/>
                  </a:lnTo>
                  <a:lnTo>
                    <a:pt x="1109" y="635"/>
                  </a:lnTo>
                  <a:lnTo>
                    <a:pt x="1211" y="622"/>
                  </a:lnTo>
                  <a:lnTo>
                    <a:pt x="1291" y="606"/>
                  </a:lnTo>
                  <a:lnTo>
                    <a:pt x="1376" y="584"/>
                  </a:lnTo>
                  <a:lnTo>
                    <a:pt x="1461" y="554"/>
                  </a:lnTo>
                  <a:lnTo>
                    <a:pt x="1508" y="532"/>
                  </a:lnTo>
                  <a:lnTo>
                    <a:pt x="1561" y="498"/>
                  </a:lnTo>
                  <a:lnTo>
                    <a:pt x="1599" y="468"/>
                  </a:lnTo>
                  <a:lnTo>
                    <a:pt x="1636" y="439"/>
                  </a:lnTo>
                  <a:lnTo>
                    <a:pt x="1663" y="413"/>
                  </a:lnTo>
                  <a:lnTo>
                    <a:pt x="1774" y="606"/>
                  </a:lnTo>
                  <a:lnTo>
                    <a:pt x="1782" y="519"/>
                  </a:lnTo>
                  <a:lnTo>
                    <a:pt x="1795" y="439"/>
                  </a:lnTo>
                  <a:lnTo>
                    <a:pt x="1812" y="332"/>
                  </a:lnTo>
                  <a:lnTo>
                    <a:pt x="1840" y="239"/>
                  </a:lnTo>
                  <a:lnTo>
                    <a:pt x="1872" y="158"/>
                  </a:lnTo>
                  <a:lnTo>
                    <a:pt x="1917" y="71"/>
                  </a:lnTo>
                  <a:lnTo>
                    <a:pt x="1831" y="77"/>
                  </a:lnTo>
                  <a:lnTo>
                    <a:pt x="1737" y="80"/>
                  </a:lnTo>
                  <a:lnTo>
                    <a:pt x="1633" y="68"/>
                  </a:lnTo>
                  <a:lnTo>
                    <a:pt x="1544" y="48"/>
                  </a:lnTo>
                  <a:lnTo>
                    <a:pt x="1491" y="34"/>
                  </a:lnTo>
                  <a:lnTo>
                    <a:pt x="1422" y="0"/>
                  </a:lnTo>
                  <a:lnTo>
                    <a:pt x="1534" y="195"/>
                  </a:lnTo>
                  <a:lnTo>
                    <a:pt x="1472" y="245"/>
                  </a:lnTo>
                  <a:lnTo>
                    <a:pt x="1413" y="287"/>
                  </a:lnTo>
                  <a:lnTo>
                    <a:pt x="1335" y="325"/>
                  </a:lnTo>
                  <a:lnTo>
                    <a:pt x="1258" y="357"/>
                  </a:lnTo>
                  <a:lnTo>
                    <a:pt x="1164" y="384"/>
                  </a:lnTo>
                  <a:lnTo>
                    <a:pt x="1080" y="405"/>
                  </a:lnTo>
                  <a:lnTo>
                    <a:pt x="954" y="431"/>
                  </a:lnTo>
                  <a:lnTo>
                    <a:pt x="851" y="442"/>
                  </a:lnTo>
                  <a:lnTo>
                    <a:pt x="753" y="449"/>
                  </a:lnTo>
                  <a:lnTo>
                    <a:pt x="645" y="446"/>
                  </a:lnTo>
                  <a:lnTo>
                    <a:pt x="595" y="445"/>
                  </a:lnTo>
                  <a:lnTo>
                    <a:pt x="548" y="444"/>
                  </a:lnTo>
                  <a:lnTo>
                    <a:pt x="505" y="438"/>
                  </a:lnTo>
                  <a:lnTo>
                    <a:pt x="463" y="433"/>
                  </a:lnTo>
                  <a:lnTo>
                    <a:pt x="390" y="427"/>
                  </a:lnTo>
                  <a:lnTo>
                    <a:pt x="334" y="414"/>
                  </a:lnTo>
                  <a:lnTo>
                    <a:pt x="293" y="404"/>
                  </a:lnTo>
                  <a:lnTo>
                    <a:pt x="250" y="394"/>
                  </a:lnTo>
                  <a:lnTo>
                    <a:pt x="208" y="382"/>
                  </a:lnTo>
                  <a:lnTo>
                    <a:pt x="173" y="371"/>
                  </a:lnTo>
                  <a:lnTo>
                    <a:pt x="130" y="357"/>
                  </a:lnTo>
                  <a:lnTo>
                    <a:pt x="84" y="337"/>
                  </a:lnTo>
                  <a:lnTo>
                    <a:pt x="41" y="320"/>
                  </a:lnTo>
                  <a:lnTo>
                    <a:pt x="0" y="297"/>
                  </a:lnTo>
                </a:path>
              </a:pathLst>
            </a:custGeom>
            <a:solidFill>
              <a:srgbClr val="00FF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655" name="Group 23">
            <a:extLst>
              <a:ext uri="{FF2B5EF4-FFF2-40B4-BE49-F238E27FC236}">
                <a16:creationId xmlns:a16="http://schemas.microsoft.com/office/drawing/2014/main" id="{79434CC4-9AE9-4841-AB00-A267A03167D0}"/>
              </a:ext>
            </a:extLst>
          </p:cNvPr>
          <p:cNvGrpSpPr>
            <a:grpSpLocks/>
          </p:cNvGrpSpPr>
          <p:nvPr/>
        </p:nvGrpSpPr>
        <p:grpSpPr bwMode="auto">
          <a:xfrm>
            <a:off x="4873626" y="2312988"/>
            <a:ext cx="2487613" cy="881062"/>
            <a:chOff x="2110" y="1457"/>
            <a:chExt cx="1567" cy="555"/>
          </a:xfrm>
        </p:grpSpPr>
        <p:sp>
          <p:nvSpPr>
            <p:cNvPr id="69653" name="Freeform 21">
              <a:extLst>
                <a:ext uri="{FF2B5EF4-FFF2-40B4-BE49-F238E27FC236}">
                  <a16:creationId xmlns:a16="http://schemas.microsoft.com/office/drawing/2014/main" id="{479008B6-2511-4560-B665-4719B413B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1487"/>
              <a:ext cx="1567" cy="525"/>
            </a:xfrm>
            <a:custGeom>
              <a:avLst/>
              <a:gdLst>
                <a:gd name="T0" fmla="*/ 1536 w 1567"/>
                <a:gd name="T1" fmla="*/ 238 h 525"/>
                <a:gd name="T2" fmla="*/ 1455 w 1567"/>
                <a:gd name="T3" fmla="*/ 186 h 525"/>
                <a:gd name="T4" fmla="*/ 1350 w 1567"/>
                <a:gd name="T5" fmla="*/ 135 h 525"/>
                <a:gd name="T6" fmla="*/ 1240 w 1567"/>
                <a:gd name="T7" fmla="*/ 97 h 525"/>
                <a:gd name="T8" fmla="*/ 1114 w 1567"/>
                <a:gd name="T9" fmla="*/ 58 h 525"/>
                <a:gd name="T10" fmla="*/ 979 w 1567"/>
                <a:gd name="T11" fmla="*/ 32 h 525"/>
                <a:gd name="T12" fmla="*/ 816 w 1567"/>
                <a:gd name="T13" fmla="*/ 14 h 525"/>
                <a:gd name="T14" fmla="*/ 671 w 1567"/>
                <a:gd name="T15" fmla="*/ 9 h 525"/>
                <a:gd name="T16" fmla="*/ 524 w 1567"/>
                <a:gd name="T17" fmla="*/ 31 h 525"/>
                <a:gd name="T18" fmla="*/ 389 w 1567"/>
                <a:gd name="T19" fmla="*/ 73 h 525"/>
                <a:gd name="T20" fmla="*/ 309 w 1567"/>
                <a:gd name="T21" fmla="*/ 119 h 525"/>
                <a:gd name="T22" fmla="*/ 248 w 1567"/>
                <a:gd name="T23" fmla="*/ 164 h 525"/>
                <a:gd name="T24" fmla="*/ 120 w 1567"/>
                <a:gd name="T25" fmla="*/ 0 h 525"/>
                <a:gd name="T26" fmla="*/ 106 w 1567"/>
                <a:gd name="T27" fmla="*/ 145 h 525"/>
                <a:gd name="T28" fmla="*/ 73 w 1567"/>
                <a:gd name="T29" fmla="*/ 302 h 525"/>
                <a:gd name="T30" fmla="*/ 0 w 1567"/>
                <a:gd name="T31" fmla="*/ 422 h 525"/>
                <a:gd name="T32" fmla="*/ 94 w 1567"/>
                <a:gd name="T33" fmla="*/ 457 h 525"/>
                <a:gd name="T34" fmla="*/ 254 w 1567"/>
                <a:gd name="T35" fmla="*/ 467 h 525"/>
                <a:gd name="T36" fmla="*/ 369 w 1567"/>
                <a:gd name="T37" fmla="*/ 495 h 525"/>
                <a:gd name="T38" fmla="*/ 333 w 1567"/>
                <a:gd name="T39" fmla="*/ 366 h 525"/>
                <a:gd name="T40" fmla="*/ 431 w 1567"/>
                <a:gd name="T41" fmla="*/ 291 h 525"/>
                <a:gd name="T42" fmla="*/ 554 w 1567"/>
                <a:gd name="T43" fmla="*/ 236 h 525"/>
                <a:gd name="T44" fmla="*/ 697 w 1567"/>
                <a:gd name="T45" fmla="*/ 195 h 525"/>
                <a:gd name="T46" fmla="*/ 882 w 1567"/>
                <a:gd name="T47" fmla="*/ 167 h 525"/>
                <a:gd name="T48" fmla="*/ 1047 w 1567"/>
                <a:gd name="T49" fmla="*/ 166 h 525"/>
                <a:gd name="T50" fmla="*/ 1125 w 1567"/>
                <a:gd name="T51" fmla="*/ 168 h 525"/>
                <a:gd name="T52" fmla="*/ 1192 w 1567"/>
                <a:gd name="T53" fmla="*/ 176 h 525"/>
                <a:gd name="T54" fmla="*/ 1298 w 1567"/>
                <a:gd name="T55" fmla="*/ 194 h 525"/>
                <a:gd name="T56" fmla="*/ 1364 w 1567"/>
                <a:gd name="T57" fmla="*/ 210 h 525"/>
                <a:gd name="T58" fmla="*/ 1428 w 1567"/>
                <a:gd name="T59" fmla="*/ 229 h 525"/>
                <a:gd name="T60" fmla="*/ 1497 w 1567"/>
                <a:gd name="T61" fmla="*/ 259 h 525"/>
                <a:gd name="T62" fmla="*/ 1566 w 1567"/>
                <a:gd name="T63" fmla="*/ 291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67" h="525">
                  <a:moveTo>
                    <a:pt x="1566" y="291"/>
                  </a:moveTo>
                  <a:lnTo>
                    <a:pt x="1536" y="238"/>
                  </a:lnTo>
                  <a:lnTo>
                    <a:pt x="1490" y="209"/>
                  </a:lnTo>
                  <a:lnTo>
                    <a:pt x="1455" y="186"/>
                  </a:lnTo>
                  <a:lnTo>
                    <a:pt x="1406" y="159"/>
                  </a:lnTo>
                  <a:lnTo>
                    <a:pt x="1350" y="135"/>
                  </a:lnTo>
                  <a:lnTo>
                    <a:pt x="1303" y="121"/>
                  </a:lnTo>
                  <a:lnTo>
                    <a:pt x="1240" y="97"/>
                  </a:lnTo>
                  <a:lnTo>
                    <a:pt x="1176" y="78"/>
                  </a:lnTo>
                  <a:lnTo>
                    <a:pt x="1114" y="58"/>
                  </a:lnTo>
                  <a:lnTo>
                    <a:pt x="1035" y="40"/>
                  </a:lnTo>
                  <a:lnTo>
                    <a:pt x="979" y="32"/>
                  </a:lnTo>
                  <a:lnTo>
                    <a:pt x="902" y="23"/>
                  </a:lnTo>
                  <a:lnTo>
                    <a:pt x="816" y="14"/>
                  </a:lnTo>
                  <a:lnTo>
                    <a:pt x="734" y="10"/>
                  </a:lnTo>
                  <a:lnTo>
                    <a:pt x="671" y="9"/>
                  </a:lnTo>
                  <a:lnTo>
                    <a:pt x="591" y="19"/>
                  </a:lnTo>
                  <a:lnTo>
                    <a:pt x="524" y="31"/>
                  </a:lnTo>
                  <a:lnTo>
                    <a:pt x="456" y="49"/>
                  </a:lnTo>
                  <a:lnTo>
                    <a:pt x="389" y="73"/>
                  </a:lnTo>
                  <a:lnTo>
                    <a:pt x="351" y="93"/>
                  </a:lnTo>
                  <a:lnTo>
                    <a:pt x="309" y="119"/>
                  </a:lnTo>
                  <a:lnTo>
                    <a:pt x="278" y="143"/>
                  </a:lnTo>
                  <a:lnTo>
                    <a:pt x="248" y="164"/>
                  </a:lnTo>
                  <a:lnTo>
                    <a:pt x="229" y="187"/>
                  </a:lnTo>
                  <a:lnTo>
                    <a:pt x="120" y="0"/>
                  </a:lnTo>
                  <a:lnTo>
                    <a:pt x="115" y="67"/>
                  </a:lnTo>
                  <a:lnTo>
                    <a:pt x="106" y="145"/>
                  </a:lnTo>
                  <a:lnTo>
                    <a:pt x="94" y="224"/>
                  </a:lnTo>
                  <a:lnTo>
                    <a:pt x="73" y="302"/>
                  </a:lnTo>
                  <a:lnTo>
                    <a:pt x="50" y="353"/>
                  </a:lnTo>
                  <a:lnTo>
                    <a:pt x="0" y="422"/>
                  </a:lnTo>
                  <a:lnTo>
                    <a:pt x="25" y="462"/>
                  </a:lnTo>
                  <a:lnTo>
                    <a:pt x="94" y="457"/>
                  </a:lnTo>
                  <a:lnTo>
                    <a:pt x="170" y="455"/>
                  </a:lnTo>
                  <a:lnTo>
                    <a:pt x="254" y="467"/>
                  </a:lnTo>
                  <a:lnTo>
                    <a:pt x="326" y="482"/>
                  </a:lnTo>
                  <a:lnTo>
                    <a:pt x="369" y="495"/>
                  </a:lnTo>
                  <a:lnTo>
                    <a:pt x="424" y="524"/>
                  </a:lnTo>
                  <a:lnTo>
                    <a:pt x="333" y="366"/>
                  </a:lnTo>
                  <a:lnTo>
                    <a:pt x="383" y="323"/>
                  </a:lnTo>
                  <a:lnTo>
                    <a:pt x="431" y="291"/>
                  </a:lnTo>
                  <a:lnTo>
                    <a:pt x="491" y="260"/>
                  </a:lnTo>
                  <a:lnTo>
                    <a:pt x="554" y="236"/>
                  </a:lnTo>
                  <a:lnTo>
                    <a:pt x="630" y="212"/>
                  </a:lnTo>
                  <a:lnTo>
                    <a:pt x="697" y="195"/>
                  </a:lnTo>
                  <a:lnTo>
                    <a:pt x="797" y="175"/>
                  </a:lnTo>
                  <a:lnTo>
                    <a:pt x="882" y="167"/>
                  </a:lnTo>
                  <a:lnTo>
                    <a:pt x="959" y="164"/>
                  </a:lnTo>
                  <a:lnTo>
                    <a:pt x="1047" y="166"/>
                  </a:lnTo>
                  <a:lnTo>
                    <a:pt x="1087" y="167"/>
                  </a:lnTo>
                  <a:lnTo>
                    <a:pt x="1125" y="168"/>
                  </a:lnTo>
                  <a:lnTo>
                    <a:pt x="1159" y="173"/>
                  </a:lnTo>
                  <a:lnTo>
                    <a:pt x="1192" y="176"/>
                  </a:lnTo>
                  <a:lnTo>
                    <a:pt x="1253" y="183"/>
                  </a:lnTo>
                  <a:lnTo>
                    <a:pt x="1298" y="194"/>
                  </a:lnTo>
                  <a:lnTo>
                    <a:pt x="1331" y="202"/>
                  </a:lnTo>
                  <a:lnTo>
                    <a:pt x="1364" y="210"/>
                  </a:lnTo>
                  <a:lnTo>
                    <a:pt x="1398" y="221"/>
                  </a:lnTo>
                  <a:lnTo>
                    <a:pt x="1428" y="229"/>
                  </a:lnTo>
                  <a:lnTo>
                    <a:pt x="1461" y="242"/>
                  </a:lnTo>
                  <a:lnTo>
                    <a:pt x="1497" y="259"/>
                  </a:lnTo>
                  <a:lnTo>
                    <a:pt x="1535" y="274"/>
                  </a:lnTo>
                  <a:lnTo>
                    <a:pt x="1566" y="291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4" name="Freeform 22">
              <a:extLst>
                <a:ext uri="{FF2B5EF4-FFF2-40B4-BE49-F238E27FC236}">
                  <a16:creationId xmlns:a16="http://schemas.microsoft.com/office/drawing/2014/main" id="{0BEF6FB9-F595-4EAE-9709-165D3C433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1457"/>
              <a:ext cx="1535" cy="509"/>
            </a:xfrm>
            <a:custGeom>
              <a:avLst/>
              <a:gdLst>
                <a:gd name="T0" fmla="*/ 1534 w 1535"/>
                <a:gd name="T1" fmla="*/ 270 h 509"/>
                <a:gd name="T2" fmla="*/ 1492 w 1535"/>
                <a:gd name="T3" fmla="*/ 234 h 509"/>
                <a:gd name="T4" fmla="*/ 1456 w 1535"/>
                <a:gd name="T5" fmla="*/ 206 h 509"/>
                <a:gd name="T6" fmla="*/ 1423 w 1535"/>
                <a:gd name="T7" fmla="*/ 186 h 509"/>
                <a:gd name="T8" fmla="*/ 1384 w 1535"/>
                <a:gd name="T9" fmla="*/ 162 h 509"/>
                <a:gd name="T10" fmla="*/ 1329 w 1535"/>
                <a:gd name="T11" fmla="*/ 130 h 509"/>
                <a:gd name="T12" fmla="*/ 1274 w 1535"/>
                <a:gd name="T13" fmla="*/ 105 h 509"/>
                <a:gd name="T14" fmla="*/ 1210 w 1535"/>
                <a:gd name="T15" fmla="*/ 81 h 509"/>
                <a:gd name="T16" fmla="*/ 1146 w 1535"/>
                <a:gd name="T17" fmla="*/ 62 h 509"/>
                <a:gd name="T18" fmla="*/ 1086 w 1535"/>
                <a:gd name="T19" fmla="*/ 46 h 509"/>
                <a:gd name="T20" fmla="*/ 1008 w 1535"/>
                <a:gd name="T21" fmla="*/ 28 h 509"/>
                <a:gd name="T22" fmla="*/ 952 w 1535"/>
                <a:gd name="T23" fmla="*/ 19 h 509"/>
                <a:gd name="T24" fmla="*/ 875 w 1535"/>
                <a:gd name="T25" fmla="*/ 12 h 509"/>
                <a:gd name="T26" fmla="*/ 791 w 1535"/>
                <a:gd name="T27" fmla="*/ 4 h 509"/>
                <a:gd name="T28" fmla="*/ 708 w 1535"/>
                <a:gd name="T29" fmla="*/ 1 h 509"/>
                <a:gd name="T30" fmla="*/ 647 w 1535"/>
                <a:gd name="T31" fmla="*/ 0 h 509"/>
                <a:gd name="T32" fmla="*/ 565 w 1535"/>
                <a:gd name="T33" fmla="*/ 10 h 509"/>
                <a:gd name="T34" fmla="*/ 501 w 1535"/>
                <a:gd name="T35" fmla="*/ 23 h 509"/>
                <a:gd name="T36" fmla="*/ 433 w 1535"/>
                <a:gd name="T37" fmla="*/ 41 h 509"/>
                <a:gd name="T38" fmla="*/ 365 w 1535"/>
                <a:gd name="T39" fmla="*/ 65 h 509"/>
                <a:gd name="T40" fmla="*/ 327 w 1535"/>
                <a:gd name="T41" fmla="*/ 82 h 509"/>
                <a:gd name="T42" fmla="*/ 285 w 1535"/>
                <a:gd name="T43" fmla="*/ 110 h 509"/>
                <a:gd name="T44" fmla="*/ 254 w 1535"/>
                <a:gd name="T45" fmla="*/ 134 h 509"/>
                <a:gd name="T46" fmla="*/ 225 w 1535"/>
                <a:gd name="T47" fmla="*/ 157 h 509"/>
                <a:gd name="T48" fmla="*/ 203 w 1535"/>
                <a:gd name="T49" fmla="*/ 178 h 509"/>
                <a:gd name="T50" fmla="*/ 114 w 1535"/>
                <a:gd name="T51" fmla="*/ 23 h 509"/>
                <a:gd name="T52" fmla="*/ 108 w 1535"/>
                <a:gd name="T53" fmla="*/ 93 h 509"/>
                <a:gd name="T54" fmla="*/ 98 w 1535"/>
                <a:gd name="T55" fmla="*/ 157 h 509"/>
                <a:gd name="T56" fmla="*/ 84 w 1535"/>
                <a:gd name="T57" fmla="*/ 242 h 509"/>
                <a:gd name="T58" fmla="*/ 62 w 1535"/>
                <a:gd name="T59" fmla="*/ 317 h 509"/>
                <a:gd name="T60" fmla="*/ 36 w 1535"/>
                <a:gd name="T61" fmla="*/ 382 h 509"/>
                <a:gd name="T62" fmla="*/ 0 w 1535"/>
                <a:gd name="T63" fmla="*/ 451 h 509"/>
                <a:gd name="T64" fmla="*/ 69 w 1535"/>
                <a:gd name="T65" fmla="*/ 446 h 509"/>
                <a:gd name="T66" fmla="*/ 144 w 1535"/>
                <a:gd name="T67" fmla="*/ 444 h 509"/>
                <a:gd name="T68" fmla="*/ 227 w 1535"/>
                <a:gd name="T69" fmla="*/ 454 h 509"/>
                <a:gd name="T70" fmla="*/ 298 w 1535"/>
                <a:gd name="T71" fmla="*/ 470 h 509"/>
                <a:gd name="T72" fmla="*/ 341 w 1535"/>
                <a:gd name="T73" fmla="*/ 481 h 509"/>
                <a:gd name="T74" fmla="*/ 396 w 1535"/>
                <a:gd name="T75" fmla="*/ 508 h 509"/>
                <a:gd name="T76" fmla="*/ 306 w 1535"/>
                <a:gd name="T77" fmla="*/ 352 h 509"/>
                <a:gd name="T78" fmla="*/ 356 w 1535"/>
                <a:gd name="T79" fmla="*/ 312 h 509"/>
                <a:gd name="T80" fmla="*/ 403 w 1535"/>
                <a:gd name="T81" fmla="*/ 278 h 509"/>
                <a:gd name="T82" fmla="*/ 466 w 1535"/>
                <a:gd name="T83" fmla="*/ 248 h 509"/>
                <a:gd name="T84" fmla="*/ 527 w 1535"/>
                <a:gd name="T85" fmla="*/ 222 h 509"/>
                <a:gd name="T86" fmla="*/ 603 w 1535"/>
                <a:gd name="T87" fmla="*/ 201 h 509"/>
                <a:gd name="T88" fmla="*/ 670 w 1535"/>
                <a:gd name="T89" fmla="*/ 184 h 509"/>
                <a:gd name="T90" fmla="*/ 771 w 1535"/>
                <a:gd name="T91" fmla="*/ 163 h 509"/>
                <a:gd name="T92" fmla="*/ 853 w 1535"/>
                <a:gd name="T93" fmla="*/ 154 h 509"/>
                <a:gd name="T94" fmla="*/ 931 w 1535"/>
                <a:gd name="T95" fmla="*/ 149 h 509"/>
                <a:gd name="T96" fmla="*/ 1018 w 1535"/>
                <a:gd name="T97" fmla="*/ 151 h 509"/>
                <a:gd name="T98" fmla="*/ 1058 w 1535"/>
                <a:gd name="T99" fmla="*/ 152 h 509"/>
                <a:gd name="T100" fmla="*/ 1095 w 1535"/>
                <a:gd name="T101" fmla="*/ 153 h 509"/>
                <a:gd name="T102" fmla="*/ 1130 w 1535"/>
                <a:gd name="T103" fmla="*/ 158 h 509"/>
                <a:gd name="T104" fmla="*/ 1164 w 1535"/>
                <a:gd name="T105" fmla="*/ 162 h 509"/>
                <a:gd name="T106" fmla="*/ 1222 w 1535"/>
                <a:gd name="T107" fmla="*/ 166 h 509"/>
                <a:gd name="T108" fmla="*/ 1267 w 1535"/>
                <a:gd name="T109" fmla="*/ 177 h 509"/>
                <a:gd name="T110" fmla="*/ 1300 w 1535"/>
                <a:gd name="T111" fmla="*/ 185 h 509"/>
                <a:gd name="T112" fmla="*/ 1334 w 1535"/>
                <a:gd name="T113" fmla="*/ 193 h 509"/>
                <a:gd name="T114" fmla="*/ 1368 w 1535"/>
                <a:gd name="T115" fmla="*/ 202 h 509"/>
                <a:gd name="T116" fmla="*/ 1396 w 1535"/>
                <a:gd name="T117" fmla="*/ 211 h 509"/>
                <a:gd name="T118" fmla="*/ 1430 w 1535"/>
                <a:gd name="T119" fmla="*/ 222 h 509"/>
                <a:gd name="T120" fmla="*/ 1467 w 1535"/>
                <a:gd name="T121" fmla="*/ 238 h 509"/>
                <a:gd name="T122" fmla="*/ 1501 w 1535"/>
                <a:gd name="T123" fmla="*/ 252 h 509"/>
                <a:gd name="T124" fmla="*/ 1534 w 1535"/>
                <a:gd name="T125" fmla="*/ 27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35" h="509">
                  <a:moveTo>
                    <a:pt x="1534" y="270"/>
                  </a:moveTo>
                  <a:lnTo>
                    <a:pt x="1492" y="234"/>
                  </a:lnTo>
                  <a:lnTo>
                    <a:pt x="1456" y="206"/>
                  </a:lnTo>
                  <a:lnTo>
                    <a:pt x="1423" y="186"/>
                  </a:lnTo>
                  <a:lnTo>
                    <a:pt x="1384" y="162"/>
                  </a:lnTo>
                  <a:lnTo>
                    <a:pt x="1329" y="130"/>
                  </a:lnTo>
                  <a:lnTo>
                    <a:pt x="1274" y="105"/>
                  </a:lnTo>
                  <a:lnTo>
                    <a:pt x="1210" y="81"/>
                  </a:lnTo>
                  <a:lnTo>
                    <a:pt x="1146" y="62"/>
                  </a:lnTo>
                  <a:lnTo>
                    <a:pt x="1086" y="46"/>
                  </a:lnTo>
                  <a:lnTo>
                    <a:pt x="1008" y="28"/>
                  </a:lnTo>
                  <a:lnTo>
                    <a:pt x="952" y="19"/>
                  </a:lnTo>
                  <a:lnTo>
                    <a:pt x="875" y="12"/>
                  </a:lnTo>
                  <a:lnTo>
                    <a:pt x="791" y="4"/>
                  </a:lnTo>
                  <a:lnTo>
                    <a:pt x="708" y="1"/>
                  </a:lnTo>
                  <a:lnTo>
                    <a:pt x="647" y="0"/>
                  </a:lnTo>
                  <a:lnTo>
                    <a:pt x="565" y="10"/>
                  </a:lnTo>
                  <a:lnTo>
                    <a:pt x="501" y="23"/>
                  </a:lnTo>
                  <a:lnTo>
                    <a:pt x="433" y="41"/>
                  </a:lnTo>
                  <a:lnTo>
                    <a:pt x="365" y="65"/>
                  </a:lnTo>
                  <a:lnTo>
                    <a:pt x="327" y="82"/>
                  </a:lnTo>
                  <a:lnTo>
                    <a:pt x="285" y="110"/>
                  </a:lnTo>
                  <a:lnTo>
                    <a:pt x="254" y="134"/>
                  </a:lnTo>
                  <a:lnTo>
                    <a:pt x="225" y="157"/>
                  </a:lnTo>
                  <a:lnTo>
                    <a:pt x="203" y="178"/>
                  </a:lnTo>
                  <a:lnTo>
                    <a:pt x="114" y="23"/>
                  </a:lnTo>
                  <a:lnTo>
                    <a:pt x="108" y="93"/>
                  </a:lnTo>
                  <a:lnTo>
                    <a:pt x="98" y="157"/>
                  </a:lnTo>
                  <a:lnTo>
                    <a:pt x="84" y="242"/>
                  </a:lnTo>
                  <a:lnTo>
                    <a:pt x="62" y="317"/>
                  </a:lnTo>
                  <a:lnTo>
                    <a:pt x="36" y="382"/>
                  </a:lnTo>
                  <a:lnTo>
                    <a:pt x="0" y="451"/>
                  </a:lnTo>
                  <a:lnTo>
                    <a:pt x="69" y="446"/>
                  </a:lnTo>
                  <a:lnTo>
                    <a:pt x="144" y="444"/>
                  </a:lnTo>
                  <a:lnTo>
                    <a:pt x="227" y="454"/>
                  </a:lnTo>
                  <a:lnTo>
                    <a:pt x="298" y="470"/>
                  </a:lnTo>
                  <a:lnTo>
                    <a:pt x="341" y="481"/>
                  </a:lnTo>
                  <a:lnTo>
                    <a:pt x="396" y="508"/>
                  </a:lnTo>
                  <a:lnTo>
                    <a:pt x="306" y="352"/>
                  </a:lnTo>
                  <a:lnTo>
                    <a:pt x="356" y="312"/>
                  </a:lnTo>
                  <a:lnTo>
                    <a:pt x="403" y="278"/>
                  </a:lnTo>
                  <a:lnTo>
                    <a:pt x="466" y="248"/>
                  </a:lnTo>
                  <a:lnTo>
                    <a:pt x="527" y="222"/>
                  </a:lnTo>
                  <a:lnTo>
                    <a:pt x="603" y="201"/>
                  </a:lnTo>
                  <a:lnTo>
                    <a:pt x="670" y="184"/>
                  </a:lnTo>
                  <a:lnTo>
                    <a:pt x="771" y="163"/>
                  </a:lnTo>
                  <a:lnTo>
                    <a:pt x="853" y="154"/>
                  </a:lnTo>
                  <a:lnTo>
                    <a:pt x="931" y="149"/>
                  </a:lnTo>
                  <a:lnTo>
                    <a:pt x="1018" y="151"/>
                  </a:lnTo>
                  <a:lnTo>
                    <a:pt x="1058" y="152"/>
                  </a:lnTo>
                  <a:lnTo>
                    <a:pt x="1095" y="153"/>
                  </a:lnTo>
                  <a:lnTo>
                    <a:pt x="1130" y="158"/>
                  </a:lnTo>
                  <a:lnTo>
                    <a:pt x="1164" y="162"/>
                  </a:lnTo>
                  <a:lnTo>
                    <a:pt x="1222" y="166"/>
                  </a:lnTo>
                  <a:lnTo>
                    <a:pt x="1267" y="177"/>
                  </a:lnTo>
                  <a:lnTo>
                    <a:pt x="1300" y="185"/>
                  </a:lnTo>
                  <a:lnTo>
                    <a:pt x="1334" y="193"/>
                  </a:lnTo>
                  <a:lnTo>
                    <a:pt x="1368" y="202"/>
                  </a:lnTo>
                  <a:lnTo>
                    <a:pt x="1396" y="211"/>
                  </a:lnTo>
                  <a:lnTo>
                    <a:pt x="1430" y="222"/>
                  </a:lnTo>
                  <a:lnTo>
                    <a:pt x="1467" y="238"/>
                  </a:lnTo>
                  <a:lnTo>
                    <a:pt x="1501" y="252"/>
                  </a:lnTo>
                  <a:lnTo>
                    <a:pt x="1534" y="270"/>
                  </a:lnTo>
                </a:path>
              </a:pathLst>
            </a:custGeom>
            <a:solidFill>
              <a:srgbClr val="00FF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7701573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396</Words>
  <Application>Microsoft Office PowerPoint</Application>
  <PresentationFormat>Widescreen</PresentationFormat>
  <Paragraphs>218</Paragraphs>
  <Slides>28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28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Ripple</vt:lpstr>
      <vt:lpstr>VISIO</vt:lpstr>
      <vt:lpstr>ClipArt</vt:lpstr>
      <vt:lpstr>MathType Equation</vt:lpstr>
      <vt:lpstr>Equation</vt:lpstr>
      <vt:lpstr>Chart</vt:lpstr>
      <vt:lpstr>Document</vt:lpstr>
      <vt:lpstr>Linear Regression</vt:lpstr>
      <vt:lpstr>Types of  Regression Models</vt:lpstr>
      <vt:lpstr>Linear Equations</vt:lpstr>
      <vt:lpstr>Linear Regression Model</vt:lpstr>
      <vt:lpstr>Population &amp; Sample Regression Models</vt:lpstr>
      <vt:lpstr>Population &amp; Sample Regression Models</vt:lpstr>
      <vt:lpstr>Population &amp; Sample Regression Models</vt:lpstr>
      <vt:lpstr>Population &amp; Sample Regression Models</vt:lpstr>
      <vt:lpstr>Population &amp; Sample Regression Models</vt:lpstr>
      <vt:lpstr>Population Linear Regression Model</vt:lpstr>
      <vt:lpstr>Sample Linear Regression Model</vt:lpstr>
      <vt:lpstr>Estimating Parameters: Least Squares Method</vt:lpstr>
      <vt:lpstr>Scatter plot</vt:lpstr>
      <vt:lpstr>  Least Squares</vt:lpstr>
      <vt:lpstr>  Least Squares</vt:lpstr>
      <vt:lpstr>  Least Squares</vt:lpstr>
      <vt:lpstr>Least Squares Graphically</vt:lpstr>
      <vt:lpstr>Coefficient Equations</vt:lpstr>
      <vt:lpstr>Interpretation of Coefficients</vt:lpstr>
      <vt:lpstr>Interpretation of Coefficients</vt:lpstr>
      <vt:lpstr>Interpretation of Coefficients</vt:lpstr>
      <vt:lpstr>Parameter Estimation Example</vt:lpstr>
      <vt:lpstr>Scatterplot   Birthweight vs. Estriol level</vt:lpstr>
      <vt:lpstr>Parameter Estimation Solution Table</vt:lpstr>
      <vt:lpstr>Parameter Estimation Solution</vt:lpstr>
      <vt:lpstr>Coefficient Interpretation Solution</vt:lpstr>
      <vt:lpstr>Coefficient Interpretation Solution</vt:lpstr>
      <vt:lpstr>Coefficient Interpretation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jaishree ranganathan</dc:creator>
  <cp:lastModifiedBy>Ranganathan, Jaishree</cp:lastModifiedBy>
  <cp:revision>2</cp:revision>
  <dcterms:created xsi:type="dcterms:W3CDTF">2018-04-06T16:58:12Z</dcterms:created>
  <dcterms:modified xsi:type="dcterms:W3CDTF">2019-07-22T14:05:51Z</dcterms:modified>
</cp:coreProperties>
</file>