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1" d="100"/>
          <a:sy n="91" d="100"/>
        </p:scale>
        <p:origin x="-576" y="-4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92579154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4" name="Shape 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Protocols can be found in the Data Link Layer and the Transport Layer in the OSI Model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Is inefficient because:</a:t>
            </a:r>
          </a:p>
          <a:p>
            <a:pPr marL="457200" lvl="0" indent="-317500" rtl="0">
              <a:spcBef>
                <a:spcPts val="0"/>
              </a:spcBef>
              <a:buClr>
                <a:srgbClr val="000000"/>
              </a:buClr>
              <a:buSzPct val="127272"/>
              <a:buFont typeface="Arial"/>
              <a:buAutoNum type="arabicPeriod"/>
            </a:pPr>
            <a:r>
              <a:rPr lang="en"/>
              <a:t>Only once frame can be sent at a time because:</a:t>
            </a:r>
          </a:p>
          <a:p>
            <a:pPr marL="914400" lvl="1" indent="-317500">
              <a:spcBef>
                <a:spcPts val="0"/>
              </a:spcBef>
              <a:buClr>
                <a:srgbClr val="000000"/>
              </a:buClr>
              <a:buSzPct val="127272"/>
              <a:buFont typeface="Arial"/>
              <a:buAutoNum type="alphaLcPeriod"/>
            </a:pPr>
            <a:r>
              <a:rPr lang="en"/>
              <a:t>The Sender has to wait for an ACK</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Before, we have assumed that the transmission time for both the receiving and acknowledgement was negligible. With a long trip to make, the efficiency of sending one packet at a time goes down; especially when there is bandwidth to spare. Wouldn’t it be better if there was the rule limiting the amount of frames being sent to a mere 1 could increase? This can be accomplished by allowing the sender to transmit up to X frames before blocking. With this method, if X (which is the max frames) is large enough and it has acknowledgements coming in before the sender’s window fills up, frames can be continuously sent.</a:t>
            </a:r>
          </a:p>
          <a:p>
            <a:pPr rtl="0">
              <a:spcBef>
                <a:spcPts val="0"/>
              </a:spcBef>
              <a:buNone/>
            </a:pPr>
            <a:endParaRPr/>
          </a:p>
          <a:p>
            <a:pPr rtl="0">
              <a:spcBef>
                <a:spcPts val="0"/>
              </a:spcBef>
              <a:buNone/>
            </a:pPr>
            <a:r>
              <a:rPr lang="en"/>
              <a:t>Visualize a pizza delivery company. They have only so many drivers to deliver the pizzas. They send them out, let’s pretend they can only send one at a time; and while we are imagining, also let it be that all deliveries are in a single complex to make the trip the same distance for each driver. Now you have a stream of drivers going to a location to deliver something and coming back to make another delivery. If they have enough drivers, those who have made the delivery will be arriving back at the store in time to pick up another pizza and return on the sender’s path.</a:t>
            </a:r>
          </a:p>
          <a:p>
            <a:pPr rtl="0">
              <a:spcBef>
                <a:spcPts val="0"/>
              </a:spcBef>
              <a:buNone/>
            </a:pPr>
            <a:endParaRPr/>
          </a:p>
          <a:p>
            <a:pPr rtl="0">
              <a:spcBef>
                <a:spcPts val="0"/>
              </a:spcBef>
              <a:buNone/>
            </a:pPr>
            <a:r>
              <a:rPr lang="en"/>
              <a:t>Think circulation of cars constantly returning to the sender on a two lane road.</a:t>
            </a:r>
          </a:p>
          <a:p>
            <a:pPr rtl="0">
              <a:spcBef>
                <a:spcPts val="0"/>
              </a:spcBef>
              <a:buNone/>
            </a:pPr>
            <a:endParaRPr/>
          </a:p>
          <a:p>
            <a:pPr rtl="0">
              <a:spcBef>
                <a:spcPts val="0"/>
              </a:spcBef>
              <a:buNone/>
            </a:pPr>
            <a:r>
              <a:rPr lang="en"/>
              <a:t>Can anyone name another example of something like this? A process with a constant flow.</a:t>
            </a:r>
          </a:p>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Bandwidth in bits/sec</a:t>
            </a:r>
          </a:p>
          <a:p>
            <a:pPr rtl="0">
              <a:spcBef>
                <a:spcPts val="0"/>
              </a:spcBef>
              <a:buNone/>
            </a:pPr>
            <a:r>
              <a:rPr lang="en"/>
              <a:t>Now BD is the Bandwidth-Delay Product expressed as a number of frames.</a:t>
            </a:r>
          </a:p>
          <a:p>
            <a:pPr rtl="0">
              <a:spcBef>
                <a:spcPts val="0"/>
              </a:spcBef>
              <a:buNone/>
            </a:pPr>
            <a:r>
              <a:rPr lang="en"/>
              <a:t>2BD is because it is a round trip and traverses the path twice. The +1 is because an acknowledgement frame will not be sent until a complete frame is received.</a:t>
            </a:r>
          </a:p>
          <a:p>
            <a:pPr rtl="0">
              <a:spcBef>
                <a:spcPts val="0"/>
              </a:spcBef>
              <a:buNone/>
            </a:pPr>
            <a:r>
              <a:rPr lang="en"/>
              <a:t>50 * 250 = 12,500 with 1000 bits per frame that is 12.5 frames </a:t>
            </a:r>
          </a:p>
          <a:p>
            <a:pPr rtl="0">
              <a:spcBef>
                <a:spcPts val="0"/>
              </a:spcBef>
              <a:buNone/>
            </a:pPr>
            <a:endParaRPr/>
          </a:p>
          <a:p>
            <a:pPr rtl="0">
              <a:spcBef>
                <a:spcPts val="0"/>
              </a:spcBef>
              <a:buNone/>
            </a:pPr>
            <a:r>
              <a:rPr lang="en"/>
              <a:t>Who can tell me what X will be?</a:t>
            </a:r>
          </a:p>
          <a:p>
            <a:pPr rtl="0">
              <a:spcBef>
                <a:spcPts val="0"/>
              </a:spcBef>
              <a:buNone/>
            </a:pPr>
            <a:endParaRPr/>
          </a:p>
          <a:p>
            <a:pPr lvl="0" rtl="0">
              <a:spcBef>
                <a:spcPts val="0"/>
              </a:spcBef>
              <a:buNone/>
            </a:pPr>
            <a:r>
              <a:rPr lang="en"/>
              <a:t>So after the sender has sent 26 frames, it will be receiving the acknowledgement from the first. It will continue in this fashion with 25 or 26 unacknowledged frames always being outstanding. Another way to put it is the sender’s maximum window size is 26.</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Pipelining is the technique of keeping multiple frames in flight. This method can cause serious issues if attempting it over an unreliable communication channel. What happens if one file in the mix is damaged or lost? The receiver will have multiple files that are successful but how does it handle the fact that one is missing?</a:t>
            </a:r>
          </a:p>
          <a:p>
            <a:pPr rtl="0">
              <a:spcBef>
                <a:spcPts val="0"/>
              </a:spcBef>
              <a:buNone/>
            </a:pPr>
            <a:endParaRPr/>
          </a:p>
          <a:p>
            <a:pPr rtl="0">
              <a:spcBef>
                <a:spcPts val="0"/>
              </a:spcBef>
              <a:buNone/>
            </a:pPr>
            <a:r>
              <a:rPr lang="en"/>
              <a:t>The first method is the Go-Back-N method. Throw away all frames and don’t send any acknowledgements for them. When the timer runs out for the ones missing, they will ALL get resent. This approach can waste a lot of bandwidth if the error rate is high.</a:t>
            </a:r>
          </a:p>
          <a:p>
            <a:pPr rtl="0">
              <a:spcBef>
                <a:spcPts val="0"/>
              </a:spcBef>
              <a:buNone/>
            </a:pPr>
            <a:endParaRPr/>
          </a:p>
          <a:p>
            <a:pPr rtl="0">
              <a:spcBef>
                <a:spcPts val="0"/>
              </a:spcBef>
              <a:buNone/>
            </a:pPr>
            <a:r>
              <a:rPr lang="en"/>
              <a:t>The Selective Repeat method involves discarding only the corrupt file and buffering the successful ones. When the timer runs out, the sender only sends the latest unacknowledged frame. Then all files are ready to be presenter to the receiver in sequence still. This method requires large amounts of data link memory if the window is large.</a:t>
            </a:r>
          </a:p>
          <a:p>
            <a:pPr rtl="0">
              <a:spcBef>
                <a:spcPts val="0"/>
              </a:spcBef>
              <a:buNone/>
            </a:pPr>
            <a:endParaRPr/>
          </a:p>
          <a:p>
            <a:pPr lvl="0" rtl="0">
              <a:spcBef>
                <a:spcPts val="0"/>
              </a:spcBef>
              <a:buNone/>
            </a:pPr>
            <a:r>
              <a:rPr lang="en"/>
              <a:t>Trade-off between efficient use of bandwidth or data link buffer space. It will depend on which you have more to spare.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Dwarves represent one containing more. Ex. “The Seven Dwarves” are are a unified group when you think about it. Sure you know their names but they are always together. You could see Doc in the mine and assume they are all in there. In other words, seeing one is enough to understand that they are all following.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6" name="Shape 1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As long as it is in the window, it is accepted regardless of sequence but stays in data link layer. It is only allowed into the network layer when the prior frames in the sequence are filled.</a:t>
            </a:r>
          </a:p>
          <a:p>
            <a:pPr rtl="0">
              <a:spcBef>
                <a:spcPts val="0"/>
              </a:spcBef>
              <a:buNone/>
            </a:pPr>
            <a:endParaRPr/>
          </a:p>
          <a:p>
            <a:pPr rtl="0">
              <a:spcBef>
                <a:spcPts val="0"/>
              </a:spcBef>
              <a:buNone/>
            </a:pPr>
            <a:r>
              <a:rPr lang="en"/>
              <a:t>Key: Accepted out of order</a:t>
            </a:r>
          </a:p>
          <a:p>
            <a:pPr rtl="0">
              <a:spcBef>
                <a:spcPts val="0"/>
              </a:spcBef>
              <a:buNone/>
            </a:pPr>
            <a:r>
              <a:rPr lang="en"/>
              <a:t>Problem: the receiver advanced it’s window too early; the following batch of frames could be duplicates (if not all the acknowledgements were received) or new frames (if all went through) but the receiver has no way of telling them apart.</a:t>
            </a:r>
          </a:p>
          <a:p>
            <a:pPr rtl="0">
              <a:spcBef>
                <a:spcPts val="0"/>
              </a:spcBef>
              <a:buNone/>
            </a:pPr>
            <a:endParaRPr/>
          </a:p>
          <a:p>
            <a:pPr rtl="0">
              <a:spcBef>
                <a:spcPts val="0"/>
              </a:spcBef>
              <a:buNone/>
            </a:pPr>
            <a:r>
              <a:rPr lang="en"/>
              <a:t>To fix this, the maximum window size should be at most half of the range of sequence numbers.</a:t>
            </a:r>
          </a:p>
          <a:p>
            <a:pPr rtl="0">
              <a:spcBef>
                <a:spcPts val="0"/>
              </a:spcBef>
              <a:buNone/>
            </a:pPr>
            <a:endParaRPr/>
          </a:p>
          <a:p>
            <a:pPr>
              <a:spcBef>
                <a:spcPts val="0"/>
              </a:spcBef>
              <a:buNone/>
            </a:pPr>
            <a:r>
              <a:rPr lang="en"/>
              <a:t>Both the sender and receiver maintain a window of outstanding and acceptable sequence number.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8" name="Shape 2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6" name="Shape 2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3" name="Shape 2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0" name="Shape 2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6" name="Shape 2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3" name="Shape 2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50" name="Shape 2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57" name="Shape 2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“local loop” = telephone wire aka Cat. 3 UTP between home and ISP</a:t>
            </a:r>
          </a:p>
          <a:p>
            <a:pPr>
              <a:spcBef>
                <a:spcPts val="0"/>
              </a:spcBef>
              <a:buNone/>
            </a:pPr>
            <a:r>
              <a:rPr lang="en"/>
              <a:t>ADSL (OSI Layer 1 / Physical) uses Orthogonal Frequency Division as in 2.5.3</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6" name="Shape 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3" name="Shape 2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ATM is ADSL’s link layer protocol, incorporating AAL5 (and thus PPP) in its operation.</a:t>
            </a:r>
          </a:p>
          <a:p>
            <a:pPr rtl="0">
              <a:spcBef>
                <a:spcPts val="0"/>
              </a:spcBef>
              <a:buNone/>
            </a:pPr>
            <a:r>
              <a:rPr lang="en"/>
              <a:t>small size to facilitate link subdivision (between voice and data, for example)</a:t>
            </a:r>
          </a:p>
          <a:p>
            <a:pPr>
              <a:spcBef>
                <a:spcPts val="0"/>
              </a:spcBef>
              <a:buNone/>
            </a:pPr>
            <a:r>
              <a:rPr lang="en"/>
              <a:t>“By using small cells, ATM can flexibly divide the bandwidth of a physical layer link among different users in fine slices. This ability is useful when, for example, sending both voice and data over one link without having long data packets that would cause large variations in the delay of the voice samples.” p. 249</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0" name="Shape 2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7" name="Shape 2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Our ADSL Matryoshka doll is this: Internet Protocol (Network / OSI Layer 3) data is put into the PPP payload, and protocol is set to indicate IP data.  A CRC is calculated and along with the data is inserted into the AAL5 frame (as shown).  That’s padded out to a multiple of 48 Bytes, and then divided up.  Each 48 B chunk has applied a 5 B header containing such things as the virtual circuit identifier.  Cells are then sent out over ADSL.</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84" name="Shape 2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4" name="Shape 2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00" name="Shape 3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a:off x="0" y="3886198"/>
            <a:ext cx="9144000" cy="2971799"/>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cxnSp>
        <p:nvCxnSpPr>
          <p:cNvPr id="10" name="Shape 10"/>
          <p:cNvCxnSpPr/>
          <p:nvPr/>
        </p:nvCxnSpPr>
        <p:spPr>
          <a:xfrm>
            <a:off x="0" y="3886198"/>
            <a:ext cx="9144000" cy="0"/>
          </a:xfrm>
          <a:prstGeom prst="straightConnector1">
            <a:avLst/>
          </a:prstGeom>
          <a:noFill/>
          <a:ln w="28575" cap="flat">
            <a:solidFill>
              <a:schemeClr val="dk1"/>
            </a:solidFill>
            <a:prstDash val="solid"/>
            <a:round/>
            <a:headEnd type="none" w="med" len="med"/>
            <a:tailEnd type="none" w="med" len="med"/>
          </a:ln>
        </p:spPr>
      </p:cxnSp>
      <p:sp>
        <p:nvSpPr>
          <p:cNvPr id="11" name="Shape 11"/>
          <p:cNvSpPr txBox="1">
            <a:spLocks noGrp="1"/>
          </p:cNvSpPr>
          <p:nvPr>
            <p:ph type="ctrTitle"/>
          </p:nvPr>
        </p:nvSpPr>
        <p:spPr>
          <a:xfrm>
            <a:off x="685800" y="2157750"/>
            <a:ext cx="7772400" cy="1650599"/>
          </a:xfrm>
          <a:prstGeom prst="rect">
            <a:avLst/>
          </a:prstGeom>
        </p:spPr>
        <p:txBody>
          <a:bodyPr lIns="91425" tIns="91425" rIns="91425" bIns="91425" anchor="b" anchorCtr="0"/>
          <a:lstStyle>
            <a:lvl1pPr>
              <a:spcBef>
                <a:spcPts val="0"/>
              </a:spcBef>
              <a:buClr>
                <a:schemeClr val="dk2"/>
              </a:buClr>
              <a:buSzPct val="100000"/>
              <a:defRPr sz="4800">
                <a:solidFill>
                  <a:schemeClr val="dk2"/>
                </a:solidFill>
              </a:defRPr>
            </a:lvl1pPr>
            <a:lvl2pPr>
              <a:spcBef>
                <a:spcPts val="0"/>
              </a:spcBef>
              <a:buClr>
                <a:schemeClr val="dk2"/>
              </a:buClr>
              <a:buSzPct val="100000"/>
              <a:defRPr sz="4800">
                <a:solidFill>
                  <a:schemeClr val="dk2"/>
                </a:solidFill>
              </a:defRPr>
            </a:lvl2pPr>
            <a:lvl3pPr>
              <a:spcBef>
                <a:spcPts val="0"/>
              </a:spcBef>
              <a:buClr>
                <a:schemeClr val="dk2"/>
              </a:buClr>
              <a:buSzPct val="100000"/>
              <a:defRPr sz="4800">
                <a:solidFill>
                  <a:schemeClr val="dk2"/>
                </a:solidFill>
              </a:defRPr>
            </a:lvl3pPr>
            <a:lvl4pPr>
              <a:spcBef>
                <a:spcPts val="0"/>
              </a:spcBef>
              <a:buClr>
                <a:schemeClr val="dk2"/>
              </a:buClr>
              <a:buSzPct val="100000"/>
              <a:defRPr sz="4800">
                <a:solidFill>
                  <a:schemeClr val="dk2"/>
                </a:solidFill>
              </a:defRPr>
            </a:lvl4pPr>
            <a:lvl5pPr>
              <a:spcBef>
                <a:spcPts val="0"/>
              </a:spcBef>
              <a:buClr>
                <a:schemeClr val="dk2"/>
              </a:buClr>
              <a:buSzPct val="100000"/>
              <a:defRPr sz="4800">
                <a:solidFill>
                  <a:schemeClr val="dk2"/>
                </a:solidFill>
              </a:defRPr>
            </a:lvl5pPr>
            <a:lvl6pPr>
              <a:spcBef>
                <a:spcPts val="0"/>
              </a:spcBef>
              <a:buClr>
                <a:schemeClr val="dk2"/>
              </a:buClr>
              <a:buSzPct val="100000"/>
              <a:defRPr sz="4800">
                <a:solidFill>
                  <a:schemeClr val="dk2"/>
                </a:solidFill>
              </a:defRPr>
            </a:lvl6pPr>
            <a:lvl7pPr>
              <a:spcBef>
                <a:spcPts val="0"/>
              </a:spcBef>
              <a:buClr>
                <a:schemeClr val="dk2"/>
              </a:buClr>
              <a:buSzPct val="100000"/>
              <a:defRPr sz="4800">
                <a:solidFill>
                  <a:schemeClr val="dk2"/>
                </a:solidFill>
              </a:defRPr>
            </a:lvl7pPr>
            <a:lvl8pPr>
              <a:spcBef>
                <a:spcPts val="0"/>
              </a:spcBef>
              <a:buClr>
                <a:schemeClr val="dk2"/>
              </a:buClr>
              <a:buSzPct val="100000"/>
              <a:defRPr sz="4800">
                <a:solidFill>
                  <a:schemeClr val="dk2"/>
                </a:solidFill>
              </a:defRPr>
            </a:lvl8pPr>
            <a:lvl9pPr>
              <a:spcBef>
                <a:spcPts val="0"/>
              </a:spcBef>
              <a:buClr>
                <a:schemeClr val="dk2"/>
              </a:buClr>
              <a:buSzPct val="100000"/>
              <a:defRPr sz="4800">
                <a:solidFill>
                  <a:schemeClr val="dk2"/>
                </a:solidFill>
              </a:defRPr>
            </a:lvl9pPr>
          </a:lstStyle>
          <a:p>
            <a:endParaRPr/>
          </a:p>
        </p:txBody>
      </p:sp>
      <p:sp>
        <p:nvSpPr>
          <p:cNvPr id="12" name="Shape 12"/>
          <p:cNvSpPr txBox="1">
            <a:spLocks noGrp="1"/>
          </p:cNvSpPr>
          <p:nvPr>
            <p:ph type="subTitle" idx="1"/>
          </p:nvPr>
        </p:nvSpPr>
        <p:spPr>
          <a:xfrm>
            <a:off x="685800" y="3953037"/>
            <a:ext cx="7772400" cy="1259400"/>
          </a:xfrm>
          <a:prstGeom prst="rect">
            <a:avLst/>
          </a:prstGeom>
        </p:spPr>
        <p:txBody>
          <a:bodyPr lIns="91425" tIns="91425" rIns="91425" bIns="91425" anchor="t" anchorCtr="0"/>
          <a:lstStyle>
            <a:lvl1pPr>
              <a:spcBef>
                <a:spcPts val="0"/>
              </a:spcBef>
              <a:buClr>
                <a:schemeClr val="lt2"/>
              </a:buClr>
              <a:buSzPct val="100000"/>
              <a:buNone/>
              <a:defRPr sz="3600">
                <a:solidFill>
                  <a:schemeClr val="lt2"/>
                </a:solidFill>
              </a:defRPr>
            </a:lvl1pPr>
            <a:lvl2pPr>
              <a:spcBef>
                <a:spcPts val="0"/>
              </a:spcBef>
              <a:buClr>
                <a:schemeClr val="lt2"/>
              </a:buClr>
              <a:buSzPct val="100000"/>
              <a:buNone/>
              <a:defRPr sz="3600">
                <a:solidFill>
                  <a:schemeClr val="lt2"/>
                </a:solidFill>
              </a:defRPr>
            </a:lvl2pPr>
            <a:lvl3pPr>
              <a:spcBef>
                <a:spcPts val="0"/>
              </a:spcBef>
              <a:buClr>
                <a:schemeClr val="lt2"/>
              </a:buClr>
              <a:buSzPct val="100000"/>
              <a:buNone/>
              <a:defRPr sz="3600">
                <a:solidFill>
                  <a:schemeClr val="lt2"/>
                </a:solidFill>
              </a:defRPr>
            </a:lvl3pPr>
            <a:lvl4pPr>
              <a:spcBef>
                <a:spcPts val="0"/>
              </a:spcBef>
              <a:buClr>
                <a:schemeClr val="lt2"/>
              </a:buClr>
              <a:buSzPct val="100000"/>
              <a:buNone/>
              <a:defRPr sz="3600">
                <a:solidFill>
                  <a:schemeClr val="lt2"/>
                </a:solidFill>
              </a:defRPr>
            </a:lvl4pPr>
            <a:lvl5pPr>
              <a:spcBef>
                <a:spcPts val="0"/>
              </a:spcBef>
              <a:buClr>
                <a:schemeClr val="lt2"/>
              </a:buClr>
              <a:buSzPct val="100000"/>
              <a:buNone/>
              <a:defRPr sz="3600">
                <a:solidFill>
                  <a:schemeClr val="lt2"/>
                </a:solidFill>
              </a:defRPr>
            </a:lvl5pPr>
            <a:lvl6pPr>
              <a:spcBef>
                <a:spcPts val="0"/>
              </a:spcBef>
              <a:buClr>
                <a:schemeClr val="lt2"/>
              </a:buClr>
              <a:buSzPct val="100000"/>
              <a:buNone/>
              <a:defRPr sz="3600">
                <a:solidFill>
                  <a:schemeClr val="lt2"/>
                </a:solidFill>
              </a:defRPr>
            </a:lvl6pPr>
            <a:lvl7pPr>
              <a:spcBef>
                <a:spcPts val="0"/>
              </a:spcBef>
              <a:buClr>
                <a:schemeClr val="lt2"/>
              </a:buClr>
              <a:buSzPct val="100000"/>
              <a:buNone/>
              <a:defRPr sz="3600">
                <a:solidFill>
                  <a:schemeClr val="lt2"/>
                </a:solidFill>
              </a:defRPr>
            </a:lvl7pPr>
            <a:lvl8pPr>
              <a:spcBef>
                <a:spcPts val="0"/>
              </a:spcBef>
              <a:buClr>
                <a:schemeClr val="lt2"/>
              </a:buClr>
              <a:buSzPct val="100000"/>
              <a:buNone/>
              <a:defRPr sz="3600">
                <a:solidFill>
                  <a:schemeClr val="lt2"/>
                </a:solidFill>
              </a:defRPr>
            </a:lvl8pPr>
            <a:lvl9pPr>
              <a:spcBef>
                <a:spcPts val="0"/>
              </a:spcBef>
              <a:buClr>
                <a:schemeClr val="lt2"/>
              </a:buClr>
              <a:buSzPct val="100000"/>
              <a:buNone/>
              <a:defRPr sz="3600">
                <a:solidFill>
                  <a:schemeClr val="lt2"/>
                </a:solidFill>
              </a:defRPr>
            </a:lvl9pPr>
          </a:lstStyle>
          <a:p>
            <a:endParaRPr/>
          </a:p>
        </p:txBody>
      </p:sp>
      <p:sp>
        <p:nvSpPr>
          <p:cNvPr id="13" name="Shape 13"/>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solidFill>
                  <a:schemeClr val="lt1"/>
                </a:solidFill>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4"/>
        <p:cNvGrpSpPr/>
        <p:nvPr/>
      </p:nvGrpSpPr>
      <p:grpSpPr>
        <a:xfrm>
          <a:off x="0" y="0"/>
          <a:ext cx="0" cy="0"/>
          <a:chOff x="0" y="0"/>
          <a:chExt cx="0" cy="0"/>
        </a:xfrm>
      </p:grpSpPr>
      <p:sp>
        <p:nvSpPr>
          <p:cNvPr id="15" name="Shape 15"/>
          <p:cNvSpPr/>
          <p:nvPr/>
        </p:nvSpPr>
        <p:spPr>
          <a:xfrm>
            <a:off x="0" y="0"/>
            <a:ext cx="9144000" cy="15036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cxnSp>
        <p:nvCxnSpPr>
          <p:cNvPr id="16" name="Shape 16"/>
          <p:cNvCxnSpPr/>
          <p:nvPr/>
        </p:nvCxnSpPr>
        <p:spPr>
          <a:xfrm>
            <a:off x="0" y="1503571"/>
            <a:ext cx="9144000" cy="0"/>
          </a:xfrm>
          <a:prstGeom prst="straightConnector1">
            <a:avLst/>
          </a:prstGeom>
          <a:noFill/>
          <a:ln w="28575" cap="flat">
            <a:solidFill>
              <a:schemeClr val="dk1"/>
            </a:solidFill>
            <a:prstDash val="solid"/>
            <a:round/>
            <a:headEnd type="none" w="med" len="med"/>
            <a:tailEnd type="none" w="med" len="med"/>
          </a:ln>
        </p:spPr>
      </p:cxnSp>
      <p:sp>
        <p:nvSpPr>
          <p:cNvPr id="17" name="Shape 17"/>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p:nvPr/>
        </p:nvSpPr>
        <p:spPr>
          <a:xfrm>
            <a:off x="0" y="0"/>
            <a:ext cx="9144000" cy="15036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cxnSp>
        <p:nvCxnSpPr>
          <p:cNvPr id="22" name="Shape 22"/>
          <p:cNvCxnSpPr/>
          <p:nvPr/>
        </p:nvCxnSpPr>
        <p:spPr>
          <a:xfrm>
            <a:off x="0" y="1503571"/>
            <a:ext cx="9144000" cy="0"/>
          </a:xfrm>
          <a:prstGeom prst="straightConnector1">
            <a:avLst/>
          </a:prstGeom>
          <a:noFill/>
          <a:ln w="28575" cap="flat">
            <a:solidFill>
              <a:schemeClr val="dk1"/>
            </a:solidFill>
            <a:prstDash val="solid"/>
            <a:round/>
            <a:headEnd type="none" w="med" len="med"/>
            <a:tailEnd type="none" w="med" len="med"/>
          </a:ln>
        </p:spPr>
      </p:cxnSp>
      <p:sp>
        <p:nvSpPr>
          <p:cNvPr id="23" name="Shape 23"/>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4" name="Shape 24"/>
          <p:cNvSpPr txBox="1">
            <a:spLocks noGrp="1"/>
          </p:cNvSpPr>
          <p:nvPr>
            <p:ph type="body" idx="1"/>
          </p:nvPr>
        </p:nvSpPr>
        <p:spPr>
          <a:xfrm>
            <a:off x="457200" y="1600200"/>
            <a:ext cx="39945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5" name="Shape 25"/>
          <p:cNvSpPr txBox="1">
            <a:spLocks noGrp="1"/>
          </p:cNvSpPr>
          <p:nvPr>
            <p:ph type="body" idx="2"/>
          </p:nvPr>
        </p:nvSpPr>
        <p:spPr>
          <a:xfrm>
            <a:off x="4692273" y="1600200"/>
            <a:ext cx="39945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
        <p:cNvGrpSpPr/>
        <p:nvPr/>
      </p:nvGrpSpPr>
      <p:grpSpPr>
        <a:xfrm>
          <a:off x="0" y="0"/>
          <a:ext cx="0" cy="0"/>
          <a:chOff x="0" y="0"/>
          <a:chExt cx="0" cy="0"/>
        </a:xfrm>
      </p:grpSpPr>
      <p:sp>
        <p:nvSpPr>
          <p:cNvPr id="28" name="Shape 28"/>
          <p:cNvSpPr/>
          <p:nvPr/>
        </p:nvSpPr>
        <p:spPr>
          <a:xfrm>
            <a:off x="0" y="0"/>
            <a:ext cx="9144000" cy="1503600"/>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cxnSp>
        <p:nvCxnSpPr>
          <p:cNvPr id="29" name="Shape 29"/>
          <p:cNvCxnSpPr/>
          <p:nvPr/>
        </p:nvCxnSpPr>
        <p:spPr>
          <a:xfrm>
            <a:off x="0" y="1503571"/>
            <a:ext cx="9144000" cy="0"/>
          </a:xfrm>
          <a:prstGeom prst="straightConnector1">
            <a:avLst/>
          </a:prstGeom>
          <a:noFill/>
          <a:ln w="28575" cap="flat">
            <a:solidFill>
              <a:schemeClr val="dk1"/>
            </a:solidFill>
            <a:prstDash val="solid"/>
            <a:round/>
            <a:headEnd type="none" w="med" len="med"/>
            <a:tailEnd type="none" w="med" len="med"/>
          </a:ln>
        </p:spPr>
      </p:cxnSp>
      <p:sp>
        <p:nvSpPr>
          <p:cNvPr id="30" name="Shape 30"/>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1" name="Shape 31"/>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2"/>
        <p:cNvGrpSpPr/>
        <p:nvPr/>
      </p:nvGrpSpPr>
      <p:grpSpPr>
        <a:xfrm>
          <a:off x="0" y="0"/>
          <a:ext cx="0" cy="0"/>
          <a:chOff x="0" y="0"/>
          <a:chExt cx="0" cy="0"/>
        </a:xfrm>
      </p:grpSpPr>
      <p:sp>
        <p:nvSpPr>
          <p:cNvPr id="33" name="Shape 33"/>
          <p:cNvSpPr/>
          <p:nvPr/>
        </p:nvSpPr>
        <p:spPr>
          <a:xfrm>
            <a:off x="0" y="5633442"/>
            <a:ext cx="9144000" cy="1224599"/>
          </a:xfrm>
          <a:prstGeom prst="rect">
            <a:avLst/>
          </a:prstGeom>
          <a:solidFill>
            <a:schemeClr val="dk2"/>
          </a:solidFill>
          <a:ln>
            <a:noFill/>
          </a:ln>
        </p:spPr>
        <p:txBody>
          <a:bodyPr lIns="91425" tIns="45700" rIns="91425" bIns="45700" anchor="ctr" anchorCtr="0">
            <a:noAutofit/>
          </a:bodyPr>
          <a:lstStyle/>
          <a:p>
            <a:pPr>
              <a:spcBef>
                <a:spcPts val="0"/>
              </a:spcBef>
              <a:buNone/>
            </a:pPr>
            <a:endParaRPr/>
          </a:p>
        </p:txBody>
      </p:sp>
      <p:cxnSp>
        <p:nvCxnSpPr>
          <p:cNvPr id="34" name="Shape 34"/>
          <p:cNvCxnSpPr/>
          <p:nvPr/>
        </p:nvCxnSpPr>
        <p:spPr>
          <a:xfrm>
            <a:off x="0" y="5633442"/>
            <a:ext cx="9144000" cy="0"/>
          </a:xfrm>
          <a:prstGeom prst="straightConnector1">
            <a:avLst/>
          </a:prstGeom>
          <a:noFill/>
          <a:ln w="28575" cap="flat">
            <a:solidFill>
              <a:schemeClr val="dk1"/>
            </a:solidFill>
            <a:prstDash val="solid"/>
            <a:round/>
            <a:headEnd type="none" w="med" len="med"/>
            <a:tailEnd type="none" w="med" len="med"/>
          </a:ln>
        </p:spPr>
      </p:cxnSp>
      <p:sp>
        <p:nvSpPr>
          <p:cNvPr id="35" name="Shape 35"/>
          <p:cNvSpPr txBox="1">
            <a:spLocks noGrp="1"/>
          </p:cNvSpPr>
          <p:nvPr>
            <p:ph type="body" idx="1"/>
          </p:nvPr>
        </p:nvSpPr>
        <p:spPr>
          <a:xfrm>
            <a:off x="457200" y="5875078"/>
            <a:ext cx="8229600" cy="692700"/>
          </a:xfrm>
          <a:prstGeom prst="rect">
            <a:avLst/>
          </a:prstGeom>
        </p:spPr>
        <p:txBody>
          <a:bodyPr lIns="91425" tIns="91425" rIns="91425" bIns="91425" anchor="t" anchorCtr="0"/>
          <a:lstStyle>
            <a:lvl1pPr algn="ctr">
              <a:spcBef>
                <a:spcPts val="0"/>
              </a:spcBef>
              <a:buClr>
                <a:schemeClr val="lt1"/>
              </a:buClr>
              <a:buSzPct val="100000"/>
              <a:buNone/>
              <a:defRPr sz="1800">
                <a:solidFill>
                  <a:schemeClr val="lt1"/>
                </a:solidFill>
              </a:defRPr>
            </a:lvl1pPr>
          </a:lstStyle>
          <a:p>
            <a:endParaRPr/>
          </a:p>
        </p:txBody>
      </p:sp>
      <p:sp>
        <p:nvSpPr>
          <p:cNvPr id="36" name="Shape 36"/>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solidFill>
                  <a:schemeClr val="lt1"/>
                </a:solidFill>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7"/>
        <p:cNvGrpSpPr/>
        <p:nvPr/>
      </p:nvGrpSpPr>
      <p:grpSpPr>
        <a:xfrm>
          <a:off x="0" y="0"/>
          <a:ext cx="0" cy="0"/>
          <a:chOff x="0" y="0"/>
          <a:chExt cx="0" cy="0"/>
        </a:xfrm>
      </p:grpSpPr>
      <p:sp>
        <p:nvSpPr>
          <p:cNvPr id="38" name="Shape 38"/>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spcBef>
                <a:spcPts val="0"/>
              </a:spcBef>
              <a:buClr>
                <a:schemeClr val="lt1"/>
              </a:buClr>
              <a:buSzPct val="100000"/>
              <a:buFont typeface="Trebuchet MS"/>
              <a:buNone/>
              <a:defRPr sz="3600" b="1">
                <a:solidFill>
                  <a:schemeClr val="lt1"/>
                </a:solidFill>
                <a:latin typeface="Trebuchet MS"/>
                <a:ea typeface="Trebuchet MS"/>
                <a:cs typeface="Trebuchet MS"/>
                <a:sym typeface="Trebuchet MS"/>
              </a:defRPr>
            </a:lvl1pPr>
            <a:lvl2pPr>
              <a:spcBef>
                <a:spcPts val="0"/>
              </a:spcBef>
              <a:buClr>
                <a:schemeClr val="lt1"/>
              </a:buClr>
              <a:buSzPct val="100000"/>
              <a:buFont typeface="Trebuchet MS"/>
              <a:buNone/>
              <a:defRPr sz="3600" b="1">
                <a:solidFill>
                  <a:schemeClr val="lt1"/>
                </a:solidFill>
                <a:latin typeface="Trebuchet MS"/>
                <a:ea typeface="Trebuchet MS"/>
                <a:cs typeface="Trebuchet MS"/>
                <a:sym typeface="Trebuchet MS"/>
              </a:defRPr>
            </a:lvl2pPr>
            <a:lvl3pPr>
              <a:spcBef>
                <a:spcPts val="0"/>
              </a:spcBef>
              <a:buClr>
                <a:schemeClr val="lt1"/>
              </a:buClr>
              <a:buSzPct val="100000"/>
              <a:buFont typeface="Trebuchet MS"/>
              <a:buNone/>
              <a:defRPr sz="3600" b="1">
                <a:solidFill>
                  <a:schemeClr val="lt1"/>
                </a:solidFill>
                <a:latin typeface="Trebuchet MS"/>
                <a:ea typeface="Trebuchet MS"/>
                <a:cs typeface="Trebuchet MS"/>
                <a:sym typeface="Trebuchet MS"/>
              </a:defRPr>
            </a:lvl3pPr>
            <a:lvl4pPr>
              <a:spcBef>
                <a:spcPts val="0"/>
              </a:spcBef>
              <a:buClr>
                <a:schemeClr val="lt1"/>
              </a:buClr>
              <a:buSzPct val="100000"/>
              <a:buFont typeface="Trebuchet MS"/>
              <a:buNone/>
              <a:defRPr sz="3600" b="1">
                <a:solidFill>
                  <a:schemeClr val="lt1"/>
                </a:solidFill>
                <a:latin typeface="Trebuchet MS"/>
                <a:ea typeface="Trebuchet MS"/>
                <a:cs typeface="Trebuchet MS"/>
                <a:sym typeface="Trebuchet MS"/>
              </a:defRPr>
            </a:lvl4pPr>
            <a:lvl5pPr>
              <a:spcBef>
                <a:spcPts val="0"/>
              </a:spcBef>
              <a:buClr>
                <a:schemeClr val="lt1"/>
              </a:buClr>
              <a:buSzPct val="100000"/>
              <a:buFont typeface="Trebuchet MS"/>
              <a:buNone/>
              <a:defRPr sz="3600" b="1">
                <a:solidFill>
                  <a:schemeClr val="lt1"/>
                </a:solidFill>
                <a:latin typeface="Trebuchet MS"/>
                <a:ea typeface="Trebuchet MS"/>
                <a:cs typeface="Trebuchet MS"/>
                <a:sym typeface="Trebuchet MS"/>
              </a:defRPr>
            </a:lvl5pPr>
            <a:lvl6pPr>
              <a:spcBef>
                <a:spcPts val="0"/>
              </a:spcBef>
              <a:buClr>
                <a:schemeClr val="lt1"/>
              </a:buClr>
              <a:buSzPct val="100000"/>
              <a:buFont typeface="Trebuchet MS"/>
              <a:buNone/>
              <a:defRPr sz="3600" b="1">
                <a:solidFill>
                  <a:schemeClr val="lt1"/>
                </a:solidFill>
                <a:latin typeface="Trebuchet MS"/>
                <a:ea typeface="Trebuchet MS"/>
                <a:cs typeface="Trebuchet MS"/>
                <a:sym typeface="Trebuchet MS"/>
              </a:defRPr>
            </a:lvl6pPr>
            <a:lvl7pPr>
              <a:spcBef>
                <a:spcPts val="0"/>
              </a:spcBef>
              <a:buClr>
                <a:schemeClr val="lt1"/>
              </a:buClr>
              <a:buSzPct val="100000"/>
              <a:buFont typeface="Trebuchet MS"/>
              <a:buNone/>
              <a:defRPr sz="3600" b="1">
                <a:solidFill>
                  <a:schemeClr val="lt1"/>
                </a:solidFill>
                <a:latin typeface="Trebuchet MS"/>
                <a:ea typeface="Trebuchet MS"/>
                <a:cs typeface="Trebuchet MS"/>
                <a:sym typeface="Trebuchet MS"/>
              </a:defRPr>
            </a:lvl7pPr>
            <a:lvl8pPr>
              <a:spcBef>
                <a:spcPts val="0"/>
              </a:spcBef>
              <a:buClr>
                <a:schemeClr val="lt1"/>
              </a:buClr>
              <a:buSzPct val="100000"/>
              <a:buFont typeface="Trebuchet MS"/>
              <a:buNone/>
              <a:defRPr sz="3600" b="1">
                <a:solidFill>
                  <a:schemeClr val="lt1"/>
                </a:solidFill>
                <a:latin typeface="Trebuchet MS"/>
                <a:ea typeface="Trebuchet MS"/>
                <a:cs typeface="Trebuchet MS"/>
                <a:sym typeface="Trebuchet MS"/>
              </a:defRPr>
            </a:lvl8pPr>
            <a:lvl9pPr>
              <a:spcBef>
                <a:spcPts val="0"/>
              </a:spcBef>
              <a:buClr>
                <a:schemeClr val="lt1"/>
              </a:buClr>
              <a:buSzPct val="100000"/>
              <a:buFont typeface="Trebuchet MS"/>
              <a:buNone/>
              <a:defRPr sz="3600" b="1">
                <a:solidFill>
                  <a:schemeClr val="lt1"/>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a:spcBef>
                <a:spcPts val="600"/>
              </a:spcBef>
              <a:buClr>
                <a:schemeClr val="dk2"/>
              </a:buClr>
              <a:buSzPct val="100000"/>
              <a:buFont typeface="Trebuchet MS"/>
              <a:defRPr sz="3000">
                <a:solidFill>
                  <a:schemeClr val="dk2"/>
                </a:solidFill>
                <a:latin typeface="Trebuchet MS"/>
                <a:ea typeface="Trebuchet MS"/>
                <a:cs typeface="Trebuchet MS"/>
                <a:sym typeface="Trebuchet MS"/>
              </a:defRPr>
            </a:lvl1pPr>
            <a:lvl2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2pPr>
            <a:lvl3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4pPr>
            <a:lvl5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5pPr>
            <a:lvl6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6pPr>
            <a:lvl7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7pPr>
            <a:lvl8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8pPr>
            <a:lvl9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9pPr>
          </a:lstStyle>
          <a:p>
            <a:endParaRPr/>
          </a:p>
        </p:txBody>
      </p:sp>
      <p:sp>
        <p:nvSpPr>
          <p:cNvPr id="7" name="Shape 7"/>
          <p:cNvSpPr txBox="1">
            <a:spLocks noGrp="1"/>
          </p:cNvSpPr>
          <p:nvPr>
            <p:ph type="sldNum" idx="12"/>
          </p:nvPr>
        </p:nvSpPr>
        <p:spPr>
          <a:xfrm>
            <a:off x="8556791" y="6333134"/>
            <a:ext cx="548699" cy="524699"/>
          </a:xfrm>
          <a:prstGeom prst="rect">
            <a:avLst/>
          </a:prstGeom>
          <a:noFill/>
          <a:ln>
            <a:noFill/>
          </a:ln>
        </p:spPr>
        <p:txBody>
          <a:bodyPr lIns="91425" tIns="91425" rIns="91425" bIns="91425" anchor="ctr" anchorCtr="0">
            <a:noAutofit/>
          </a:bodyPr>
          <a:lstStyle>
            <a:lvl1pPr algn="r">
              <a:spcBef>
                <a:spcPts val="0"/>
              </a:spcBef>
              <a:buNone/>
              <a:defRPr sz="1300">
                <a:solidFill>
                  <a:schemeClr val="dk2"/>
                </a:solidFill>
                <a:latin typeface="Trebuchet MS"/>
                <a:ea typeface="Trebuchet MS"/>
                <a:cs typeface="Trebuchet MS"/>
                <a:sym typeface="Trebuchet MS"/>
              </a:defRPr>
            </a:lvl1pPr>
          </a:lstStyle>
          <a:p>
            <a:pPr>
              <a:spcBef>
                <a:spcPts val="0"/>
              </a:spcBef>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youtube.com/v/yT8SkFyRRrI"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youtube.com/watch?v=yT8SkFyRRrI" TargetMode="Externa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Shape 40"/>
          <p:cNvSpPr txBox="1">
            <a:spLocks noGrp="1"/>
          </p:cNvSpPr>
          <p:nvPr>
            <p:ph type="ctrTitle"/>
          </p:nvPr>
        </p:nvSpPr>
        <p:spPr>
          <a:xfrm>
            <a:off x="685800" y="2157750"/>
            <a:ext cx="7772400" cy="1650599"/>
          </a:xfrm>
          <a:prstGeom prst="rect">
            <a:avLst/>
          </a:prstGeom>
        </p:spPr>
        <p:txBody>
          <a:bodyPr lIns="91425" tIns="91425" rIns="91425" bIns="91425" anchor="b" anchorCtr="0">
            <a:noAutofit/>
          </a:bodyPr>
          <a:lstStyle/>
          <a:p>
            <a:pPr rtl="0">
              <a:spcBef>
                <a:spcPts val="0"/>
              </a:spcBef>
              <a:buNone/>
            </a:pPr>
            <a:r>
              <a:rPr lang="en"/>
              <a:t>Sliding Window &amp; Data Link Protocols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685800" y="2157750"/>
            <a:ext cx="7772400" cy="1650599"/>
          </a:xfrm>
          <a:prstGeom prst="rect">
            <a:avLst/>
          </a:prstGeom>
        </p:spPr>
        <p:txBody>
          <a:bodyPr lIns="91425" tIns="91425" rIns="91425" bIns="91425" anchor="b" anchorCtr="0">
            <a:noAutofit/>
          </a:bodyPr>
          <a:lstStyle/>
          <a:p>
            <a:pPr>
              <a:spcBef>
                <a:spcPts val="0"/>
              </a:spcBef>
              <a:buNone/>
            </a:pPr>
            <a:r>
              <a:rPr lang="en"/>
              <a:t>Flow Control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Basics of Flow Control</a:t>
            </a:r>
          </a:p>
        </p:txBody>
      </p:sp>
      <p:sp>
        <p:nvSpPr>
          <p:cNvPr id="105" name="Shape 105"/>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rtl="0">
              <a:spcBef>
                <a:spcPts val="0"/>
              </a:spcBef>
              <a:buNone/>
            </a:pPr>
            <a:r>
              <a:rPr lang="en" b="1"/>
              <a:t>Definition</a:t>
            </a:r>
          </a:p>
          <a:p>
            <a:pPr rtl="0">
              <a:spcBef>
                <a:spcPts val="0"/>
              </a:spcBef>
              <a:buNone/>
            </a:pPr>
            <a:endParaRPr b="1"/>
          </a:p>
          <a:p>
            <a:pPr rtl="0">
              <a:spcBef>
                <a:spcPts val="0"/>
              </a:spcBef>
              <a:buNone/>
            </a:pPr>
            <a:r>
              <a:rPr lang="en"/>
              <a:t>Flow Control is the process of regulating the rate at which data is transmitted between two nodes.</a:t>
            </a:r>
          </a:p>
          <a:p>
            <a:pPr rtl="0">
              <a:spcBef>
                <a:spcPts val="0"/>
              </a:spcBef>
              <a:buNone/>
            </a:pPr>
            <a:endParaRPr/>
          </a:p>
          <a:p>
            <a:pPr>
              <a:spcBef>
                <a:spcPts val="0"/>
              </a:spcBef>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Basics of Flow Control</a:t>
            </a:r>
          </a:p>
        </p:txBody>
      </p:sp>
      <p:sp>
        <p:nvSpPr>
          <p:cNvPr id="111" name="Shape 111"/>
          <p:cNvSpPr txBox="1">
            <a:spLocks noGrp="1"/>
          </p:cNvSpPr>
          <p:nvPr>
            <p:ph type="body" idx="1"/>
          </p:nvPr>
        </p:nvSpPr>
        <p:spPr>
          <a:xfrm>
            <a:off x="457200" y="1580575"/>
            <a:ext cx="8229600" cy="4967700"/>
          </a:xfrm>
          <a:prstGeom prst="rect">
            <a:avLst/>
          </a:prstGeom>
        </p:spPr>
        <p:txBody>
          <a:bodyPr lIns="91425" tIns="91425" rIns="91425" bIns="91425" anchor="t" anchorCtr="0">
            <a:noAutofit/>
          </a:bodyPr>
          <a:lstStyle/>
          <a:p>
            <a:pPr rtl="0">
              <a:spcBef>
                <a:spcPts val="0"/>
              </a:spcBef>
              <a:buNone/>
            </a:pPr>
            <a:r>
              <a:rPr lang="en" b="1"/>
              <a:t>Purpose of Flow Control:</a:t>
            </a:r>
          </a:p>
          <a:p>
            <a:pPr marL="914400" lvl="0" indent="-419100" rtl="0">
              <a:spcBef>
                <a:spcPts val="0"/>
              </a:spcBef>
              <a:buClr>
                <a:schemeClr val="dk2"/>
              </a:buClr>
              <a:buSzPct val="100000"/>
              <a:buFont typeface="Trebuchet MS"/>
              <a:buChar char="❏"/>
            </a:pPr>
            <a:r>
              <a:rPr lang="en"/>
              <a:t>Receiver Control of Transmission Speed</a:t>
            </a:r>
          </a:p>
          <a:p>
            <a:pPr marL="914400" lvl="0" indent="-419100" rtl="0">
              <a:spcBef>
                <a:spcPts val="0"/>
              </a:spcBef>
              <a:buClr>
                <a:schemeClr val="dk2"/>
              </a:buClr>
              <a:buSzPct val="100000"/>
              <a:buFont typeface="Trebuchet MS"/>
              <a:buChar char="❏"/>
            </a:pPr>
            <a:r>
              <a:rPr lang="en"/>
              <a:t>Preventing Congestion</a:t>
            </a:r>
          </a:p>
          <a:p>
            <a:pPr lvl="0" rtl="0">
              <a:spcBef>
                <a:spcPts val="0"/>
              </a:spcBef>
              <a:buNone/>
            </a:pPr>
            <a:endParaRPr/>
          </a:p>
          <a:p>
            <a:pPr rtl="0">
              <a:spcBef>
                <a:spcPts val="0"/>
              </a:spcBef>
              <a:buNone/>
            </a:pPr>
            <a:r>
              <a:rPr lang="en" b="1"/>
              <a:t>Three Flow Control Protocols:</a:t>
            </a:r>
          </a:p>
          <a:p>
            <a:pPr marL="914400" lvl="0" indent="-419100" rtl="0">
              <a:spcBef>
                <a:spcPts val="0"/>
              </a:spcBef>
              <a:buClr>
                <a:schemeClr val="dk2"/>
              </a:buClr>
              <a:buSzPct val="100000"/>
              <a:buFont typeface="Trebuchet MS"/>
              <a:buChar char="❏"/>
            </a:pPr>
            <a:r>
              <a:rPr lang="en"/>
              <a:t>Stop-and-Wait/One Bit</a:t>
            </a:r>
          </a:p>
          <a:p>
            <a:pPr marL="914400" lvl="0" indent="-419100" rtl="0">
              <a:spcBef>
                <a:spcPts val="0"/>
              </a:spcBef>
              <a:buClr>
                <a:schemeClr val="dk2"/>
              </a:buClr>
              <a:buSzPct val="100000"/>
              <a:buFont typeface="Trebuchet MS"/>
              <a:buChar char="❏"/>
            </a:pPr>
            <a:r>
              <a:rPr lang="en"/>
              <a:t>Go-Back-N(SWP)</a:t>
            </a:r>
          </a:p>
          <a:p>
            <a:pPr marL="914400" lvl="0" indent="-419100">
              <a:spcBef>
                <a:spcPts val="0"/>
              </a:spcBef>
              <a:buClr>
                <a:schemeClr val="dk2"/>
              </a:buClr>
              <a:buSzPct val="100000"/>
              <a:buFont typeface="Trebuchet MS"/>
              <a:buChar char="❏"/>
            </a:pPr>
            <a:r>
              <a:rPr lang="en"/>
              <a:t>Selective Repeat(SWP)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Stop &amp; Wait/One Bit </a:t>
            </a:r>
          </a:p>
        </p:txBody>
      </p:sp>
      <p:sp>
        <p:nvSpPr>
          <p:cNvPr id="117" name="Shape 117"/>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381000" rtl="0">
              <a:spcBef>
                <a:spcPts val="0"/>
              </a:spcBef>
              <a:buClr>
                <a:schemeClr val="dk2"/>
              </a:buClr>
              <a:buSzPct val="100000"/>
              <a:buFont typeface="Trebuchet MS"/>
              <a:buChar char="❏"/>
            </a:pPr>
            <a:r>
              <a:rPr lang="en" sz="2400"/>
              <a:t>Very Simple ARQ(Automatic Repeat Request) Method</a:t>
            </a:r>
          </a:p>
          <a:p>
            <a:pPr marL="457200" lvl="0" indent="-381000" rtl="0">
              <a:spcBef>
                <a:spcPts val="0"/>
              </a:spcBef>
              <a:buClr>
                <a:schemeClr val="dk2"/>
              </a:buClr>
              <a:buSzPct val="100000"/>
              <a:buFont typeface="Trebuchet MS"/>
              <a:buChar char="❏"/>
            </a:pPr>
            <a:r>
              <a:rPr lang="en" sz="2400"/>
              <a:t>System of Requests and Acknowledgements</a:t>
            </a:r>
          </a:p>
          <a:p>
            <a:pPr marL="457200" lvl="0" indent="-381000" rtl="0">
              <a:spcBef>
                <a:spcPts val="0"/>
              </a:spcBef>
              <a:buClr>
                <a:schemeClr val="dk2"/>
              </a:buClr>
              <a:buSzPct val="100000"/>
              <a:buFont typeface="Trebuchet MS"/>
              <a:buChar char="❏"/>
            </a:pPr>
            <a:r>
              <a:rPr lang="en" sz="2400"/>
              <a:t>Allows for Proper Error Handling</a:t>
            </a:r>
          </a:p>
          <a:p>
            <a:pPr rtl="0">
              <a:spcBef>
                <a:spcPts val="0"/>
              </a:spcBef>
              <a:buNone/>
            </a:pPr>
            <a:endParaRPr sz="2400"/>
          </a:p>
          <a:p>
            <a:pPr rtl="0">
              <a:spcBef>
                <a:spcPts val="0"/>
              </a:spcBef>
              <a:buNone/>
            </a:pPr>
            <a:endParaRPr/>
          </a:p>
          <a:p>
            <a:pPr lvl="0">
              <a:spcBef>
                <a:spcPts val="0"/>
              </a:spcBef>
              <a:buNone/>
            </a:pPr>
            <a:endParaRPr/>
          </a:p>
        </p:txBody>
      </p:sp>
      <p:grpSp>
        <p:nvGrpSpPr>
          <p:cNvPr id="118" name="Shape 118"/>
          <p:cNvGrpSpPr/>
          <p:nvPr/>
        </p:nvGrpSpPr>
        <p:grpSpPr>
          <a:xfrm>
            <a:off x="389550" y="3355425"/>
            <a:ext cx="8134425" cy="2700325"/>
            <a:chOff x="389550" y="3355425"/>
            <a:chExt cx="8134425" cy="2700325"/>
          </a:xfrm>
        </p:grpSpPr>
        <p:grpSp>
          <p:nvGrpSpPr>
            <p:cNvPr id="119" name="Shape 119"/>
            <p:cNvGrpSpPr/>
            <p:nvPr/>
          </p:nvGrpSpPr>
          <p:grpSpPr>
            <a:xfrm>
              <a:off x="389550" y="4189312"/>
              <a:ext cx="1438499" cy="1008675"/>
              <a:chOff x="428950" y="3729300"/>
              <a:chExt cx="1438499" cy="1008675"/>
            </a:xfrm>
          </p:grpSpPr>
          <p:sp>
            <p:nvSpPr>
              <p:cNvPr id="120" name="Shape 120"/>
              <p:cNvSpPr/>
              <p:nvPr/>
            </p:nvSpPr>
            <p:spPr>
              <a:xfrm>
                <a:off x="716200" y="3729300"/>
                <a:ext cx="748799" cy="709499"/>
              </a:xfrm>
              <a:prstGeom prst="smileyFace">
                <a:avLst>
                  <a:gd name="adj" fmla="val 4653"/>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1" name="Shape 121"/>
              <p:cNvSpPr txBox="1"/>
              <p:nvPr/>
            </p:nvSpPr>
            <p:spPr>
              <a:xfrm>
                <a:off x="428950" y="4388775"/>
                <a:ext cx="1438499" cy="349200"/>
              </a:xfrm>
              <a:prstGeom prst="rect">
                <a:avLst/>
              </a:prstGeom>
              <a:noFill/>
              <a:ln>
                <a:noFill/>
              </a:ln>
            </p:spPr>
            <p:txBody>
              <a:bodyPr lIns="91425" tIns="91425" rIns="91425" bIns="91425" anchor="t" anchorCtr="0">
                <a:noAutofit/>
              </a:bodyPr>
              <a:lstStyle/>
              <a:p>
                <a:pPr>
                  <a:spcBef>
                    <a:spcPts val="0"/>
                  </a:spcBef>
                  <a:buNone/>
                </a:pPr>
                <a:r>
                  <a:rPr lang="en"/>
                  <a:t>Sending Node</a:t>
                </a:r>
              </a:p>
            </p:txBody>
          </p:sp>
        </p:grpSp>
        <p:grpSp>
          <p:nvGrpSpPr>
            <p:cNvPr id="122" name="Shape 122"/>
            <p:cNvGrpSpPr/>
            <p:nvPr/>
          </p:nvGrpSpPr>
          <p:grpSpPr>
            <a:xfrm>
              <a:off x="6855375" y="4189325"/>
              <a:ext cx="1668600" cy="932000"/>
              <a:chOff x="6855375" y="3960725"/>
              <a:chExt cx="1668600" cy="932000"/>
            </a:xfrm>
          </p:grpSpPr>
          <p:sp>
            <p:nvSpPr>
              <p:cNvPr id="123" name="Shape 123"/>
              <p:cNvSpPr/>
              <p:nvPr/>
            </p:nvSpPr>
            <p:spPr>
              <a:xfrm>
                <a:off x="6884275" y="3960725"/>
                <a:ext cx="1379400" cy="762000"/>
              </a:xfrm>
              <a:prstGeom prst="can">
                <a:avLst>
                  <a:gd name="adj" fmla="val 25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4" name="Shape 124"/>
              <p:cNvSpPr txBox="1"/>
              <p:nvPr/>
            </p:nvSpPr>
            <p:spPr>
              <a:xfrm>
                <a:off x="6855375" y="4669225"/>
                <a:ext cx="1668600" cy="223500"/>
              </a:xfrm>
              <a:prstGeom prst="rect">
                <a:avLst/>
              </a:prstGeom>
              <a:noFill/>
              <a:ln>
                <a:noFill/>
              </a:ln>
            </p:spPr>
            <p:txBody>
              <a:bodyPr lIns="91425" tIns="91425" rIns="91425" bIns="91425" anchor="t" anchorCtr="0">
                <a:noAutofit/>
              </a:bodyPr>
              <a:lstStyle/>
              <a:p>
                <a:pPr>
                  <a:spcBef>
                    <a:spcPts val="0"/>
                  </a:spcBef>
                  <a:buNone/>
                </a:pPr>
                <a:r>
                  <a:rPr lang="en"/>
                  <a:t>Receiver Node</a:t>
                </a:r>
              </a:p>
            </p:txBody>
          </p:sp>
        </p:grpSp>
        <p:sp>
          <p:nvSpPr>
            <p:cNvPr id="125" name="Shape 125"/>
            <p:cNvSpPr/>
            <p:nvPr/>
          </p:nvSpPr>
          <p:spPr>
            <a:xfrm>
              <a:off x="969575" y="3644475"/>
              <a:ext cx="5885699" cy="315299"/>
            </a:xfrm>
            <a:prstGeom prst="bentArrow">
              <a:avLst>
                <a:gd name="adj1" fmla="val 25000"/>
                <a:gd name="adj2" fmla="val 29166"/>
                <a:gd name="adj3" fmla="val 25000"/>
                <a:gd name="adj4" fmla="val 4375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6" name="Shape 126"/>
            <p:cNvSpPr/>
            <p:nvPr/>
          </p:nvSpPr>
          <p:spPr>
            <a:xfrm rot="10799824">
              <a:off x="1629150" y="5427700"/>
              <a:ext cx="5885699" cy="315299"/>
            </a:xfrm>
            <a:prstGeom prst="bentArrow">
              <a:avLst>
                <a:gd name="adj1" fmla="val 25000"/>
                <a:gd name="adj2" fmla="val 29166"/>
                <a:gd name="adj3" fmla="val 25000"/>
                <a:gd name="adj4" fmla="val 4375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nvGrpSpPr>
            <p:cNvPr id="127" name="Shape 127"/>
            <p:cNvGrpSpPr/>
            <p:nvPr/>
          </p:nvGrpSpPr>
          <p:grpSpPr>
            <a:xfrm>
              <a:off x="1458300" y="3355425"/>
              <a:ext cx="4687574" cy="236400"/>
              <a:chOff x="1458300" y="3126825"/>
              <a:chExt cx="4687574" cy="236400"/>
            </a:xfrm>
          </p:grpSpPr>
          <p:sp>
            <p:nvSpPr>
              <p:cNvPr id="128" name="Shape 128"/>
              <p:cNvSpPr/>
              <p:nvPr/>
            </p:nvSpPr>
            <p:spPr>
              <a:xfrm>
                <a:off x="1458300" y="3126825"/>
                <a:ext cx="564899" cy="236400"/>
              </a:xfrm>
              <a:prstGeom prst="bevel">
                <a:avLst>
                  <a:gd name="adj" fmla="val 12500"/>
                </a:avLst>
              </a:prstGeom>
              <a:solidFill>
                <a:srgbClr val="980000"/>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29" name="Shape 129"/>
              <p:cNvSpPr/>
              <p:nvPr/>
            </p:nvSpPr>
            <p:spPr>
              <a:xfrm>
                <a:off x="2832525" y="3126825"/>
                <a:ext cx="564899" cy="236400"/>
              </a:xfrm>
              <a:prstGeom prst="bevel">
                <a:avLst>
                  <a:gd name="adj" fmla="val 12500"/>
                </a:avLst>
              </a:prstGeom>
              <a:solidFill>
                <a:srgbClr val="980000"/>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0" name="Shape 130"/>
              <p:cNvSpPr/>
              <p:nvPr/>
            </p:nvSpPr>
            <p:spPr>
              <a:xfrm>
                <a:off x="4206750" y="3126825"/>
                <a:ext cx="564899" cy="236400"/>
              </a:xfrm>
              <a:prstGeom prst="bevel">
                <a:avLst>
                  <a:gd name="adj" fmla="val 12500"/>
                </a:avLst>
              </a:prstGeom>
              <a:solidFill>
                <a:srgbClr val="980000"/>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1" name="Shape 131"/>
              <p:cNvSpPr/>
              <p:nvPr/>
            </p:nvSpPr>
            <p:spPr>
              <a:xfrm>
                <a:off x="5580975" y="3126825"/>
                <a:ext cx="564899" cy="236400"/>
              </a:xfrm>
              <a:prstGeom prst="bevel">
                <a:avLst>
                  <a:gd name="adj" fmla="val 12500"/>
                </a:avLst>
              </a:prstGeom>
              <a:solidFill>
                <a:srgbClr val="980000"/>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grpSp>
          <p:nvGrpSpPr>
            <p:cNvPr id="132" name="Shape 132"/>
            <p:cNvGrpSpPr/>
            <p:nvPr/>
          </p:nvGrpSpPr>
          <p:grpSpPr>
            <a:xfrm>
              <a:off x="2228212" y="5819350"/>
              <a:ext cx="4687574" cy="236400"/>
              <a:chOff x="1458300" y="3126825"/>
              <a:chExt cx="4687574" cy="236400"/>
            </a:xfrm>
          </p:grpSpPr>
          <p:sp>
            <p:nvSpPr>
              <p:cNvPr id="133" name="Shape 133"/>
              <p:cNvSpPr/>
              <p:nvPr/>
            </p:nvSpPr>
            <p:spPr>
              <a:xfrm>
                <a:off x="1458300" y="3126825"/>
                <a:ext cx="564899" cy="236400"/>
              </a:xfrm>
              <a:prstGeom prst="bevel">
                <a:avLst>
                  <a:gd name="adj" fmla="val 12500"/>
                </a:avLst>
              </a:prstGeom>
              <a:solidFill>
                <a:srgbClr val="6AA84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4" name="Shape 134"/>
              <p:cNvSpPr/>
              <p:nvPr/>
            </p:nvSpPr>
            <p:spPr>
              <a:xfrm>
                <a:off x="2832525" y="3126825"/>
                <a:ext cx="564899" cy="236400"/>
              </a:xfrm>
              <a:prstGeom prst="bevel">
                <a:avLst>
                  <a:gd name="adj" fmla="val 12500"/>
                </a:avLst>
              </a:prstGeom>
              <a:solidFill>
                <a:srgbClr val="6AA84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5" name="Shape 135"/>
              <p:cNvSpPr/>
              <p:nvPr/>
            </p:nvSpPr>
            <p:spPr>
              <a:xfrm>
                <a:off x="4206750" y="3126825"/>
                <a:ext cx="564899" cy="236400"/>
              </a:xfrm>
              <a:prstGeom prst="bevel">
                <a:avLst>
                  <a:gd name="adj" fmla="val 12500"/>
                </a:avLst>
              </a:prstGeom>
              <a:solidFill>
                <a:srgbClr val="6AA84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6" name="Shape 136"/>
              <p:cNvSpPr/>
              <p:nvPr/>
            </p:nvSpPr>
            <p:spPr>
              <a:xfrm>
                <a:off x="5580975" y="3126825"/>
                <a:ext cx="564899" cy="236400"/>
              </a:xfrm>
              <a:prstGeom prst="bevel">
                <a:avLst>
                  <a:gd name="adj" fmla="val 12500"/>
                </a:avLst>
              </a:prstGeom>
              <a:solidFill>
                <a:srgbClr val="6AA84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
          <p:nvSpPr>
            <p:cNvPr id="137" name="Shape 137"/>
            <p:cNvSpPr txBox="1"/>
            <p:nvPr/>
          </p:nvSpPr>
          <p:spPr>
            <a:xfrm>
              <a:off x="1905000" y="4020200"/>
              <a:ext cx="4687500" cy="1310699"/>
            </a:xfrm>
            <a:prstGeom prst="rect">
              <a:avLst/>
            </a:prstGeom>
            <a:noFill/>
            <a:ln>
              <a:noFill/>
            </a:ln>
          </p:spPr>
          <p:txBody>
            <a:bodyPr lIns="91425" tIns="91425" rIns="91425" bIns="91425" anchor="t" anchorCtr="0">
              <a:noAutofit/>
            </a:bodyPr>
            <a:lstStyle/>
            <a:p>
              <a:pPr marL="457200" lvl="0" indent="-317500" rtl="0">
                <a:spcBef>
                  <a:spcPts val="0"/>
                </a:spcBef>
                <a:buClr>
                  <a:srgbClr val="000000"/>
                </a:buClr>
                <a:buSzPct val="100000"/>
                <a:buFont typeface="Arial"/>
                <a:buChar char="➔"/>
              </a:pPr>
              <a:r>
                <a:rPr lang="en"/>
                <a:t>Frames Sent One at A Time to Receiver</a:t>
              </a:r>
            </a:p>
            <a:p>
              <a:pPr marL="457200" lvl="0" indent="-317500" rtl="0">
                <a:spcBef>
                  <a:spcPts val="0"/>
                </a:spcBef>
                <a:buClr>
                  <a:srgbClr val="000000"/>
                </a:buClr>
                <a:buSzPct val="100000"/>
                <a:buFont typeface="Arial"/>
                <a:buChar char="➔"/>
              </a:pPr>
              <a:r>
                <a:rPr lang="en"/>
                <a:t>Once Processed:</a:t>
              </a:r>
            </a:p>
            <a:p>
              <a:pPr marL="914400" lvl="1" indent="-317500" rtl="0">
                <a:spcBef>
                  <a:spcPts val="0"/>
                </a:spcBef>
                <a:buClr>
                  <a:srgbClr val="000000"/>
                </a:buClr>
                <a:buSzPct val="100000"/>
                <a:buFont typeface="Arial"/>
                <a:buChar char="◆"/>
              </a:pPr>
              <a:r>
                <a:rPr lang="en"/>
                <a:t>ACK (Acknowledgement) from Receiver to Sender</a:t>
              </a:r>
            </a:p>
            <a:p>
              <a:pPr marL="914400" lvl="1" indent="-317500">
                <a:spcBef>
                  <a:spcPts val="0"/>
                </a:spcBef>
                <a:buClr>
                  <a:srgbClr val="000000"/>
                </a:buClr>
                <a:buSzPct val="100000"/>
                <a:buFont typeface="Arial"/>
                <a:buChar char="◆"/>
              </a:pPr>
              <a:r>
                <a:rPr lang="en"/>
                <a:t>The Sending Node Sends Another Frame</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Stop &amp; Wait/One Bit </a:t>
            </a:r>
          </a:p>
        </p:txBody>
      </p:sp>
      <p:sp>
        <p:nvSpPr>
          <p:cNvPr id="143" name="Shape 143"/>
          <p:cNvSpPr txBox="1">
            <a:spLocks noGrp="1"/>
          </p:cNvSpPr>
          <p:nvPr>
            <p:ph type="body" idx="1"/>
          </p:nvPr>
        </p:nvSpPr>
        <p:spPr>
          <a:xfrm>
            <a:off x="457200" y="1544525"/>
            <a:ext cx="8229600" cy="4967700"/>
          </a:xfrm>
          <a:prstGeom prst="rect">
            <a:avLst/>
          </a:prstGeom>
        </p:spPr>
        <p:txBody>
          <a:bodyPr lIns="91425" tIns="91425" rIns="91425" bIns="91425" anchor="t" anchorCtr="0">
            <a:noAutofit/>
          </a:bodyPr>
          <a:lstStyle/>
          <a:p>
            <a:pPr rtl="0">
              <a:spcBef>
                <a:spcPts val="0"/>
              </a:spcBef>
              <a:buNone/>
            </a:pPr>
            <a:r>
              <a:rPr lang="en" b="1"/>
              <a:t>Time Is A Critical Component!</a:t>
            </a:r>
          </a:p>
          <a:p>
            <a:pPr marL="457200" lvl="0" indent="-419100" rtl="0">
              <a:spcBef>
                <a:spcPts val="0"/>
              </a:spcBef>
              <a:buClr>
                <a:schemeClr val="dk2"/>
              </a:buClr>
              <a:buSzPct val="100000"/>
              <a:buFont typeface="Trebuchet MS"/>
              <a:buChar char="❏"/>
            </a:pPr>
            <a:r>
              <a:rPr lang="en"/>
              <a:t>A </a:t>
            </a:r>
            <a:r>
              <a:rPr lang="en" u="sng"/>
              <a:t>time-out</a:t>
            </a:r>
            <a:r>
              <a:rPr lang="en"/>
              <a:t> occurs when:</a:t>
            </a:r>
          </a:p>
          <a:p>
            <a:pPr marL="914400" lvl="1" indent="-381000" rtl="0">
              <a:spcBef>
                <a:spcPts val="0"/>
              </a:spcBef>
              <a:buClr>
                <a:schemeClr val="dk2"/>
              </a:buClr>
              <a:buSzPct val="80000"/>
              <a:buFont typeface="Trebuchet MS"/>
              <a:buChar char="❏"/>
            </a:pPr>
            <a:r>
              <a:rPr lang="en"/>
              <a:t>The Receiver does not receive frame or</a:t>
            </a:r>
          </a:p>
          <a:p>
            <a:pPr marL="914400" lvl="1" indent="-381000" rtl="0">
              <a:spcBef>
                <a:spcPts val="0"/>
              </a:spcBef>
              <a:buClr>
                <a:schemeClr val="dk2"/>
              </a:buClr>
              <a:buSzPct val="80000"/>
              <a:buFont typeface="Trebuchet MS"/>
              <a:buChar char="❏"/>
            </a:pPr>
            <a:r>
              <a:rPr lang="en"/>
              <a:t>The Sender does not receive the ACK within a designated period of time</a:t>
            </a:r>
          </a:p>
          <a:p>
            <a:pPr rtl="0">
              <a:spcBef>
                <a:spcPts val="0"/>
              </a:spcBef>
              <a:buNone/>
            </a:pPr>
            <a:r>
              <a:rPr lang="en" b="1" u="sng"/>
              <a:t>The Three Scenarios</a:t>
            </a:r>
          </a:p>
          <a:p>
            <a:pPr marL="914400" lvl="0" indent="-381000" rtl="0">
              <a:spcBef>
                <a:spcPts val="0"/>
              </a:spcBef>
              <a:buClr>
                <a:schemeClr val="dk2"/>
              </a:buClr>
              <a:buSzPct val="100000"/>
              <a:buFont typeface="Trebuchet MS"/>
              <a:buAutoNum type="arabicPeriod"/>
            </a:pPr>
            <a:r>
              <a:rPr lang="en" sz="2400"/>
              <a:t>Frame time-out</a:t>
            </a:r>
          </a:p>
          <a:p>
            <a:pPr marL="914400" lvl="0" indent="-381000" rtl="0">
              <a:spcBef>
                <a:spcPts val="0"/>
              </a:spcBef>
              <a:buClr>
                <a:schemeClr val="dk2"/>
              </a:buClr>
              <a:buSzPct val="100000"/>
              <a:buFont typeface="Trebuchet MS"/>
              <a:buAutoNum type="arabicPeriod"/>
            </a:pPr>
            <a:r>
              <a:rPr lang="en" sz="2400"/>
              <a:t>Frame Reaches Receiver &amp; ACK is sent back</a:t>
            </a:r>
          </a:p>
          <a:p>
            <a:pPr marL="914400" lvl="0" indent="-381000">
              <a:spcBef>
                <a:spcPts val="0"/>
              </a:spcBef>
              <a:buClr>
                <a:schemeClr val="dk2"/>
              </a:buClr>
              <a:buSzPct val="100000"/>
              <a:buFont typeface="Trebuchet MS"/>
              <a:buAutoNum type="arabicPeriod"/>
            </a:pPr>
            <a:r>
              <a:rPr lang="en" sz="2400"/>
              <a:t>ACK time-out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Questions</a:t>
            </a:r>
          </a:p>
        </p:txBody>
      </p:sp>
      <p:sp>
        <p:nvSpPr>
          <p:cNvPr id="149" name="Shape 149"/>
          <p:cNvSpPr txBox="1">
            <a:spLocks noGrp="1"/>
          </p:cNvSpPr>
          <p:nvPr>
            <p:ph type="body" idx="1"/>
          </p:nvPr>
        </p:nvSpPr>
        <p:spPr>
          <a:xfrm>
            <a:off x="0" y="1600200"/>
            <a:ext cx="4451699" cy="4967700"/>
          </a:xfrm>
          <a:prstGeom prst="rect">
            <a:avLst/>
          </a:prstGeom>
        </p:spPr>
        <p:txBody>
          <a:bodyPr lIns="91425" tIns="91425" rIns="91425" bIns="91425" anchor="t" anchorCtr="0">
            <a:noAutofit/>
          </a:bodyPr>
          <a:lstStyle/>
          <a:p>
            <a:pPr marL="457200" lvl="0" indent="-381000" rtl="0">
              <a:spcBef>
                <a:spcPts val="0"/>
              </a:spcBef>
              <a:buClr>
                <a:schemeClr val="dk2"/>
              </a:buClr>
              <a:buSzPct val="100000"/>
              <a:buFont typeface="Trebuchet MS"/>
              <a:buAutoNum type="arabicPeriod"/>
            </a:pPr>
            <a:r>
              <a:rPr lang="en" sz="2400"/>
              <a:t>What are the two purposes of flow control?</a:t>
            </a:r>
          </a:p>
          <a:p>
            <a:pPr lvl="0" rtl="0">
              <a:spcBef>
                <a:spcPts val="0"/>
              </a:spcBef>
              <a:buNone/>
            </a:pPr>
            <a:endParaRPr sz="2400"/>
          </a:p>
          <a:p>
            <a:pPr lvl="0" rtl="0">
              <a:spcBef>
                <a:spcPts val="0"/>
              </a:spcBef>
              <a:buNone/>
            </a:pPr>
            <a:endParaRPr sz="2400"/>
          </a:p>
          <a:p>
            <a:pPr lvl="0" rtl="0">
              <a:spcBef>
                <a:spcPts val="0"/>
              </a:spcBef>
              <a:buNone/>
            </a:pPr>
            <a:endParaRPr sz="2400"/>
          </a:p>
          <a:p>
            <a:pPr marL="457200" lvl="0" indent="-381000" rtl="0">
              <a:spcBef>
                <a:spcPts val="0"/>
              </a:spcBef>
              <a:buClr>
                <a:schemeClr val="dk2"/>
              </a:buClr>
              <a:buSzPct val="100000"/>
              <a:buFont typeface="Trebuchet MS"/>
              <a:buAutoNum type="arabicPeriod"/>
            </a:pPr>
            <a:r>
              <a:rPr lang="en" sz="2400"/>
              <a:t>What is the step by step process of the Stop &amp; Wait Protocol? </a:t>
            </a:r>
          </a:p>
        </p:txBody>
      </p:sp>
      <p:pic>
        <p:nvPicPr>
          <p:cNvPr id="150" name="Shape 150"/>
          <p:cNvPicPr preferRelativeResize="0"/>
          <p:nvPr/>
        </p:nvPicPr>
        <p:blipFill>
          <a:blip r:embed="rId3">
            <a:alphaModFix/>
          </a:blip>
          <a:stretch>
            <a:fillRect/>
          </a:stretch>
        </p:blipFill>
        <p:spPr>
          <a:xfrm>
            <a:off x="7334225" y="243175"/>
            <a:ext cx="1428750" cy="1143000"/>
          </a:xfrm>
          <a:prstGeom prst="rect">
            <a:avLst/>
          </a:prstGeom>
          <a:noFill/>
          <a:ln>
            <a:noFill/>
          </a:ln>
        </p:spPr>
      </p:pic>
      <p:sp>
        <p:nvSpPr>
          <p:cNvPr id="151" name="Shape 151"/>
          <p:cNvSpPr txBox="1">
            <a:spLocks noGrp="1"/>
          </p:cNvSpPr>
          <p:nvPr>
            <p:ph type="body" idx="2"/>
          </p:nvPr>
        </p:nvSpPr>
        <p:spPr>
          <a:xfrm>
            <a:off x="4692275" y="1600200"/>
            <a:ext cx="4451699" cy="4967700"/>
          </a:xfrm>
          <a:prstGeom prst="rect">
            <a:avLst/>
          </a:prstGeom>
        </p:spPr>
        <p:txBody>
          <a:bodyPr lIns="91425" tIns="91425" rIns="91425" bIns="91425" anchor="t" anchorCtr="0">
            <a:noAutofit/>
          </a:bodyPr>
          <a:lstStyle/>
          <a:p>
            <a:pPr marL="457200" lvl="0" indent="-342900" rtl="0">
              <a:spcBef>
                <a:spcPts val="0"/>
              </a:spcBef>
              <a:buClr>
                <a:schemeClr val="dk2"/>
              </a:buClr>
              <a:buSzPct val="100000"/>
              <a:buFont typeface="Trebuchet MS"/>
              <a:buAutoNum type="alphaLcPeriod"/>
            </a:pPr>
            <a:r>
              <a:rPr lang="en" sz="1800"/>
              <a:t>Receiver Control of Transmission Speed</a:t>
            </a:r>
          </a:p>
          <a:p>
            <a:pPr marL="457200" lvl="0" indent="-342900" rtl="0">
              <a:spcBef>
                <a:spcPts val="0"/>
              </a:spcBef>
              <a:buClr>
                <a:schemeClr val="dk2"/>
              </a:buClr>
              <a:buSzPct val="100000"/>
              <a:buFont typeface="Trebuchet MS"/>
              <a:buAutoNum type="alphaLcPeriod"/>
            </a:pPr>
            <a:r>
              <a:rPr lang="en" sz="1800"/>
              <a:t>Preventing Congestion</a:t>
            </a:r>
          </a:p>
          <a:p>
            <a:pPr lvl="0" rtl="0">
              <a:spcBef>
                <a:spcPts val="0"/>
              </a:spcBef>
              <a:buNone/>
            </a:pPr>
            <a:endParaRPr sz="2400"/>
          </a:p>
          <a:p>
            <a:pPr lvl="0" rtl="0">
              <a:spcBef>
                <a:spcPts val="0"/>
              </a:spcBef>
              <a:buNone/>
            </a:pPr>
            <a:endParaRPr sz="2400"/>
          </a:p>
          <a:p>
            <a:pPr lvl="0" rtl="0">
              <a:spcBef>
                <a:spcPts val="0"/>
              </a:spcBef>
              <a:buNone/>
            </a:pPr>
            <a:endParaRPr sz="1800"/>
          </a:p>
          <a:p>
            <a:pPr marL="457200" lvl="0" indent="-342900" rtl="0">
              <a:spcBef>
                <a:spcPts val="0"/>
              </a:spcBef>
              <a:buClr>
                <a:schemeClr val="dk2"/>
              </a:buClr>
              <a:buSzPct val="100000"/>
              <a:buFont typeface="Trebuchet MS"/>
              <a:buAutoNum type="alphaLcPeriod"/>
            </a:pPr>
            <a:r>
              <a:rPr lang="en" sz="1800"/>
              <a:t>Frames Sent One at A Time to Receiver</a:t>
            </a:r>
          </a:p>
          <a:p>
            <a:pPr marL="457200" lvl="0" indent="-342900" rtl="0">
              <a:spcBef>
                <a:spcPts val="0"/>
              </a:spcBef>
              <a:buClr>
                <a:schemeClr val="dk2"/>
              </a:buClr>
              <a:buSzPct val="100000"/>
              <a:buFont typeface="Trebuchet MS"/>
              <a:buAutoNum type="alphaLcPeriod"/>
            </a:pPr>
            <a:r>
              <a:rPr lang="en" sz="1800"/>
              <a:t>Once Processed:</a:t>
            </a:r>
          </a:p>
          <a:p>
            <a:pPr marL="914400" lvl="1" indent="-228600" rtl="0">
              <a:spcBef>
                <a:spcPts val="0"/>
              </a:spcBef>
              <a:buClr>
                <a:srgbClr val="000000"/>
              </a:buClr>
              <a:buSzPct val="77777"/>
              <a:buFont typeface="Arial"/>
              <a:buNone/>
            </a:pPr>
            <a:r>
              <a:rPr lang="en" sz="1800"/>
              <a:t>ACK (Acknowledgement) from Receiver to Sender</a:t>
            </a:r>
          </a:p>
          <a:p>
            <a:pPr marL="914400" lvl="1" indent="-228600" rtl="0">
              <a:spcBef>
                <a:spcPts val="0"/>
              </a:spcBef>
              <a:buClr>
                <a:srgbClr val="000000"/>
              </a:buClr>
              <a:buSzPct val="77777"/>
              <a:buFont typeface="Arial"/>
              <a:buNone/>
            </a:pPr>
            <a:r>
              <a:rPr lang="en" sz="1800"/>
              <a:t>The Sending Node Sends Another Frame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1000"/>
                                        <p:tgtEl>
                                          <p:spTgt spid="1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1">
                                            <p:txEl>
                                              <p:pRg st="0" end="0"/>
                                            </p:txEl>
                                          </p:spTgt>
                                        </p:tgtEl>
                                        <p:attrNameLst>
                                          <p:attrName>style.visibility</p:attrName>
                                        </p:attrNameLst>
                                      </p:cBhvr>
                                      <p:to>
                                        <p:strVal val="visible"/>
                                      </p:to>
                                    </p:set>
                                    <p:animEffect transition="in" filter="fade">
                                      <p:cBhvr>
                                        <p:cTn id="12" dur="1000"/>
                                        <p:tgtEl>
                                          <p:spTgt spid="1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1">
                                            <p:txEl>
                                              <p:pRg st="1" end="1"/>
                                            </p:txEl>
                                          </p:spTgt>
                                        </p:tgtEl>
                                        <p:attrNameLst>
                                          <p:attrName>style.visibility</p:attrName>
                                        </p:attrNameLst>
                                      </p:cBhvr>
                                      <p:to>
                                        <p:strVal val="visible"/>
                                      </p:to>
                                    </p:set>
                                    <p:animEffect transition="in" filter="fade">
                                      <p:cBhvr>
                                        <p:cTn id="17" dur="1000"/>
                                        <p:tgtEl>
                                          <p:spTgt spid="15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1">
                                            <p:txEl>
                                              <p:pRg st="2" end="2"/>
                                            </p:txEl>
                                          </p:spTgt>
                                        </p:tgtEl>
                                        <p:attrNameLst>
                                          <p:attrName>style.visibility</p:attrName>
                                        </p:attrNameLst>
                                      </p:cBhvr>
                                      <p:to>
                                        <p:strVal val="visible"/>
                                      </p:to>
                                    </p:set>
                                    <p:animEffect transition="in" filter="fade">
                                      <p:cBhvr>
                                        <p:cTn id="22" dur="1000"/>
                                        <p:tgtEl>
                                          <p:spTgt spid="15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1">
                                            <p:txEl>
                                              <p:pRg st="3" end="3"/>
                                            </p:txEl>
                                          </p:spTgt>
                                        </p:tgtEl>
                                        <p:attrNameLst>
                                          <p:attrName>style.visibility</p:attrName>
                                        </p:attrNameLst>
                                      </p:cBhvr>
                                      <p:to>
                                        <p:strVal val="visible"/>
                                      </p:to>
                                    </p:set>
                                    <p:animEffect transition="in" filter="fade">
                                      <p:cBhvr>
                                        <p:cTn id="27" dur="1000"/>
                                        <p:tgtEl>
                                          <p:spTgt spid="15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1">
                                            <p:txEl>
                                              <p:pRg st="4" end="4"/>
                                            </p:txEl>
                                          </p:spTgt>
                                        </p:tgtEl>
                                        <p:attrNameLst>
                                          <p:attrName>style.visibility</p:attrName>
                                        </p:attrNameLst>
                                      </p:cBhvr>
                                      <p:to>
                                        <p:strVal val="visible"/>
                                      </p:to>
                                    </p:set>
                                    <p:animEffect transition="in" filter="fade">
                                      <p:cBhvr>
                                        <p:cTn id="32" dur="1000"/>
                                        <p:tgtEl>
                                          <p:spTgt spid="15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1">
                                            <p:txEl>
                                              <p:pRg st="5" end="5"/>
                                            </p:txEl>
                                          </p:spTgt>
                                        </p:tgtEl>
                                        <p:attrNameLst>
                                          <p:attrName>style.visibility</p:attrName>
                                        </p:attrNameLst>
                                      </p:cBhvr>
                                      <p:to>
                                        <p:strVal val="visible"/>
                                      </p:to>
                                    </p:set>
                                    <p:animEffect transition="in" filter="fade">
                                      <p:cBhvr>
                                        <p:cTn id="37" dur="1000"/>
                                        <p:tgtEl>
                                          <p:spTgt spid="15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1">
                                            <p:txEl>
                                              <p:pRg st="6" end="6"/>
                                            </p:txEl>
                                          </p:spTgt>
                                        </p:tgtEl>
                                        <p:attrNameLst>
                                          <p:attrName>style.visibility</p:attrName>
                                        </p:attrNameLst>
                                      </p:cBhvr>
                                      <p:to>
                                        <p:strVal val="visible"/>
                                      </p:to>
                                    </p:set>
                                    <p:animEffect transition="in" filter="fade">
                                      <p:cBhvr>
                                        <p:cTn id="42" dur="1000"/>
                                        <p:tgtEl>
                                          <p:spTgt spid="15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1">
                                            <p:txEl>
                                              <p:pRg st="7" end="7"/>
                                            </p:txEl>
                                          </p:spTgt>
                                        </p:tgtEl>
                                        <p:attrNameLst>
                                          <p:attrName>style.visibility</p:attrName>
                                        </p:attrNameLst>
                                      </p:cBhvr>
                                      <p:to>
                                        <p:strVal val="visible"/>
                                      </p:to>
                                    </p:set>
                                    <p:animEffect transition="in" filter="fade">
                                      <p:cBhvr>
                                        <p:cTn id="47" dur="1000"/>
                                        <p:tgtEl>
                                          <p:spTgt spid="151">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1">
                                            <p:txEl>
                                              <p:pRg st="8" end="8"/>
                                            </p:txEl>
                                          </p:spTgt>
                                        </p:tgtEl>
                                        <p:attrNameLst>
                                          <p:attrName>style.visibility</p:attrName>
                                        </p:attrNameLst>
                                      </p:cBhvr>
                                      <p:to>
                                        <p:strVal val="visible"/>
                                      </p:to>
                                    </p:set>
                                    <p:animEffect transition="in" filter="fade">
                                      <p:cBhvr>
                                        <p:cTn id="52" dur="1000"/>
                                        <p:tgtEl>
                                          <p:spTgt spid="1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Go-Back-N Sliding Window Protocol</a:t>
            </a:r>
          </a:p>
        </p:txBody>
      </p:sp>
      <p:sp>
        <p:nvSpPr>
          <p:cNvPr id="157" name="Shape 157"/>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lnSpc>
                <a:spcPct val="115000"/>
              </a:lnSpc>
              <a:spcBef>
                <a:spcPts val="0"/>
              </a:spcBef>
              <a:buClr>
                <a:schemeClr val="dk2"/>
              </a:buClr>
              <a:buSzPct val="100000"/>
              <a:buFont typeface="Arial"/>
              <a:buChar char="●"/>
            </a:pPr>
            <a:r>
              <a:rPr lang="en"/>
              <a:t>Long Transit Time</a:t>
            </a:r>
          </a:p>
          <a:p>
            <a:pPr marL="457200" lvl="0" indent="-419100" rtl="0">
              <a:lnSpc>
                <a:spcPct val="115000"/>
              </a:lnSpc>
              <a:spcBef>
                <a:spcPts val="0"/>
              </a:spcBef>
              <a:buClr>
                <a:schemeClr val="dk2"/>
              </a:buClr>
              <a:buSzPct val="100000"/>
              <a:buFont typeface="Arial"/>
              <a:buChar char="●"/>
            </a:pPr>
            <a:r>
              <a:rPr lang="en"/>
              <a:t>High Bandwidth</a:t>
            </a:r>
          </a:p>
          <a:p>
            <a:pPr marL="457200" lvl="0" indent="-419100" rtl="0">
              <a:lnSpc>
                <a:spcPct val="115000"/>
              </a:lnSpc>
              <a:spcBef>
                <a:spcPts val="0"/>
              </a:spcBef>
              <a:buClr>
                <a:schemeClr val="dk2"/>
              </a:buClr>
              <a:buSzPct val="100000"/>
              <a:buFont typeface="Arial"/>
              <a:buChar char="●"/>
            </a:pPr>
            <a:r>
              <a:rPr lang="en"/>
              <a:t>Short Frame Length</a:t>
            </a:r>
          </a:p>
          <a:p>
            <a:pPr rtl="0">
              <a:lnSpc>
                <a:spcPct val="115000"/>
              </a:lnSpc>
              <a:spcBef>
                <a:spcPts val="0"/>
              </a:spcBef>
              <a:buNone/>
            </a:pPr>
            <a:endParaRPr/>
          </a:p>
          <a:p>
            <a:pPr lvl="0">
              <a:lnSpc>
                <a:spcPct val="115000"/>
              </a:lnSpc>
              <a:spcBef>
                <a:spcPts val="0"/>
              </a:spcBef>
              <a:buNone/>
            </a:pPr>
            <a:endParaRPr/>
          </a:p>
        </p:txBody>
      </p:sp>
      <p:pic>
        <p:nvPicPr>
          <p:cNvPr id="158" name="Shape 158"/>
          <p:cNvPicPr preferRelativeResize="0"/>
          <p:nvPr/>
        </p:nvPicPr>
        <p:blipFill>
          <a:blip r:embed="rId3">
            <a:alphaModFix/>
          </a:blip>
          <a:stretch>
            <a:fillRect/>
          </a:stretch>
        </p:blipFill>
        <p:spPr>
          <a:xfrm>
            <a:off x="1766087" y="4067250"/>
            <a:ext cx="5611824" cy="17316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10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spcBef>
                <a:spcPts val="0"/>
              </a:spcBef>
              <a:buNone/>
            </a:pPr>
            <a:r>
              <a:rPr lang="en"/>
              <a:t>Go-Back-N Sliding Window Protocol</a:t>
            </a:r>
          </a:p>
        </p:txBody>
      </p:sp>
      <p:sp>
        <p:nvSpPr>
          <p:cNvPr id="164" name="Shape 164"/>
          <p:cNvSpPr txBox="1">
            <a:spLocks noGrp="1"/>
          </p:cNvSpPr>
          <p:nvPr>
            <p:ph type="body" idx="1"/>
          </p:nvPr>
        </p:nvSpPr>
        <p:spPr>
          <a:xfrm>
            <a:off x="457200" y="1600200"/>
            <a:ext cx="8229600" cy="2468100"/>
          </a:xfrm>
          <a:prstGeom prst="rect">
            <a:avLst/>
          </a:prstGeom>
        </p:spPr>
        <p:txBody>
          <a:bodyPr lIns="91425" tIns="91425" rIns="91425" bIns="91425" anchor="t" anchorCtr="0">
            <a:noAutofit/>
          </a:bodyPr>
          <a:lstStyle/>
          <a:p>
            <a:pPr lvl="0" rtl="0">
              <a:lnSpc>
                <a:spcPct val="115000"/>
              </a:lnSpc>
              <a:spcBef>
                <a:spcPts val="0"/>
              </a:spcBef>
              <a:buNone/>
            </a:pPr>
            <a:r>
              <a:rPr lang="en" sz="3600"/>
              <a:t>Bandwidth-Delay Product (P)</a:t>
            </a:r>
          </a:p>
          <a:p>
            <a:pPr marL="457200" lvl="0" indent="-419100" rtl="0">
              <a:lnSpc>
                <a:spcPct val="115000"/>
              </a:lnSpc>
              <a:spcBef>
                <a:spcPts val="0"/>
              </a:spcBef>
              <a:buClr>
                <a:schemeClr val="dk2"/>
              </a:buClr>
              <a:buSzPct val="100000"/>
              <a:buFont typeface="Trebuchet MS"/>
              <a:buAutoNum type="arabicPeriod"/>
            </a:pPr>
            <a:r>
              <a:rPr lang="en" b="1"/>
              <a:t>Bandwidth </a:t>
            </a:r>
            <a:r>
              <a:rPr lang="en"/>
              <a:t>* </a:t>
            </a:r>
            <a:r>
              <a:rPr lang="en" b="1"/>
              <a:t>One-way Transit Time</a:t>
            </a:r>
            <a:r>
              <a:rPr lang="en"/>
              <a:t> = </a:t>
            </a:r>
            <a:r>
              <a:rPr lang="en" b="1"/>
              <a:t>P</a:t>
            </a:r>
          </a:p>
          <a:p>
            <a:pPr marL="457200" lvl="0" indent="-419100" rtl="0">
              <a:lnSpc>
                <a:spcPct val="115000"/>
              </a:lnSpc>
              <a:spcBef>
                <a:spcPts val="0"/>
              </a:spcBef>
              <a:buClr>
                <a:schemeClr val="dk2"/>
              </a:buClr>
              <a:buSzPct val="100000"/>
              <a:buFont typeface="Trebuchet MS"/>
              <a:buAutoNum type="arabicPeriod"/>
            </a:pPr>
            <a:r>
              <a:rPr lang="en" b="1"/>
              <a:t>P</a:t>
            </a:r>
            <a:r>
              <a:rPr lang="en"/>
              <a:t> / </a:t>
            </a:r>
            <a:r>
              <a:rPr lang="en" b="1"/>
              <a:t>Number of Bits in a Frame</a:t>
            </a:r>
            <a:r>
              <a:rPr lang="en"/>
              <a:t> = </a:t>
            </a:r>
            <a:r>
              <a:rPr lang="en" b="1"/>
              <a:t>BD</a:t>
            </a:r>
          </a:p>
          <a:p>
            <a:pPr marL="457200" lvl="0" indent="-419100" rtl="0">
              <a:lnSpc>
                <a:spcPct val="115000"/>
              </a:lnSpc>
              <a:spcBef>
                <a:spcPts val="0"/>
              </a:spcBef>
              <a:buClr>
                <a:schemeClr val="dk2"/>
              </a:buClr>
              <a:buSzPct val="100000"/>
              <a:buFont typeface="Trebuchet MS"/>
              <a:buAutoNum type="arabicPeriod"/>
            </a:pPr>
            <a:r>
              <a:rPr lang="en" b="1"/>
              <a:t>2BD + 1 = X</a:t>
            </a:r>
          </a:p>
          <a:p>
            <a:pPr algn="r" rtl="0">
              <a:lnSpc>
                <a:spcPct val="115000"/>
              </a:lnSpc>
              <a:spcBef>
                <a:spcPts val="0"/>
              </a:spcBef>
              <a:buNone/>
            </a:pPr>
            <a:endParaRPr b="1"/>
          </a:p>
          <a:p>
            <a:pPr lvl="0" rtl="0">
              <a:lnSpc>
                <a:spcPct val="115000"/>
              </a:lnSpc>
              <a:spcBef>
                <a:spcPts val="0"/>
              </a:spcBef>
              <a:buNone/>
            </a:pPr>
            <a:endParaRPr/>
          </a:p>
        </p:txBody>
      </p:sp>
      <p:sp>
        <p:nvSpPr>
          <p:cNvPr id="165" name="Shape 165"/>
          <p:cNvSpPr txBox="1"/>
          <p:nvPr/>
        </p:nvSpPr>
        <p:spPr>
          <a:xfrm>
            <a:off x="-1502900" y="4068225"/>
            <a:ext cx="8229600" cy="1632600"/>
          </a:xfrm>
          <a:prstGeom prst="rect">
            <a:avLst/>
          </a:prstGeom>
          <a:noFill/>
          <a:ln>
            <a:noFill/>
          </a:ln>
        </p:spPr>
        <p:txBody>
          <a:bodyPr lIns="91425" tIns="91425" rIns="91425" bIns="91425" anchor="t" anchorCtr="0">
            <a:noAutofit/>
          </a:bodyPr>
          <a:lstStyle/>
          <a:p>
            <a:pPr>
              <a:spcBef>
                <a:spcPts val="0"/>
              </a:spcBef>
              <a:buNone/>
            </a:pPr>
            <a:endParaRPr/>
          </a:p>
        </p:txBody>
      </p:sp>
      <p:sp>
        <p:nvSpPr>
          <p:cNvPr id="166" name="Shape 166"/>
          <p:cNvSpPr txBox="1"/>
          <p:nvPr/>
        </p:nvSpPr>
        <p:spPr>
          <a:xfrm>
            <a:off x="364250" y="3965925"/>
            <a:ext cx="8229600" cy="1837199"/>
          </a:xfrm>
          <a:prstGeom prst="rect">
            <a:avLst/>
          </a:prstGeom>
          <a:noFill/>
          <a:ln>
            <a:noFill/>
          </a:ln>
        </p:spPr>
        <p:txBody>
          <a:bodyPr lIns="91425" tIns="91425" rIns="91425" bIns="91425" anchor="t" anchorCtr="0">
            <a:noAutofit/>
          </a:bodyPr>
          <a:lstStyle/>
          <a:p>
            <a:pPr rtl="0">
              <a:lnSpc>
                <a:spcPct val="115000"/>
              </a:lnSpc>
              <a:spcBef>
                <a:spcPts val="600"/>
              </a:spcBef>
              <a:buNone/>
            </a:pPr>
            <a:r>
              <a:rPr lang="en" sz="3000" b="1">
                <a:solidFill>
                  <a:schemeClr val="dk2"/>
                </a:solidFill>
                <a:latin typeface="Trebuchet MS"/>
                <a:ea typeface="Trebuchet MS"/>
                <a:cs typeface="Trebuchet MS"/>
                <a:sym typeface="Trebuchet MS"/>
              </a:rPr>
              <a:t>Ex:                              Bandwidth = 50 kbps</a:t>
            </a:r>
          </a:p>
          <a:p>
            <a:pPr algn="r" rtl="0">
              <a:lnSpc>
                <a:spcPct val="115000"/>
              </a:lnSpc>
              <a:spcBef>
                <a:spcPts val="600"/>
              </a:spcBef>
              <a:buNone/>
            </a:pPr>
            <a:r>
              <a:rPr lang="en" sz="3000" b="1">
                <a:solidFill>
                  <a:schemeClr val="dk2"/>
                </a:solidFill>
                <a:latin typeface="Trebuchet MS"/>
                <a:ea typeface="Trebuchet MS"/>
                <a:cs typeface="Trebuchet MS"/>
                <a:sym typeface="Trebuchet MS"/>
              </a:rPr>
              <a:t>One-way Transit Time = 250 msec</a:t>
            </a:r>
          </a:p>
          <a:p>
            <a:pPr algn="r" rtl="0">
              <a:lnSpc>
                <a:spcPct val="115000"/>
              </a:lnSpc>
              <a:spcBef>
                <a:spcPts val="600"/>
              </a:spcBef>
              <a:buNone/>
            </a:pPr>
            <a:r>
              <a:rPr lang="en" sz="3000" b="1">
                <a:solidFill>
                  <a:schemeClr val="dk2"/>
                </a:solidFill>
                <a:latin typeface="Trebuchet MS"/>
                <a:ea typeface="Trebuchet MS"/>
                <a:cs typeface="Trebuchet MS"/>
                <a:sym typeface="Trebuchet MS"/>
              </a:rPr>
              <a:t>Number of Bits in a Frame = 1000 each</a:t>
            </a:r>
          </a:p>
        </p:txBody>
      </p:sp>
      <p:sp>
        <p:nvSpPr>
          <p:cNvPr id="167" name="Shape 167"/>
          <p:cNvSpPr txBox="1"/>
          <p:nvPr/>
        </p:nvSpPr>
        <p:spPr>
          <a:xfrm>
            <a:off x="4938725" y="5803125"/>
            <a:ext cx="3302700" cy="760800"/>
          </a:xfrm>
          <a:prstGeom prst="rect">
            <a:avLst/>
          </a:prstGeom>
          <a:noFill/>
          <a:ln>
            <a:noFill/>
          </a:ln>
        </p:spPr>
        <p:txBody>
          <a:bodyPr lIns="91425" tIns="91425" rIns="91425" bIns="91425" anchor="t" anchorCtr="0">
            <a:noAutofit/>
          </a:bodyPr>
          <a:lstStyle/>
          <a:p>
            <a:pPr algn="r" rtl="0">
              <a:lnSpc>
                <a:spcPct val="115000"/>
              </a:lnSpc>
              <a:spcBef>
                <a:spcPts val="600"/>
              </a:spcBef>
              <a:buNone/>
            </a:pPr>
            <a:r>
              <a:rPr lang="en" sz="3000" b="1">
                <a:solidFill>
                  <a:schemeClr val="dk2"/>
                </a:solidFill>
                <a:latin typeface="Trebuchet MS"/>
                <a:ea typeface="Trebuchet MS"/>
                <a:cs typeface="Trebuchet MS"/>
                <a:sym typeface="Trebuchet MS"/>
              </a:rPr>
              <a:t>X = 26</a:t>
            </a:r>
          </a:p>
          <a:p>
            <a:pPr>
              <a:spcBef>
                <a:spcPts val="0"/>
              </a:spcBef>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1000"/>
                                        <p:tgtEl>
                                          <p:spTgt spid="1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7"/>
                                        </p:tgtEl>
                                        <p:attrNameLst>
                                          <p:attrName>style.visibility</p:attrName>
                                        </p:attrNameLst>
                                      </p:cBhvr>
                                      <p:to>
                                        <p:strVal val="visible"/>
                                      </p:to>
                                    </p:set>
                                    <p:animEffect transition="in" filter="fade">
                                      <p:cBhvr>
                                        <p:cTn id="12" dur="10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spcBef>
                <a:spcPts val="0"/>
              </a:spcBef>
              <a:buNone/>
            </a:pPr>
            <a:r>
              <a:rPr lang="en"/>
              <a:t>Go-Back-N Sliding Window Protocol</a:t>
            </a:r>
          </a:p>
        </p:txBody>
      </p:sp>
      <p:sp>
        <p:nvSpPr>
          <p:cNvPr id="173" name="Shape 173"/>
          <p:cNvSpPr txBox="1">
            <a:spLocks noGrp="1"/>
          </p:cNvSpPr>
          <p:nvPr>
            <p:ph type="body" idx="1"/>
          </p:nvPr>
        </p:nvSpPr>
        <p:spPr>
          <a:xfrm>
            <a:off x="674875" y="2293275"/>
            <a:ext cx="3806400" cy="2017799"/>
          </a:xfrm>
          <a:prstGeom prst="rect">
            <a:avLst/>
          </a:prstGeom>
        </p:spPr>
        <p:txBody>
          <a:bodyPr lIns="91425" tIns="91425" rIns="91425" bIns="91425" anchor="t" anchorCtr="0">
            <a:noAutofit/>
          </a:bodyPr>
          <a:lstStyle/>
          <a:p>
            <a:pPr lvl="0" algn="ctr" rtl="0">
              <a:lnSpc>
                <a:spcPct val="115000"/>
              </a:lnSpc>
              <a:spcBef>
                <a:spcPts val="0"/>
              </a:spcBef>
              <a:buNone/>
            </a:pPr>
            <a:r>
              <a:rPr lang="en" b="1"/>
              <a:t>Go-Back-N</a:t>
            </a:r>
          </a:p>
          <a:p>
            <a:pPr marL="0" lvl="0" indent="0" algn="ctr" rtl="0">
              <a:lnSpc>
                <a:spcPct val="115000"/>
              </a:lnSpc>
              <a:spcBef>
                <a:spcPts val="0"/>
              </a:spcBef>
              <a:buNone/>
            </a:pPr>
            <a:r>
              <a:rPr lang="en" sz="3000"/>
              <a:t>Discard all frames after missing one</a:t>
            </a:r>
          </a:p>
          <a:p>
            <a:pPr rtl="0">
              <a:lnSpc>
                <a:spcPct val="115000"/>
              </a:lnSpc>
              <a:spcBef>
                <a:spcPts val="0"/>
              </a:spcBef>
              <a:buNone/>
            </a:pPr>
            <a:endParaRPr b="1"/>
          </a:p>
          <a:p>
            <a:pPr marL="0" lvl="0" indent="0" rtl="0">
              <a:lnSpc>
                <a:spcPct val="115000"/>
              </a:lnSpc>
              <a:spcBef>
                <a:spcPts val="0"/>
              </a:spcBef>
              <a:buNone/>
            </a:pPr>
            <a:endParaRPr sz="3000"/>
          </a:p>
          <a:p>
            <a:pPr lvl="0" algn="r" rtl="0">
              <a:lnSpc>
                <a:spcPct val="115000"/>
              </a:lnSpc>
              <a:spcBef>
                <a:spcPts val="0"/>
              </a:spcBef>
              <a:buNone/>
            </a:pPr>
            <a:endParaRPr b="1"/>
          </a:p>
          <a:p>
            <a:pPr lvl="0" rtl="0">
              <a:lnSpc>
                <a:spcPct val="115000"/>
              </a:lnSpc>
              <a:spcBef>
                <a:spcPts val="0"/>
              </a:spcBef>
              <a:buNone/>
            </a:pPr>
            <a:endParaRPr/>
          </a:p>
        </p:txBody>
      </p:sp>
      <p:sp>
        <p:nvSpPr>
          <p:cNvPr id="174" name="Shape 174"/>
          <p:cNvSpPr txBox="1"/>
          <p:nvPr/>
        </p:nvSpPr>
        <p:spPr>
          <a:xfrm>
            <a:off x="4814350" y="2293275"/>
            <a:ext cx="3660899" cy="2017799"/>
          </a:xfrm>
          <a:prstGeom prst="rect">
            <a:avLst/>
          </a:prstGeom>
          <a:noFill/>
          <a:ln>
            <a:noFill/>
          </a:ln>
        </p:spPr>
        <p:txBody>
          <a:bodyPr lIns="91425" tIns="91425" rIns="91425" bIns="91425" anchor="t" anchorCtr="0">
            <a:noAutofit/>
          </a:bodyPr>
          <a:lstStyle/>
          <a:p>
            <a:pPr algn="ctr" rtl="0">
              <a:lnSpc>
                <a:spcPct val="115000"/>
              </a:lnSpc>
              <a:spcBef>
                <a:spcPts val="600"/>
              </a:spcBef>
              <a:buNone/>
            </a:pPr>
            <a:r>
              <a:rPr lang="en" sz="3000" b="1">
                <a:solidFill>
                  <a:schemeClr val="dk2"/>
                </a:solidFill>
                <a:latin typeface="Trebuchet MS"/>
                <a:ea typeface="Trebuchet MS"/>
                <a:cs typeface="Trebuchet MS"/>
                <a:sym typeface="Trebuchet MS"/>
              </a:rPr>
              <a:t>Selective Repeat</a:t>
            </a:r>
          </a:p>
          <a:p>
            <a:pPr algn="ctr" rtl="0">
              <a:lnSpc>
                <a:spcPct val="115000"/>
              </a:lnSpc>
              <a:spcBef>
                <a:spcPts val="600"/>
              </a:spcBef>
              <a:buNone/>
            </a:pPr>
            <a:r>
              <a:rPr lang="en" sz="3000">
                <a:solidFill>
                  <a:schemeClr val="dk2"/>
                </a:solidFill>
                <a:latin typeface="Trebuchet MS"/>
                <a:ea typeface="Trebuchet MS"/>
                <a:cs typeface="Trebuchet MS"/>
                <a:sym typeface="Trebuchet MS"/>
              </a:rPr>
              <a:t>Only sends latest unacknowledged</a:t>
            </a:r>
          </a:p>
        </p:txBody>
      </p:sp>
      <p:sp>
        <p:nvSpPr>
          <p:cNvPr id="175" name="Shape 175"/>
          <p:cNvSpPr txBox="1"/>
          <p:nvPr/>
        </p:nvSpPr>
        <p:spPr>
          <a:xfrm>
            <a:off x="945475" y="1586075"/>
            <a:ext cx="7093199" cy="936000"/>
          </a:xfrm>
          <a:prstGeom prst="rect">
            <a:avLst/>
          </a:prstGeom>
          <a:noFill/>
          <a:ln>
            <a:noFill/>
          </a:ln>
        </p:spPr>
        <p:txBody>
          <a:bodyPr lIns="91425" tIns="91425" rIns="91425" bIns="91425" anchor="t" anchorCtr="0">
            <a:noAutofit/>
          </a:bodyPr>
          <a:lstStyle/>
          <a:p>
            <a:pPr algn="ctr">
              <a:spcBef>
                <a:spcPts val="0"/>
              </a:spcBef>
              <a:buNone/>
            </a:pPr>
            <a:r>
              <a:rPr lang="en" sz="3600">
                <a:solidFill>
                  <a:schemeClr val="dk2"/>
                </a:solidFill>
                <a:latin typeface="Trebuchet MS"/>
                <a:ea typeface="Trebuchet MS"/>
                <a:cs typeface="Trebuchet MS"/>
                <a:sym typeface="Trebuchet MS"/>
              </a:rPr>
              <a:t>Pipelining</a:t>
            </a:r>
          </a:p>
        </p:txBody>
      </p:sp>
      <p:pic>
        <p:nvPicPr>
          <p:cNvPr id="176" name="Shape 176"/>
          <p:cNvPicPr preferRelativeResize="0"/>
          <p:nvPr/>
        </p:nvPicPr>
        <p:blipFill rotWithShape="1">
          <a:blip r:embed="rId3">
            <a:alphaModFix/>
          </a:blip>
          <a:srcRect l="21966" t="7401" r="20166" b="28177"/>
          <a:stretch/>
        </p:blipFill>
        <p:spPr>
          <a:xfrm>
            <a:off x="1475675" y="4186225"/>
            <a:ext cx="2204824" cy="2454450"/>
          </a:xfrm>
          <a:prstGeom prst="rect">
            <a:avLst/>
          </a:prstGeom>
          <a:noFill/>
          <a:ln>
            <a:noFill/>
          </a:ln>
        </p:spPr>
      </p:pic>
      <p:pic>
        <p:nvPicPr>
          <p:cNvPr id="177" name="Shape 177"/>
          <p:cNvPicPr preferRelativeResize="0"/>
          <p:nvPr/>
        </p:nvPicPr>
        <p:blipFill rotWithShape="1">
          <a:blip r:embed="rId4">
            <a:alphaModFix/>
          </a:blip>
          <a:srcRect l="5035" t="3847" r="3915" b="8116"/>
          <a:stretch/>
        </p:blipFill>
        <p:spPr>
          <a:xfrm>
            <a:off x="5006300" y="4289850"/>
            <a:ext cx="3468949" cy="2247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1000"/>
                                        <p:tgtEl>
                                          <p:spTgt spid="1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
                                        </p:tgtEl>
                                        <p:attrNameLst>
                                          <p:attrName>style.visibility</p:attrName>
                                        </p:attrNameLst>
                                      </p:cBhvr>
                                      <p:to>
                                        <p:strVal val="visible"/>
                                      </p:to>
                                    </p:set>
                                    <p:animEffect transition="in" filter="fade">
                                      <p:cBhvr>
                                        <p:cTn id="12" dur="10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spcBef>
                <a:spcPts val="0"/>
              </a:spcBef>
              <a:buNone/>
            </a:pPr>
            <a:r>
              <a:rPr lang="en"/>
              <a:t>Go-Back-N Sliding Window Protocol</a:t>
            </a:r>
          </a:p>
        </p:txBody>
      </p:sp>
      <p:sp>
        <p:nvSpPr>
          <p:cNvPr id="183" name="Shape 183"/>
          <p:cNvSpPr txBox="1"/>
          <p:nvPr/>
        </p:nvSpPr>
        <p:spPr>
          <a:xfrm>
            <a:off x="945475" y="1586075"/>
            <a:ext cx="7093199" cy="936000"/>
          </a:xfrm>
          <a:prstGeom prst="rect">
            <a:avLst/>
          </a:prstGeom>
          <a:noFill/>
          <a:ln>
            <a:noFill/>
          </a:ln>
        </p:spPr>
        <p:txBody>
          <a:bodyPr lIns="91425" tIns="91425" rIns="91425" bIns="91425" anchor="t" anchorCtr="0">
            <a:noAutofit/>
          </a:bodyPr>
          <a:lstStyle/>
          <a:p>
            <a:pPr lvl="0" algn="ctr" rtl="0">
              <a:spcBef>
                <a:spcPts val="0"/>
              </a:spcBef>
              <a:buNone/>
            </a:pPr>
            <a:r>
              <a:rPr lang="en" sz="3600">
                <a:solidFill>
                  <a:schemeClr val="dk2"/>
                </a:solidFill>
                <a:latin typeface="Trebuchet MS"/>
                <a:ea typeface="Trebuchet MS"/>
                <a:cs typeface="Trebuchet MS"/>
                <a:sym typeface="Trebuchet MS"/>
              </a:rPr>
              <a:t>Cumulative Acknowledgement</a:t>
            </a:r>
          </a:p>
        </p:txBody>
      </p:sp>
      <p:sp>
        <p:nvSpPr>
          <p:cNvPr id="184" name="Shape 184"/>
          <p:cNvSpPr txBox="1"/>
          <p:nvPr/>
        </p:nvSpPr>
        <p:spPr>
          <a:xfrm>
            <a:off x="820550" y="2438950"/>
            <a:ext cx="7363499" cy="3785699"/>
          </a:xfrm>
          <a:prstGeom prst="rect">
            <a:avLst/>
          </a:prstGeom>
          <a:noFill/>
          <a:ln>
            <a:noFill/>
          </a:ln>
        </p:spPr>
        <p:txBody>
          <a:bodyPr lIns="91425" tIns="91425" rIns="91425" bIns="91425" anchor="t" anchorCtr="0">
            <a:noAutofit/>
          </a:bodyPr>
          <a:lstStyle/>
          <a:p>
            <a:pPr algn="ctr" rtl="0">
              <a:spcBef>
                <a:spcPts val="0"/>
              </a:spcBef>
              <a:buNone/>
            </a:pPr>
            <a:r>
              <a:rPr lang="en" sz="3000">
                <a:solidFill>
                  <a:schemeClr val="dk2"/>
                </a:solidFill>
                <a:latin typeface="Trebuchet MS"/>
                <a:ea typeface="Trebuchet MS"/>
                <a:cs typeface="Trebuchet MS"/>
                <a:sym typeface="Trebuchet MS"/>
              </a:rPr>
              <a:t>Acknowledgement for frame N acknowledges all below it (N-1, N-2, etc.)</a:t>
            </a:r>
          </a:p>
        </p:txBody>
      </p:sp>
      <p:pic>
        <p:nvPicPr>
          <p:cNvPr id="185" name="Shape 185"/>
          <p:cNvPicPr preferRelativeResize="0"/>
          <p:nvPr/>
        </p:nvPicPr>
        <p:blipFill>
          <a:blip r:embed="rId3">
            <a:alphaModFix/>
          </a:blip>
          <a:stretch>
            <a:fillRect/>
          </a:stretch>
        </p:blipFill>
        <p:spPr>
          <a:xfrm>
            <a:off x="2202487" y="3606650"/>
            <a:ext cx="4579174" cy="28292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a:spLocks noGrp="1"/>
          </p:cNvSpPr>
          <p:nvPr>
            <p:ph type="ctrTitle"/>
          </p:nvPr>
        </p:nvSpPr>
        <p:spPr>
          <a:xfrm>
            <a:off x="685800" y="2157750"/>
            <a:ext cx="7772400" cy="1650599"/>
          </a:xfrm>
          <a:prstGeom prst="rect">
            <a:avLst/>
          </a:prstGeom>
        </p:spPr>
        <p:txBody>
          <a:bodyPr lIns="91425" tIns="91425" rIns="91425" bIns="91425" anchor="b" anchorCtr="0">
            <a:noAutofit/>
          </a:bodyPr>
          <a:lstStyle/>
          <a:p>
            <a:pPr>
              <a:spcBef>
                <a:spcPts val="0"/>
              </a:spcBef>
              <a:buNone/>
            </a:pPr>
            <a:r>
              <a:rPr lang="en"/>
              <a:t>3.4: Sliding Window Protocols</a:t>
            </a:r>
          </a:p>
        </p:txBody>
      </p:sp>
      <p:sp>
        <p:nvSpPr>
          <p:cNvPr id="47" name="Shape 47"/>
          <p:cNvSpPr txBox="1">
            <a:spLocks noGrp="1"/>
          </p:cNvSpPr>
          <p:nvPr>
            <p:ph type="subTitle" idx="1"/>
          </p:nvPr>
        </p:nvSpPr>
        <p:spPr>
          <a:xfrm>
            <a:off x="685800" y="3953037"/>
            <a:ext cx="7772400" cy="12594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Selective Repeat Sliding Window</a:t>
            </a:r>
          </a:p>
        </p:txBody>
      </p:sp>
      <p:sp>
        <p:nvSpPr>
          <p:cNvPr id="191" name="Shape 191"/>
          <p:cNvSpPr txBox="1">
            <a:spLocks noGrp="1"/>
          </p:cNvSpPr>
          <p:nvPr>
            <p:ph type="body" idx="1"/>
          </p:nvPr>
        </p:nvSpPr>
        <p:spPr>
          <a:xfrm>
            <a:off x="457200" y="1600200"/>
            <a:ext cx="8229600" cy="783899"/>
          </a:xfrm>
          <a:prstGeom prst="rect">
            <a:avLst/>
          </a:prstGeom>
        </p:spPr>
        <p:txBody>
          <a:bodyPr lIns="91425" tIns="91425" rIns="91425" bIns="91425" anchor="t" anchorCtr="0">
            <a:noAutofit/>
          </a:bodyPr>
          <a:lstStyle/>
          <a:p>
            <a:pPr algn="ctr">
              <a:spcBef>
                <a:spcPts val="0"/>
              </a:spcBef>
              <a:buNone/>
            </a:pPr>
            <a:r>
              <a:rPr lang="en" sz="3600" b="1"/>
              <a:t>Accepted Out of Order</a:t>
            </a:r>
          </a:p>
        </p:txBody>
      </p:sp>
      <p:pic>
        <p:nvPicPr>
          <p:cNvPr id="192" name="Shape 192"/>
          <p:cNvPicPr preferRelativeResize="0"/>
          <p:nvPr/>
        </p:nvPicPr>
        <p:blipFill>
          <a:blip r:embed="rId3">
            <a:alphaModFix/>
          </a:blip>
          <a:stretch>
            <a:fillRect/>
          </a:stretch>
        </p:blipFill>
        <p:spPr>
          <a:xfrm>
            <a:off x="309550" y="2384187"/>
            <a:ext cx="8524875" cy="2505075"/>
          </a:xfrm>
          <a:prstGeom prst="rect">
            <a:avLst/>
          </a:prstGeom>
          <a:noFill/>
          <a:ln>
            <a:noFill/>
          </a:ln>
        </p:spPr>
      </p:pic>
      <p:sp>
        <p:nvSpPr>
          <p:cNvPr id="193" name="Shape 193"/>
          <p:cNvSpPr txBox="1"/>
          <p:nvPr/>
        </p:nvSpPr>
        <p:spPr>
          <a:xfrm>
            <a:off x="604825" y="5063825"/>
            <a:ext cx="8229600" cy="1264800"/>
          </a:xfrm>
          <a:prstGeom prst="rect">
            <a:avLst/>
          </a:prstGeom>
          <a:noFill/>
          <a:ln>
            <a:noFill/>
          </a:ln>
        </p:spPr>
        <p:txBody>
          <a:bodyPr lIns="91425" tIns="91425" rIns="91425" bIns="91425" anchor="t" anchorCtr="0">
            <a:noAutofit/>
          </a:bodyPr>
          <a:lstStyle/>
          <a:p>
            <a:pPr lvl="0" rtl="0">
              <a:spcBef>
                <a:spcPts val="0"/>
              </a:spcBef>
              <a:buNone/>
            </a:pPr>
            <a:r>
              <a:rPr lang="en" sz="2800"/>
              <a:t>a.)   Initial situation with a window size of 7</a:t>
            </a:r>
          </a:p>
          <a:p>
            <a:pPr lvl="0" rtl="0">
              <a:spcBef>
                <a:spcPts val="0"/>
              </a:spcBef>
              <a:buNone/>
            </a:pPr>
            <a:r>
              <a:rPr lang="en" sz="2800"/>
              <a:t>b.)   After 7 frames sent and received but not acknowledged</a:t>
            </a:r>
          </a:p>
          <a:p>
            <a:pPr>
              <a:spcBef>
                <a:spcPts val="0"/>
              </a:spcBef>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ctrTitle"/>
          </p:nvPr>
        </p:nvSpPr>
        <p:spPr>
          <a:xfrm>
            <a:off x="685800" y="2157750"/>
            <a:ext cx="7772400" cy="1650599"/>
          </a:xfrm>
          <a:prstGeom prst="rect">
            <a:avLst/>
          </a:prstGeom>
        </p:spPr>
        <p:txBody>
          <a:bodyPr lIns="91425" tIns="91425" rIns="91425" bIns="91425" anchor="b" anchorCtr="0">
            <a:noAutofit/>
          </a:bodyPr>
          <a:lstStyle/>
          <a:p>
            <a:pPr rtl="0">
              <a:spcBef>
                <a:spcPts val="0"/>
              </a:spcBef>
              <a:buNone/>
            </a:pPr>
            <a:r>
              <a:rPr lang="en"/>
              <a:t>3.5: Example</a:t>
            </a:r>
          </a:p>
          <a:p>
            <a:pPr>
              <a:spcBef>
                <a:spcPts val="0"/>
              </a:spcBef>
              <a:buNone/>
            </a:pPr>
            <a:r>
              <a:rPr lang="en"/>
              <a:t>Data Link Protocols</a:t>
            </a:r>
          </a:p>
        </p:txBody>
      </p:sp>
      <p:sp>
        <p:nvSpPr>
          <p:cNvPr id="199" name="Shape 199"/>
          <p:cNvSpPr txBox="1">
            <a:spLocks noGrp="1"/>
          </p:cNvSpPr>
          <p:nvPr>
            <p:ph type="subTitle" idx="1"/>
          </p:nvPr>
        </p:nvSpPr>
        <p:spPr>
          <a:xfrm>
            <a:off x="685800" y="3953037"/>
            <a:ext cx="7772400" cy="12594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Point-to-Point Protocol </a:t>
            </a:r>
          </a:p>
        </p:txBody>
      </p:sp>
      <p:sp>
        <p:nvSpPr>
          <p:cNvPr id="205" name="Shape 205"/>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rtl="0">
              <a:spcBef>
                <a:spcPts val="0"/>
              </a:spcBef>
              <a:buNone/>
            </a:pPr>
            <a:r>
              <a:rPr lang="en"/>
              <a:t>Point-to-Point Protocol is used to send packets over links</a:t>
            </a:r>
          </a:p>
          <a:p>
            <a:pPr rtl="0">
              <a:spcBef>
                <a:spcPts val="0"/>
              </a:spcBef>
              <a:buNone/>
            </a:pPr>
            <a:endParaRPr/>
          </a:p>
          <a:p>
            <a:pPr rtl="0">
              <a:spcBef>
                <a:spcPts val="0"/>
              </a:spcBef>
              <a:buNone/>
            </a:pPr>
            <a:r>
              <a:rPr lang="en"/>
              <a:t>Allows for connection, authentication, and compression of data</a:t>
            </a:r>
          </a:p>
          <a:p>
            <a:pPr rtl="0">
              <a:spcBef>
                <a:spcPts val="0"/>
              </a:spcBef>
              <a:buNone/>
            </a:pPr>
            <a:endParaRPr/>
          </a:p>
          <a:p>
            <a:pPr>
              <a:spcBef>
                <a:spcPts val="0"/>
              </a:spcBef>
              <a:buNone/>
            </a:pPr>
            <a:r>
              <a:rPr lang="en"/>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Question!</a:t>
            </a:r>
          </a:p>
        </p:txBody>
      </p:sp>
      <p:sp>
        <p:nvSpPr>
          <p:cNvPr id="211" name="Shape 211"/>
          <p:cNvSpPr txBox="1">
            <a:spLocks noGrp="1"/>
          </p:cNvSpPr>
          <p:nvPr>
            <p:ph type="body" idx="1"/>
          </p:nvPr>
        </p:nvSpPr>
        <p:spPr>
          <a:xfrm>
            <a:off x="457200" y="1600200"/>
            <a:ext cx="8229600" cy="1563000"/>
          </a:xfrm>
          <a:prstGeom prst="rect">
            <a:avLst/>
          </a:prstGeom>
        </p:spPr>
        <p:txBody>
          <a:bodyPr lIns="91425" tIns="91425" rIns="91425" bIns="91425" anchor="t" anchorCtr="0">
            <a:noAutofit/>
          </a:bodyPr>
          <a:lstStyle/>
          <a:p>
            <a:pPr rtl="0">
              <a:spcBef>
                <a:spcPts val="0"/>
              </a:spcBef>
              <a:buNone/>
            </a:pPr>
            <a:endParaRPr dirty="0"/>
          </a:p>
          <a:p>
            <a:pPr>
              <a:spcBef>
                <a:spcPts val="0"/>
              </a:spcBef>
              <a:buNone/>
            </a:pPr>
            <a:r>
              <a:rPr lang="en" dirty="0"/>
              <a:t>What does PPP stand for?</a:t>
            </a:r>
          </a:p>
        </p:txBody>
      </p:sp>
      <p:pic>
        <p:nvPicPr>
          <p:cNvPr id="212" name="Shape 212"/>
          <p:cNvPicPr preferRelativeResize="0"/>
          <p:nvPr/>
        </p:nvPicPr>
        <p:blipFill>
          <a:blip r:embed="rId3">
            <a:alphaModFix/>
          </a:blip>
          <a:stretch>
            <a:fillRect/>
          </a:stretch>
        </p:blipFill>
        <p:spPr>
          <a:xfrm>
            <a:off x="7334225" y="243175"/>
            <a:ext cx="1428750" cy="1143000"/>
          </a:xfrm>
          <a:prstGeom prst="rect">
            <a:avLst/>
          </a:prstGeom>
          <a:noFill/>
          <a:ln>
            <a:noFill/>
          </a:ln>
        </p:spPr>
      </p:pic>
      <p:sp>
        <p:nvSpPr>
          <p:cNvPr id="213" name="Shape 213"/>
          <p:cNvSpPr txBox="1">
            <a:spLocks noGrp="1"/>
          </p:cNvSpPr>
          <p:nvPr>
            <p:ph type="body" idx="2"/>
          </p:nvPr>
        </p:nvSpPr>
        <p:spPr>
          <a:xfrm>
            <a:off x="457200" y="2819400"/>
            <a:ext cx="8229600" cy="2310899"/>
          </a:xfrm>
          <a:prstGeom prst="rect">
            <a:avLst/>
          </a:prstGeom>
        </p:spPr>
        <p:txBody>
          <a:bodyPr lIns="91425" tIns="91425" rIns="91425" bIns="91425" anchor="t" anchorCtr="0">
            <a:noAutofit/>
          </a:bodyPr>
          <a:lstStyle/>
          <a:p>
            <a:pPr lvl="0" rtl="0">
              <a:spcBef>
                <a:spcPts val="0"/>
              </a:spcBef>
              <a:buNone/>
            </a:pPr>
            <a:r>
              <a:rPr lang="en" sz="2400" dirty="0">
                <a:latin typeface="Trebuchet MS" panose="020B0603020202020204" pitchFamily="34" charset="0"/>
              </a:rPr>
              <a:t>Point-to-Point Protocol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10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Point-to-Point Protocol (Continued)</a:t>
            </a:r>
          </a:p>
        </p:txBody>
      </p:sp>
      <p:sp>
        <p:nvSpPr>
          <p:cNvPr id="219" name="Shape 219"/>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rtl="0">
              <a:spcBef>
                <a:spcPts val="0"/>
              </a:spcBef>
              <a:buNone/>
            </a:pPr>
            <a:r>
              <a:rPr lang="en"/>
              <a:t>PPP link must be established and configured before frames can be sent.</a:t>
            </a:r>
          </a:p>
          <a:p>
            <a:pPr rtl="0">
              <a:spcBef>
                <a:spcPts val="0"/>
              </a:spcBef>
              <a:buNone/>
            </a:pPr>
            <a:endParaRPr/>
          </a:p>
          <a:p>
            <a:pPr>
              <a:spcBef>
                <a:spcPts val="0"/>
              </a:spcBef>
              <a:buNone/>
            </a:pPr>
            <a:endParaRPr/>
          </a:p>
        </p:txBody>
      </p:sp>
      <p:pic>
        <p:nvPicPr>
          <p:cNvPr id="220" name="Shape 220"/>
          <p:cNvPicPr preferRelativeResize="0"/>
          <p:nvPr/>
        </p:nvPicPr>
        <p:blipFill>
          <a:blip r:embed="rId3">
            <a:alphaModFix/>
          </a:blip>
          <a:stretch>
            <a:fillRect/>
          </a:stretch>
        </p:blipFill>
        <p:spPr>
          <a:xfrm>
            <a:off x="1663250" y="3145900"/>
            <a:ext cx="5352399" cy="29303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Question!</a:t>
            </a:r>
          </a:p>
        </p:txBody>
      </p:sp>
      <p:sp>
        <p:nvSpPr>
          <p:cNvPr id="226" name="Shape 22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rtl="0">
              <a:spcBef>
                <a:spcPts val="0"/>
              </a:spcBef>
              <a:buNone/>
            </a:pPr>
            <a:r>
              <a:rPr lang="en"/>
              <a:t>Which of the following happens when the Authentication step of configuring a PPP link fails?</a:t>
            </a:r>
          </a:p>
          <a:p>
            <a:pPr rtl="0">
              <a:spcBef>
                <a:spcPts val="0"/>
              </a:spcBef>
              <a:buNone/>
            </a:pPr>
            <a:endParaRPr/>
          </a:p>
          <a:p>
            <a:pPr marL="457200" lvl="0" indent="-419100" rtl="0">
              <a:spcBef>
                <a:spcPts val="0"/>
              </a:spcBef>
              <a:buClr>
                <a:schemeClr val="dk2"/>
              </a:buClr>
              <a:buSzPct val="100000"/>
              <a:buFont typeface="Trebuchet MS"/>
              <a:buAutoNum type="alphaLcPeriod"/>
            </a:pPr>
            <a:r>
              <a:rPr lang="en"/>
              <a:t>Network</a:t>
            </a:r>
          </a:p>
          <a:p>
            <a:pPr marL="457200" lvl="0" indent="-419100" rtl="0">
              <a:spcBef>
                <a:spcPts val="0"/>
              </a:spcBef>
              <a:buClr>
                <a:schemeClr val="dk2"/>
              </a:buClr>
              <a:buSzPct val="100000"/>
              <a:buFont typeface="Trebuchet MS"/>
              <a:buAutoNum type="alphaLcPeriod"/>
            </a:pPr>
            <a:r>
              <a:rPr lang="en"/>
              <a:t>Establish</a:t>
            </a:r>
          </a:p>
          <a:p>
            <a:pPr marL="457200" lvl="0" indent="-419100" rtl="0">
              <a:spcBef>
                <a:spcPts val="0"/>
              </a:spcBef>
              <a:buClr>
                <a:schemeClr val="dk2"/>
              </a:buClr>
              <a:buSzPct val="100000"/>
              <a:buFont typeface="Trebuchet MS"/>
              <a:buAutoNum type="alphaLcPeriod"/>
            </a:pPr>
            <a:r>
              <a:rPr lang="en"/>
              <a:t>Terminate</a:t>
            </a:r>
          </a:p>
          <a:p>
            <a:pPr marL="457200" lvl="0" indent="-419100">
              <a:spcBef>
                <a:spcPts val="0"/>
              </a:spcBef>
              <a:buClr>
                <a:schemeClr val="dk2"/>
              </a:buClr>
              <a:buSzPct val="100000"/>
              <a:buFont typeface="Trebuchet MS"/>
              <a:buAutoNum type="alphaLcPeriod"/>
            </a:pPr>
            <a:r>
              <a:rPr lang="en"/>
              <a:t>Dead</a:t>
            </a:r>
          </a:p>
        </p:txBody>
      </p:sp>
      <p:pic>
        <p:nvPicPr>
          <p:cNvPr id="227" name="Shape 227"/>
          <p:cNvPicPr preferRelativeResize="0"/>
          <p:nvPr/>
        </p:nvPicPr>
        <p:blipFill>
          <a:blip r:embed="rId3">
            <a:alphaModFix/>
          </a:blip>
          <a:stretch>
            <a:fillRect/>
          </a:stretch>
        </p:blipFill>
        <p:spPr>
          <a:xfrm>
            <a:off x="7334225" y="243175"/>
            <a:ext cx="1428750" cy="1143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Packet over SONET</a:t>
            </a:r>
          </a:p>
        </p:txBody>
      </p:sp>
      <p:sp>
        <p:nvSpPr>
          <p:cNvPr id="233" name="Shape 233"/>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rtl="0">
              <a:spcBef>
                <a:spcPts val="0"/>
              </a:spcBef>
              <a:buNone/>
            </a:pPr>
            <a:r>
              <a:rPr lang="en"/>
              <a:t>Recurring fixed byte payloads no matter if there is user data to send or not</a:t>
            </a:r>
          </a:p>
          <a:p>
            <a:pPr rtl="0">
              <a:spcBef>
                <a:spcPts val="0"/>
              </a:spcBef>
              <a:buNone/>
            </a:pPr>
            <a:endParaRPr/>
          </a:p>
          <a:p>
            <a:pPr>
              <a:spcBef>
                <a:spcPts val="0"/>
              </a:spcBef>
              <a:buNone/>
            </a:pPr>
            <a:r>
              <a:rPr lang="en"/>
              <a:t>One unusual feature of PPP is that the payload is scrambled before being inserted into the SONET payload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Packet over SONET (Continued)</a:t>
            </a:r>
          </a:p>
        </p:txBody>
      </p:sp>
      <p:sp>
        <p:nvSpPr>
          <p:cNvPr id="239" name="Shape 239"/>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rtl="0">
              <a:spcBef>
                <a:spcPts val="0"/>
              </a:spcBef>
              <a:buNone/>
            </a:pPr>
            <a:r>
              <a:rPr lang="en"/>
              <a:t>PPP runs on IP routers</a:t>
            </a: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rtl="0">
              <a:spcBef>
                <a:spcPts val="0"/>
              </a:spcBef>
              <a:buNone/>
            </a:pPr>
            <a:r>
              <a:rPr lang="en"/>
              <a:t>The framing mechanism distinguishes between occasional packets from the continuous bitstream</a:t>
            </a:r>
          </a:p>
          <a:p>
            <a:pPr>
              <a:spcBef>
                <a:spcPts val="0"/>
              </a:spcBef>
              <a:buNone/>
            </a:pPr>
            <a:endParaRPr/>
          </a:p>
        </p:txBody>
      </p:sp>
      <p:pic>
        <p:nvPicPr>
          <p:cNvPr id="240" name="Shape 240"/>
          <p:cNvPicPr preferRelativeResize="0"/>
          <p:nvPr/>
        </p:nvPicPr>
        <p:blipFill rotWithShape="1">
          <a:blip r:embed="rId3">
            <a:alphaModFix/>
          </a:blip>
          <a:srcRect l="6408" r="6040"/>
          <a:stretch/>
        </p:blipFill>
        <p:spPr>
          <a:xfrm>
            <a:off x="609600" y="2438400"/>
            <a:ext cx="7553600" cy="162782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Question!</a:t>
            </a:r>
          </a:p>
        </p:txBody>
      </p:sp>
      <p:sp>
        <p:nvSpPr>
          <p:cNvPr id="246" name="Shape 24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rtl="0">
              <a:spcBef>
                <a:spcPts val="0"/>
              </a:spcBef>
              <a:buNone/>
            </a:pPr>
            <a:endParaRPr/>
          </a:p>
          <a:p>
            <a:pPr rtl="0">
              <a:spcBef>
                <a:spcPts val="0"/>
              </a:spcBef>
              <a:buNone/>
            </a:pPr>
            <a:endParaRPr/>
          </a:p>
          <a:p>
            <a:pPr rtl="0">
              <a:spcBef>
                <a:spcPts val="0"/>
              </a:spcBef>
              <a:buNone/>
            </a:pPr>
            <a:r>
              <a:rPr lang="en"/>
              <a:t>PPP runs on IP routers.</a:t>
            </a:r>
          </a:p>
          <a:p>
            <a:pPr rtl="0">
              <a:spcBef>
                <a:spcPts val="0"/>
              </a:spcBef>
              <a:buNone/>
            </a:pPr>
            <a:endParaRPr/>
          </a:p>
          <a:p>
            <a:pPr rtl="0">
              <a:spcBef>
                <a:spcPts val="0"/>
              </a:spcBef>
              <a:buNone/>
            </a:pPr>
            <a:endParaRPr/>
          </a:p>
          <a:p>
            <a:pPr rtl="0">
              <a:spcBef>
                <a:spcPts val="0"/>
              </a:spcBef>
              <a:buNone/>
            </a:pPr>
            <a:r>
              <a:rPr lang="en"/>
              <a:t>True or False?</a:t>
            </a:r>
          </a:p>
          <a:p>
            <a:pPr rtl="0">
              <a:spcBef>
                <a:spcPts val="0"/>
              </a:spcBef>
              <a:buNone/>
            </a:pPr>
            <a:endParaRPr/>
          </a:p>
          <a:p>
            <a:pPr>
              <a:spcBef>
                <a:spcPts val="0"/>
              </a:spcBef>
              <a:buNone/>
            </a:pPr>
            <a:endParaRPr/>
          </a:p>
        </p:txBody>
      </p:sp>
      <p:pic>
        <p:nvPicPr>
          <p:cNvPr id="247" name="Shape 247"/>
          <p:cNvPicPr preferRelativeResize="0"/>
          <p:nvPr/>
        </p:nvPicPr>
        <p:blipFill>
          <a:blip r:embed="rId3">
            <a:alphaModFix/>
          </a:blip>
          <a:stretch>
            <a:fillRect/>
          </a:stretch>
        </p:blipFill>
        <p:spPr>
          <a:xfrm>
            <a:off x="7334225" y="243175"/>
            <a:ext cx="1428750" cy="1143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rtl="0">
              <a:spcBef>
                <a:spcPts val="0"/>
              </a:spcBef>
              <a:buNone/>
            </a:pPr>
            <a:r>
              <a:rPr lang="en"/>
              <a:t>Asymmetric Digital Subscriber Loop</a:t>
            </a:r>
          </a:p>
          <a:p>
            <a:pPr>
              <a:spcBef>
                <a:spcPts val="0"/>
              </a:spcBef>
              <a:buNone/>
            </a:pPr>
            <a:r>
              <a:rPr lang="en"/>
              <a:t>(ADSL)</a:t>
            </a:r>
          </a:p>
        </p:txBody>
      </p:sp>
      <p:sp>
        <p:nvSpPr>
          <p:cNvPr id="253" name="Shape 253"/>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06400" rtl="0">
              <a:spcBef>
                <a:spcPts val="0"/>
              </a:spcBef>
              <a:buClr>
                <a:schemeClr val="dk2"/>
              </a:buClr>
              <a:buSzPct val="100000"/>
              <a:buFont typeface="Arial"/>
              <a:buChar char="●"/>
            </a:pPr>
            <a:r>
              <a:rPr lang="en" sz="2800"/>
              <a:t>ADSL modem client-side sends data to DSLAM (DSL Access Multiplexer) over the analog “local loop”</a:t>
            </a:r>
          </a:p>
        </p:txBody>
      </p:sp>
      <p:pic>
        <p:nvPicPr>
          <p:cNvPr id="254" name="Shape 254"/>
          <p:cNvPicPr preferRelativeResize="0"/>
          <p:nvPr/>
        </p:nvPicPr>
        <p:blipFill>
          <a:blip r:embed="rId3">
            <a:alphaModFix/>
          </a:blip>
          <a:stretch>
            <a:fillRect/>
          </a:stretch>
        </p:blipFill>
        <p:spPr>
          <a:xfrm>
            <a:off x="357487" y="3390075"/>
            <a:ext cx="8581425" cy="294922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Media Access Control Address</a:t>
            </a:r>
          </a:p>
        </p:txBody>
      </p:sp>
      <p:sp>
        <p:nvSpPr>
          <p:cNvPr id="53" name="Shape 53"/>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06400" rtl="0">
              <a:spcBef>
                <a:spcPts val="0"/>
              </a:spcBef>
              <a:buClr>
                <a:schemeClr val="dk2"/>
              </a:buClr>
              <a:buSzPct val="100000"/>
              <a:buFont typeface="Arial"/>
              <a:buChar char="●"/>
            </a:pPr>
            <a:r>
              <a:rPr lang="en" sz="2800"/>
              <a:t>Address Location</a:t>
            </a:r>
          </a:p>
          <a:p>
            <a:pPr marL="457200" lvl="0" indent="-406400" rtl="0">
              <a:spcBef>
                <a:spcPts val="0"/>
              </a:spcBef>
              <a:buClr>
                <a:schemeClr val="dk2"/>
              </a:buClr>
              <a:buSzPct val="100000"/>
              <a:buFont typeface="Arial"/>
              <a:buChar char="●"/>
            </a:pPr>
            <a:r>
              <a:rPr lang="en" sz="2800"/>
              <a:t>Locally administered</a:t>
            </a:r>
          </a:p>
          <a:p>
            <a:pPr marL="457200" lvl="0" indent="-406400" rtl="0">
              <a:spcBef>
                <a:spcPts val="0"/>
              </a:spcBef>
              <a:buClr>
                <a:schemeClr val="dk2"/>
              </a:buClr>
              <a:buSzPct val="100000"/>
              <a:buFont typeface="Arial"/>
              <a:buChar char="●"/>
            </a:pPr>
            <a:r>
              <a:rPr lang="en" sz="2800"/>
              <a:t>Universally administered/burned in</a:t>
            </a:r>
          </a:p>
          <a:p>
            <a:pPr marL="457200" lvl="0" indent="-406400" rtl="0">
              <a:spcBef>
                <a:spcPts val="0"/>
              </a:spcBef>
              <a:buClr>
                <a:schemeClr val="dk2"/>
              </a:buClr>
              <a:buSzPct val="100000"/>
              <a:buFont typeface="Arial"/>
              <a:buChar char="●"/>
            </a:pPr>
            <a:r>
              <a:rPr lang="en" sz="2800"/>
              <a:t>U/L bit</a:t>
            </a:r>
          </a:p>
          <a:p>
            <a:pPr marL="457200" lvl="0" indent="-406400">
              <a:spcBef>
                <a:spcPts val="0"/>
              </a:spcBef>
              <a:buClr>
                <a:schemeClr val="dk2"/>
              </a:buClr>
              <a:buSzPct val="100000"/>
              <a:buFont typeface="Arial"/>
              <a:buChar char="●"/>
            </a:pPr>
            <a:r>
              <a:rPr lang="en" sz="2800"/>
              <a:t>U/L bit Determines if Unicast or Multicast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Asynchronous Transfer Mode (ATM)</a:t>
            </a:r>
          </a:p>
        </p:txBody>
      </p:sp>
      <p:sp>
        <p:nvSpPr>
          <p:cNvPr id="260" name="Shape 26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06400" rtl="0">
              <a:spcBef>
                <a:spcPts val="0"/>
              </a:spcBef>
              <a:buClr>
                <a:schemeClr val="dk2"/>
              </a:buClr>
              <a:buSzPct val="100000"/>
              <a:buFont typeface="Arial"/>
              <a:buChar char="●"/>
            </a:pPr>
            <a:r>
              <a:rPr lang="en" sz="2800"/>
              <a:t>Data transmitted in fixed-length “cells”</a:t>
            </a:r>
          </a:p>
          <a:p>
            <a:pPr marL="457200" lvl="0" indent="-406400" rtl="0">
              <a:spcBef>
                <a:spcPts val="0"/>
              </a:spcBef>
              <a:buClr>
                <a:schemeClr val="dk2"/>
              </a:buClr>
              <a:buSzPct val="100000"/>
              <a:buFont typeface="Arial"/>
              <a:buChar char="●"/>
            </a:pPr>
            <a:r>
              <a:rPr lang="en" sz="2800"/>
              <a:t>Cells contain 48 B of data + 5 B header (total 53 Bytes per cell)</a:t>
            </a:r>
          </a:p>
          <a:p>
            <a:pPr marL="457200" lvl="0" indent="-406400" rtl="0">
              <a:spcBef>
                <a:spcPts val="0"/>
              </a:spcBef>
              <a:buClr>
                <a:schemeClr val="dk2"/>
              </a:buClr>
              <a:buSzPct val="100000"/>
              <a:buFont typeface="Arial"/>
              <a:buChar char="●"/>
            </a:pPr>
            <a:r>
              <a:rPr lang="en" sz="2800"/>
              <a:t>Header contains a </a:t>
            </a:r>
            <a:r>
              <a:rPr lang="en" sz="2800" b="1"/>
              <a:t>virtual circuit</a:t>
            </a:r>
            <a:r>
              <a:rPr lang="en" sz="2800"/>
              <a:t> identifier (among other fields) to specify route/destination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ATM Adaptation Layer 5 (AAL5)</a:t>
            </a:r>
          </a:p>
        </p:txBody>
      </p:sp>
      <p:sp>
        <p:nvSpPr>
          <p:cNvPr id="266" name="Shape 26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06400" rtl="0">
              <a:spcBef>
                <a:spcPts val="0"/>
              </a:spcBef>
              <a:buClr>
                <a:schemeClr val="dk2"/>
              </a:buClr>
              <a:buSzPct val="100000"/>
              <a:buFont typeface="Arial"/>
              <a:buChar char="●"/>
            </a:pPr>
            <a:r>
              <a:rPr lang="en" sz="2800"/>
              <a:t>Specific adaptation layer used for packet data (as opposed to voice et cetera)</a:t>
            </a:r>
          </a:p>
          <a:p>
            <a:pPr marL="457200" lvl="0" indent="-406400" rtl="0">
              <a:spcBef>
                <a:spcPts val="0"/>
              </a:spcBef>
              <a:buClr>
                <a:schemeClr val="dk2"/>
              </a:buClr>
              <a:buSzPct val="100000"/>
              <a:buFont typeface="Arial"/>
              <a:buChar char="●"/>
            </a:pPr>
            <a:r>
              <a:rPr lang="en" sz="2800"/>
              <a:t>Padding to a multiple of 48 Bytes to fit neatly in ATM cells</a:t>
            </a:r>
          </a:p>
          <a:p>
            <a:pPr marL="457200" lvl="0" indent="-406400">
              <a:spcBef>
                <a:spcPts val="0"/>
              </a:spcBef>
              <a:buClr>
                <a:schemeClr val="dk2"/>
              </a:buClr>
              <a:buSzPct val="100000"/>
              <a:buFont typeface="Arial"/>
              <a:buChar char="●"/>
            </a:pPr>
            <a:r>
              <a:rPr lang="en" sz="2800"/>
              <a:t>Addressing handled by each ATM cell’s virtual circuit identifier</a:t>
            </a:r>
          </a:p>
        </p:txBody>
      </p:sp>
      <p:pic>
        <p:nvPicPr>
          <p:cNvPr id="267" name="Shape 267"/>
          <p:cNvPicPr preferRelativeResize="0"/>
          <p:nvPr/>
        </p:nvPicPr>
        <p:blipFill>
          <a:blip r:embed="rId3">
            <a:alphaModFix/>
          </a:blip>
          <a:stretch>
            <a:fillRect/>
          </a:stretch>
        </p:blipFill>
        <p:spPr>
          <a:xfrm>
            <a:off x="549437" y="4800600"/>
            <a:ext cx="8045123" cy="15492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PPP over AAL5 (PPPoA)</a:t>
            </a:r>
          </a:p>
        </p:txBody>
      </p:sp>
      <p:sp>
        <p:nvSpPr>
          <p:cNvPr id="273" name="Shape 273"/>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06400" rtl="0">
              <a:spcBef>
                <a:spcPts val="0"/>
              </a:spcBef>
              <a:buClr>
                <a:schemeClr val="dk2"/>
              </a:buClr>
              <a:buSzPct val="100000"/>
              <a:buFont typeface="Arial"/>
              <a:buChar char="●"/>
            </a:pPr>
            <a:r>
              <a:rPr lang="en" sz="2800"/>
              <a:t>PPP’s protocol field tells DSLAM the payload’s protocol</a:t>
            </a:r>
          </a:p>
          <a:p>
            <a:pPr marL="457200" lvl="0" indent="-406400" rtl="0">
              <a:spcBef>
                <a:spcPts val="0"/>
              </a:spcBef>
              <a:buClr>
                <a:schemeClr val="dk2"/>
              </a:buClr>
              <a:buSzPct val="100000"/>
              <a:buFont typeface="Arial"/>
              <a:buChar char="●"/>
            </a:pPr>
            <a:r>
              <a:rPr lang="en" sz="2800"/>
              <a:t>Protocol &amp; Payload fields only</a:t>
            </a:r>
          </a:p>
          <a:p>
            <a:pPr marL="914400" lvl="1" indent="-406400" rtl="0">
              <a:spcBef>
                <a:spcPts val="0"/>
              </a:spcBef>
              <a:buClr>
                <a:schemeClr val="dk2"/>
              </a:buClr>
              <a:buSzPct val="100000"/>
              <a:buFont typeface="Courier New"/>
              <a:buChar char="o"/>
            </a:pPr>
            <a:r>
              <a:rPr lang="en" sz="2800"/>
              <a:t>no framing - using ATM/AAL5’s cells &amp; framing</a:t>
            </a:r>
          </a:p>
          <a:p>
            <a:pPr marL="914400" lvl="1" indent="-406400" rtl="0">
              <a:spcBef>
                <a:spcPts val="0"/>
              </a:spcBef>
              <a:buClr>
                <a:schemeClr val="dk2"/>
              </a:buClr>
              <a:buSzPct val="100000"/>
              <a:buFont typeface="Courier New"/>
              <a:buChar char="o"/>
            </a:pPr>
            <a:r>
              <a:rPr lang="en" sz="2800"/>
              <a:t>no CRC - we’re using AAL5’s CRC</a:t>
            </a:r>
          </a:p>
        </p:txBody>
      </p:sp>
      <p:pic>
        <p:nvPicPr>
          <p:cNvPr id="274" name="Shape 274"/>
          <p:cNvPicPr preferRelativeResize="0"/>
          <p:nvPr/>
        </p:nvPicPr>
        <p:blipFill>
          <a:blip r:embed="rId3">
            <a:alphaModFix/>
          </a:blip>
          <a:stretch>
            <a:fillRect/>
          </a:stretch>
        </p:blipFill>
        <p:spPr>
          <a:xfrm>
            <a:off x="549437" y="5018600"/>
            <a:ext cx="8045123" cy="15492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ADSL Framing</a:t>
            </a:r>
          </a:p>
        </p:txBody>
      </p:sp>
      <p:sp>
        <p:nvSpPr>
          <p:cNvPr id="280" name="Shape 28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06400" rtl="0">
              <a:spcBef>
                <a:spcPts val="0"/>
              </a:spcBef>
              <a:buClr>
                <a:schemeClr val="dk2"/>
              </a:buClr>
              <a:buSzPct val="100000"/>
              <a:buFont typeface="Arial"/>
              <a:buChar char="●"/>
            </a:pPr>
            <a:r>
              <a:rPr lang="en" sz="2800"/>
              <a:t>IP packet data goes into the PPP payload of the shown AAL5 frame</a:t>
            </a:r>
          </a:p>
          <a:p>
            <a:pPr marL="457200" lvl="0" indent="-406400" rtl="0">
              <a:spcBef>
                <a:spcPts val="0"/>
              </a:spcBef>
              <a:buClr>
                <a:schemeClr val="dk2"/>
              </a:buClr>
              <a:buSzPct val="100000"/>
              <a:buFont typeface="Arial"/>
              <a:buChar char="●"/>
            </a:pPr>
            <a:r>
              <a:rPr lang="en" sz="2800"/>
              <a:t>CRC calculated and AAL5 frame padded to multiple of 48 B, then divided.</a:t>
            </a:r>
          </a:p>
          <a:p>
            <a:pPr marL="457200" lvl="0" indent="-406400" rtl="0">
              <a:spcBef>
                <a:spcPts val="0"/>
              </a:spcBef>
              <a:buClr>
                <a:schemeClr val="dk2"/>
              </a:buClr>
              <a:buSzPct val="100000"/>
              <a:buFont typeface="Arial"/>
              <a:buChar char="●"/>
            </a:pPr>
            <a:r>
              <a:rPr lang="en" sz="2800"/>
              <a:t>5 Byte ATM header containing the virtual circuit identifier added to each piece</a:t>
            </a:r>
          </a:p>
          <a:p>
            <a:pPr marL="457200" lvl="0" indent="-406400">
              <a:spcBef>
                <a:spcPts val="0"/>
              </a:spcBef>
              <a:buClr>
                <a:schemeClr val="dk2"/>
              </a:buClr>
              <a:buSzPct val="100000"/>
              <a:buFont typeface="Arial"/>
              <a:buChar char="●"/>
            </a:pPr>
            <a:r>
              <a:rPr lang="en" sz="2800"/>
              <a:t>ATM cells sent out over ADSL.</a:t>
            </a:r>
          </a:p>
        </p:txBody>
      </p:sp>
      <p:pic>
        <p:nvPicPr>
          <p:cNvPr id="281" name="Shape 281"/>
          <p:cNvPicPr preferRelativeResize="0"/>
          <p:nvPr/>
        </p:nvPicPr>
        <p:blipFill>
          <a:blip r:embed="rId3">
            <a:alphaModFix/>
          </a:blip>
          <a:stretch>
            <a:fillRect/>
          </a:stretch>
        </p:blipFill>
        <p:spPr>
          <a:xfrm>
            <a:off x="549437" y="5018600"/>
            <a:ext cx="8045123" cy="15492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Questions!</a:t>
            </a:r>
          </a:p>
        </p:txBody>
      </p:sp>
      <p:sp>
        <p:nvSpPr>
          <p:cNvPr id="287" name="Shape 287"/>
          <p:cNvSpPr txBox="1">
            <a:spLocks noGrp="1"/>
          </p:cNvSpPr>
          <p:nvPr>
            <p:ph type="body" idx="1"/>
          </p:nvPr>
        </p:nvSpPr>
        <p:spPr>
          <a:xfrm>
            <a:off x="457200" y="1600200"/>
            <a:ext cx="8229600" cy="796799"/>
          </a:xfrm>
          <a:prstGeom prst="rect">
            <a:avLst/>
          </a:prstGeom>
        </p:spPr>
        <p:txBody>
          <a:bodyPr lIns="91425" tIns="91425" rIns="91425" bIns="91425" anchor="t" anchorCtr="0">
            <a:noAutofit/>
          </a:bodyPr>
          <a:lstStyle/>
          <a:p>
            <a:pPr marL="457200" lvl="0" indent="-406400" rtl="0">
              <a:spcBef>
                <a:spcPts val="0"/>
              </a:spcBef>
              <a:buClr>
                <a:schemeClr val="dk2"/>
              </a:buClr>
              <a:buSzPct val="100000"/>
              <a:buFont typeface="Trebuchet MS"/>
              <a:buAutoNum type="arabicPeriod"/>
            </a:pPr>
            <a:r>
              <a:rPr lang="en" sz="2800"/>
              <a:t>What does ATM stand for?</a:t>
            </a:r>
          </a:p>
          <a:p>
            <a:pPr lvl="0">
              <a:spcBef>
                <a:spcPts val="0"/>
              </a:spcBef>
              <a:buNone/>
            </a:pPr>
            <a:endParaRPr sz="2800"/>
          </a:p>
        </p:txBody>
      </p:sp>
      <p:pic>
        <p:nvPicPr>
          <p:cNvPr id="288" name="Shape 288"/>
          <p:cNvPicPr preferRelativeResize="0"/>
          <p:nvPr/>
        </p:nvPicPr>
        <p:blipFill>
          <a:blip r:embed="rId3">
            <a:alphaModFix/>
          </a:blip>
          <a:stretch>
            <a:fillRect/>
          </a:stretch>
        </p:blipFill>
        <p:spPr>
          <a:xfrm>
            <a:off x="7334225" y="243175"/>
            <a:ext cx="1428750" cy="1143000"/>
          </a:xfrm>
          <a:prstGeom prst="rect">
            <a:avLst/>
          </a:prstGeom>
          <a:noFill/>
          <a:ln>
            <a:noFill/>
          </a:ln>
        </p:spPr>
      </p:pic>
      <p:sp>
        <p:nvSpPr>
          <p:cNvPr id="289" name="Shape 289"/>
          <p:cNvSpPr txBox="1">
            <a:spLocks noGrp="1"/>
          </p:cNvSpPr>
          <p:nvPr>
            <p:ph type="body" idx="2"/>
          </p:nvPr>
        </p:nvSpPr>
        <p:spPr>
          <a:xfrm>
            <a:off x="457200" y="2397000"/>
            <a:ext cx="8229600" cy="796799"/>
          </a:xfrm>
          <a:prstGeom prst="rect">
            <a:avLst/>
          </a:prstGeom>
        </p:spPr>
        <p:txBody>
          <a:bodyPr lIns="91425" tIns="91425" rIns="91425" bIns="91425" anchor="t" anchorCtr="0">
            <a:noAutofit/>
          </a:bodyPr>
          <a:lstStyle/>
          <a:p>
            <a:pPr lvl="0" rtl="0">
              <a:spcBef>
                <a:spcPts val="0"/>
              </a:spcBef>
              <a:buNone/>
            </a:pPr>
            <a:r>
              <a:rPr lang="en" sz="2800"/>
              <a:t>Asynchronous Transfer Mode</a:t>
            </a:r>
          </a:p>
          <a:p>
            <a:pPr lvl="0" rtl="0">
              <a:spcBef>
                <a:spcPts val="0"/>
              </a:spcBef>
              <a:buNone/>
            </a:pPr>
            <a:endParaRPr sz="2800"/>
          </a:p>
        </p:txBody>
      </p:sp>
      <p:sp>
        <p:nvSpPr>
          <p:cNvPr id="290" name="Shape 290"/>
          <p:cNvSpPr txBox="1">
            <a:spLocks noGrp="1"/>
          </p:cNvSpPr>
          <p:nvPr>
            <p:ph type="body" idx="3"/>
          </p:nvPr>
        </p:nvSpPr>
        <p:spPr>
          <a:xfrm>
            <a:off x="457200" y="3798300"/>
            <a:ext cx="8229600" cy="1383599"/>
          </a:xfrm>
          <a:prstGeom prst="rect">
            <a:avLst/>
          </a:prstGeom>
        </p:spPr>
        <p:txBody>
          <a:bodyPr lIns="91425" tIns="91425" rIns="91425" bIns="91425" anchor="t" anchorCtr="0">
            <a:noAutofit/>
          </a:bodyPr>
          <a:lstStyle/>
          <a:p>
            <a:pPr lvl="0" rtl="0">
              <a:spcBef>
                <a:spcPts val="0"/>
              </a:spcBef>
              <a:buNone/>
            </a:pPr>
            <a:r>
              <a:rPr lang="en" sz="2800"/>
              <a:t>2.  For IP data transmission on an ADSL line, in what order are protocols nested?</a:t>
            </a:r>
          </a:p>
          <a:p>
            <a:pPr lvl="0" rtl="0">
              <a:spcBef>
                <a:spcPts val="0"/>
              </a:spcBef>
              <a:buNone/>
            </a:pPr>
            <a:endParaRPr sz="2800"/>
          </a:p>
        </p:txBody>
      </p:sp>
      <p:sp>
        <p:nvSpPr>
          <p:cNvPr id="291" name="Shape 291"/>
          <p:cNvSpPr txBox="1">
            <a:spLocks noGrp="1"/>
          </p:cNvSpPr>
          <p:nvPr>
            <p:ph type="body" idx="4"/>
          </p:nvPr>
        </p:nvSpPr>
        <p:spPr>
          <a:xfrm>
            <a:off x="457200" y="5054675"/>
            <a:ext cx="8229600" cy="796799"/>
          </a:xfrm>
          <a:prstGeom prst="rect">
            <a:avLst/>
          </a:prstGeom>
        </p:spPr>
        <p:txBody>
          <a:bodyPr lIns="91425" tIns="91425" rIns="91425" bIns="91425" anchor="t" anchorCtr="0">
            <a:noAutofit/>
          </a:bodyPr>
          <a:lstStyle/>
          <a:p>
            <a:pPr lvl="0" rtl="0">
              <a:spcBef>
                <a:spcPts val="0"/>
              </a:spcBef>
              <a:buNone/>
            </a:pPr>
            <a:r>
              <a:rPr lang="en" sz="2800"/>
              <a:t>IP (in PPP) in AAL5 in ATM over ADSL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9"/>
                                        </p:tgtEl>
                                        <p:attrNameLst>
                                          <p:attrName>style.visibility</p:attrName>
                                        </p:attrNameLst>
                                      </p:cBhvr>
                                      <p:to>
                                        <p:strVal val="visible"/>
                                      </p:to>
                                    </p:set>
                                    <p:animEffect transition="in" filter="fade">
                                      <p:cBhvr>
                                        <p:cTn id="7" dur="1000"/>
                                        <p:tgtEl>
                                          <p:spTgt spid="2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0"/>
                                        </p:tgtEl>
                                        <p:attrNameLst>
                                          <p:attrName>style.visibility</p:attrName>
                                        </p:attrNameLst>
                                      </p:cBhvr>
                                      <p:to>
                                        <p:strVal val="visible"/>
                                      </p:to>
                                    </p:set>
                                    <p:animEffect transition="in" filter="fade">
                                      <p:cBhvr>
                                        <p:cTn id="12" dur="1000"/>
                                        <p:tgtEl>
                                          <p:spTgt spid="29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1"/>
                                        </p:tgtEl>
                                        <p:attrNameLst>
                                          <p:attrName>style.visibility</p:attrName>
                                        </p:attrNameLst>
                                      </p:cBhvr>
                                      <p:to>
                                        <p:strVal val="visible"/>
                                      </p:to>
                                    </p:set>
                                    <p:animEffect transition="in" filter="fade">
                                      <p:cBhvr>
                                        <p:cTn id="17" dur="10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Summary</a:t>
            </a:r>
          </a:p>
        </p:txBody>
      </p:sp>
      <p:sp>
        <p:nvSpPr>
          <p:cNvPr id="297" name="Shape 297"/>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06400">
              <a:spcBef>
                <a:spcPts val="0"/>
              </a:spcBef>
              <a:buClr>
                <a:schemeClr val="dk2"/>
              </a:buClr>
              <a:buSzPct val="100000"/>
              <a:buFont typeface="Arial"/>
              <a:buChar char="●"/>
            </a:pPr>
            <a:r>
              <a:rPr lang="en" sz="2800"/>
              <a:t>The overall purpose of the all the sliding protocols is to convert any raw bit stream offered by the physical layer into a stream of frames so they can be used in the network layer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OSI Model</a:t>
            </a:r>
          </a:p>
        </p:txBody>
      </p:sp>
      <p:pic>
        <p:nvPicPr>
          <p:cNvPr id="59" name="Shape 59"/>
          <p:cNvPicPr preferRelativeResize="0"/>
          <p:nvPr/>
        </p:nvPicPr>
        <p:blipFill>
          <a:blip r:embed="rId3">
            <a:alphaModFix/>
          </a:blip>
          <a:stretch>
            <a:fillRect/>
          </a:stretch>
        </p:blipFill>
        <p:spPr>
          <a:xfrm>
            <a:off x="283475" y="1764450"/>
            <a:ext cx="8651350" cy="425544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Local Link Control</a:t>
            </a:r>
          </a:p>
        </p:txBody>
      </p:sp>
      <p:sp>
        <p:nvSpPr>
          <p:cNvPr id="65" name="Shape 65"/>
          <p:cNvSpPr txBox="1">
            <a:spLocks noGrp="1"/>
          </p:cNvSpPr>
          <p:nvPr>
            <p:ph type="body" idx="1"/>
          </p:nvPr>
        </p:nvSpPr>
        <p:spPr>
          <a:xfrm>
            <a:off x="457200" y="1600200"/>
            <a:ext cx="6481799" cy="4967700"/>
          </a:xfrm>
          <a:prstGeom prst="rect">
            <a:avLst/>
          </a:prstGeom>
        </p:spPr>
        <p:txBody>
          <a:bodyPr lIns="91425" tIns="91425" rIns="91425" bIns="91425" anchor="t" anchorCtr="0">
            <a:noAutofit/>
          </a:bodyPr>
          <a:lstStyle/>
          <a:p>
            <a:pPr lvl="0" algn="ctr" rtl="0">
              <a:spcBef>
                <a:spcPts val="0"/>
              </a:spcBef>
              <a:buNone/>
            </a:pPr>
            <a:r>
              <a:rPr lang="en" sz="2800"/>
              <a:t>Originally</a:t>
            </a:r>
          </a:p>
          <a:p>
            <a:pPr marL="457200" lvl="0" indent="-406400" rtl="0">
              <a:spcBef>
                <a:spcPts val="0"/>
              </a:spcBef>
              <a:buClr>
                <a:schemeClr val="dk2"/>
              </a:buClr>
              <a:buSzPct val="100000"/>
              <a:buFont typeface="Arial"/>
              <a:buChar char="●"/>
            </a:pPr>
            <a:r>
              <a:rPr lang="en" sz="2800"/>
              <a:t>Multiplexing protocols on MAC</a:t>
            </a:r>
          </a:p>
          <a:p>
            <a:pPr marL="457200" lvl="0" indent="-406400" rtl="0">
              <a:spcBef>
                <a:spcPts val="0"/>
              </a:spcBef>
              <a:buClr>
                <a:schemeClr val="dk2"/>
              </a:buClr>
              <a:buSzPct val="100000"/>
              <a:buFont typeface="Arial"/>
              <a:buChar char="●"/>
            </a:pPr>
            <a:r>
              <a:rPr lang="en" sz="2800"/>
              <a:t>Flow Control and Error Control</a:t>
            </a:r>
          </a:p>
          <a:p>
            <a:pPr rtl="0">
              <a:spcBef>
                <a:spcPts val="0"/>
              </a:spcBef>
              <a:buNone/>
            </a:pPr>
            <a:endParaRPr sz="2800"/>
          </a:p>
          <a:p>
            <a:pPr algn="ctr" rtl="0">
              <a:spcBef>
                <a:spcPts val="0"/>
              </a:spcBef>
              <a:buNone/>
            </a:pPr>
            <a:r>
              <a:rPr lang="en" sz="2800"/>
              <a:t>Currently</a:t>
            </a:r>
          </a:p>
          <a:p>
            <a:pPr marL="457200" lvl="0" indent="-406400" rtl="0">
              <a:spcBef>
                <a:spcPts val="0"/>
              </a:spcBef>
              <a:buClr>
                <a:schemeClr val="dk2"/>
              </a:buClr>
              <a:buSzPct val="100000"/>
              <a:buFont typeface="Arial"/>
              <a:buChar char="●"/>
            </a:pPr>
            <a:r>
              <a:rPr lang="en" sz="2800"/>
              <a:t>Only handles multiplexing</a:t>
            </a:r>
          </a:p>
          <a:p>
            <a:pPr marL="457200" lvl="0" indent="-406400">
              <a:spcBef>
                <a:spcPts val="0"/>
              </a:spcBef>
              <a:buClr>
                <a:schemeClr val="dk2"/>
              </a:buClr>
              <a:buSzPct val="100000"/>
              <a:buFont typeface="Arial"/>
              <a:buChar char="●"/>
            </a:pPr>
            <a:r>
              <a:rPr lang="en" sz="2800"/>
              <a:t>Flow Control and Error Control handled by Transport Layer</a:t>
            </a:r>
          </a:p>
        </p:txBody>
      </p:sp>
      <p:pic>
        <p:nvPicPr>
          <p:cNvPr id="66" name="Shape 66"/>
          <p:cNvPicPr preferRelativeResize="0"/>
          <p:nvPr/>
        </p:nvPicPr>
        <p:blipFill>
          <a:blip r:embed="rId3">
            <a:alphaModFix/>
          </a:blip>
          <a:stretch>
            <a:fillRect/>
          </a:stretch>
        </p:blipFill>
        <p:spPr>
          <a:xfrm>
            <a:off x="7159825" y="1979337"/>
            <a:ext cx="1876300" cy="1407225"/>
          </a:xfrm>
          <a:prstGeom prst="rect">
            <a:avLst/>
          </a:prstGeom>
          <a:noFill/>
          <a:ln>
            <a:noFill/>
          </a:ln>
        </p:spPr>
      </p:pic>
      <p:pic>
        <p:nvPicPr>
          <p:cNvPr id="67" name="Shape 67"/>
          <p:cNvPicPr preferRelativeResize="0"/>
          <p:nvPr/>
        </p:nvPicPr>
        <p:blipFill>
          <a:blip r:embed="rId4">
            <a:alphaModFix/>
          </a:blip>
          <a:stretch>
            <a:fillRect/>
          </a:stretch>
        </p:blipFill>
        <p:spPr>
          <a:xfrm>
            <a:off x="7159825" y="4089600"/>
            <a:ext cx="1876299" cy="210642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67325" y="193762"/>
            <a:ext cx="8229600" cy="1143000"/>
          </a:xfrm>
          <a:prstGeom prst="rect">
            <a:avLst/>
          </a:prstGeom>
        </p:spPr>
        <p:txBody>
          <a:bodyPr lIns="91425" tIns="91425" rIns="91425" bIns="91425" anchor="b" anchorCtr="0">
            <a:noAutofit/>
          </a:bodyPr>
          <a:lstStyle/>
          <a:p>
            <a:pPr>
              <a:spcBef>
                <a:spcPts val="0"/>
              </a:spcBef>
              <a:buNone/>
            </a:pPr>
            <a:r>
              <a:rPr lang="en"/>
              <a:t>Question Time:</a:t>
            </a:r>
          </a:p>
        </p:txBody>
      </p:sp>
      <p:sp>
        <p:nvSpPr>
          <p:cNvPr id="73" name="Shape 73"/>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spcBef>
                <a:spcPts val="0"/>
              </a:spcBef>
              <a:buNone/>
            </a:pPr>
            <a:r>
              <a:rPr lang="en"/>
              <a:t>1. What do the first three octets in a MAC address represent as a universally administered address?</a:t>
            </a:r>
          </a:p>
          <a:p>
            <a:pPr rtl="0">
              <a:spcBef>
                <a:spcPts val="0"/>
              </a:spcBef>
              <a:buNone/>
            </a:pPr>
            <a:endParaRPr/>
          </a:p>
          <a:p>
            <a:pPr lvl="0" rtl="0">
              <a:spcBef>
                <a:spcPts val="0"/>
              </a:spcBef>
              <a:buNone/>
            </a:pPr>
            <a:r>
              <a:rPr lang="en"/>
              <a:t>Hint: Known as OUI.</a:t>
            </a:r>
          </a:p>
        </p:txBody>
      </p:sp>
      <p:pic>
        <p:nvPicPr>
          <p:cNvPr id="74" name="Shape 74"/>
          <p:cNvPicPr preferRelativeResize="0"/>
          <p:nvPr/>
        </p:nvPicPr>
        <p:blipFill>
          <a:blip r:embed="rId3">
            <a:alphaModFix/>
          </a:blip>
          <a:stretch>
            <a:fillRect/>
          </a:stretch>
        </p:blipFill>
        <p:spPr>
          <a:xfrm>
            <a:off x="6693925" y="3685025"/>
            <a:ext cx="1992875" cy="26941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spcBef>
                <a:spcPts val="0"/>
              </a:spcBef>
              <a:buNone/>
            </a:pPr>
            <a:r>
              <a:rPr lang="en"/>
              <a:t>Frames</a:t>
            </a:r>
          </a:p>
        </p:txBody>
      </p:sp>
      <p:sp>
        <p:nvSpPr>
          <p:cNvPr id="80" name="Shape 8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Arial"/>
              <a:buChar char="●"/>
            </a:pPr>
            <a:r>
              <a:rPr lang="en"/>
              <a:t>Data packet in layer 2 of OSI</a:t>
            </a:r>
          </a:p>
          <a:p>
            <a:pPr marL="457200" lvl="0" indent="-419100" rtl="0">
              <a:spcBef>
                <a:spcPts val="0"/>
              </a:spcBef>
              <a:buClr>
                <a:schemeClr val="dk2"/>
              </a:buClr>
              <a:buSzPct val="100000"/>
              <a:buFont typeface="Arial"/>
              <a:buChar char="●"/>
            </a:pPr>
            <a:r>
              <a:rPr lang="en"/>
              <a:t>Tells receiver beginning and end of data stream</a:t>
            </a:r>
          </a:p>
          <a:p>
            <a:pPr marL="457200" lvl="0" indent="-419100" rtl="0">
              <a:spcBef>
                <a:spcPts val="0"/>
              </a:spcBef>
              <a:buClr>
                <a:schemeClr val="dk2"/>
              </a:buClr>
              <a:buSzPct val="100000"/>
              <a:buFont typeface="Arial"/>
              <a:buChar char="●"/>
            </a:pPr>
            <a:r>
              <a:rPr lang="en"/>
              <a:t>Frame Sync.</a:t>
            </a:r>
          </a:p>
          <a:p>
            <a:pPr rtl="0">
              <a:spcBef>
                <a:spcPts val="0"/>
              </a:spcBef>
              <a:buNone/>
            </a:pPr>
            <a:endParaRPr/>
          </a:p>
          <a:p>
            <a:pPr rtl="0">
              <a:spcBef>
                <a:spcPts val="0"/>
              </a:spcBef>
              <a:buNone/>
            </a:pPr>
            <a:r>
              <a:rPr lang="en"/>
              <a:t>Examples of Frames:</a:t>
            </a:r>
          </a:p>
          <a:p>
            <a:pPr lvl="0" rtl="0">
              <a:spcBef>
                <a:spcPts val="0"/>
              </a:spcBef>
              <a:buNone/>
            </a:pPr>
            <a:r>
              <a:rPr lang="en"/>
              <a:t>PPP, V.42 Modern Frames, Ethernet Frame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Question Time.</a:t>
            </a:r>
          </a:p>
        </p:txBody>
      </p:sp>
      <p:sp>
        <p:nvSpPr>
          <p:cNvPr id="86" name="Shape 8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rtl="0">
              <a:spcBef>
                <a:spcPts val="0"/>
              </a:spcBef>
              <a:buNone/>
            </a:pPr>
            <a:r>
              <a:rPr lang="en" sz="3600"/>
              <a:t>What does Frame Sync do?</a:t>
            </a:r>
          </a:p>
          <a:p>
            <a:pPr lvl="0">
              <a:spcBef>
                <a:spcPts val="0"/>
              </a:spcBef>
              <a:buNone/>
            </a:pPr>
            <a:endParaRPr sz="3600"/>
          </a:p>
        </p:txBody>
      </p:sp>
      <p:pic>
        <p:nvPicPr>
          <p:cNvPr id="87" name="Shape 87"/>
          <p:cNvPicPr preferRelativeResize="0"/>
          <p:nvPr/>
        </p:nvPicPr>
        <p:blipFill>
          <a:blip r:embed="rId3">
            <a:alphaModFix/>
          </a:blip>
          <a:stretch>
            <a:fillRect/>
          </a:stretch>
        </p:blipFill>
        <p:spPr>
          <a:xfrm>
            <a:off x="3570187" y="3375912"/>
            <a:ext cx="2219325" cy="30003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spcBef>
                <a:spcPts val="0"/>
              </a:spcBef>
              <a:buNone/>
            </a:pPr>
            <a:r>
              <a:rPr lang="en"/>
              <a:t>General Intro into Sliding Window Protocol Go Back N</a:t>
            </a:r>
          </a:p>
        </p:txBody>
      </p:sp>
      <p:sp>
        <p:nvSpPr>
          <p:cNvPr id="93" name="Shape 93">
            <a:hlinkClick r:id="rId3"/>
          </p:cNvPr>
          <p:cNvSpPr/>
          <p:nvPr/>
        </p:nvSpPr>
        <p:spPr>
          <a:xfrm>
            <a:off x="1794112" y="1735950"/>
            <a:ext cx="5555774" cy="4166825"/>
          </a:xfrm>
          <a:prstGeom prst="rect">
            <a:avLst/>
          </a:prstGeom>
          <a:blipFill>
            <a:blip r:embed="rId4">
              <a:alphaModFix/>
            </a:blip>
            <a:stretch>
              <a:fillRect/>
            </a:stretch>
          </a:blipFill>
          <a:ln>
            <a:noFill/>
          </a:ln>
        </p:spPr>
      </p:sp>
      <p:sp>
        <p:nvSpPr>
          <p:cNvPr id="94" name="Shape 94"/>
          <p:cNvSpPr txBox="1"/>
          <p:nvPr/>
        </p:nvSpPr>
        <p:spPr>
          <a:xfrm>
            <a:off x="1731025" y="5902775"/>
            <a:ext cx="5529599" cy="531600"/>
          </a:xfrm>
          <a:prstGeom prst="rect">
            <a:avLst/>
          </a:prstGeom>
          <a:noFill/>
          <a:ln>
            <a:noFill/>
          </a:ln>
        </p:spPr>
        <p:txBody>
          <a:bodyPr lIns="91425" tIns="91425" rIns="91425" bIns="91425" anchor="t" anchorCtr="0">
            <a:noAutofit/>
          </a:bodyPr>
          <a:lstStyle/>
          <a:p>
            <a:pPr>
              <a:spcBef>
                <a:spcPts val="0"/>
              </a:spcBef>
              <a:buNone/>
            </a:pPr>
            <a:r>
              <a:rPr lang="en" u="sng">
                <a:solidFill>
                  <a:schemeClr val="hlink"/>
                </a:solidFill>
                <a:hlinkClick r:id="rId5"/>
              </a:rPr>
              <a:t>https://www.youtube.com/watch?v=yT8SkFyRRrI</a:t>
            </a:r>
            <a:r>
              <a:rPr lang="en"/>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khaki">
  <a:themeElements>
    <a:clrScheme name="Custom 349">
      <a:dk1>
        <a:srgbClr val="262626"/>
      </a:dk1>
      <a:lt1>
        <a:srgbClr val="E6D6BD"/>
      </a:lt1>
      <a:dk2>
        <a:srgbClr val="535353"/>
      </a:dk2>
      <a:lt2>
        <a:srgbClr val="B4AD9E"/>
      </a:lt2>
      <a:accent1>
        <a:srgbClr val="ADB48E"/>
      </a:accent1>
      <a:accent2>
        <a:srgbClr val="867961"/>
      </a:accent2>
      <a:accent3>
        <a:srgbClr val="CBB680"/>
      </a:accent3>
      <a:accent4>
        <a:srgbClr val="78A3C0"/>
      </a:accent4>
      <a:accent5>
        <a:srgbClr val="C0AE91"/>
      </a:accent5>
      <a:accent6>
        <a:srgbClr val="668874"/>
      </a:accent6>
      <a:hlink>
        <a:srgbClr val="4B94B3"/>
      </a:hlink>
      <a:folHlink>
        <a:srgbClr val="41414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1944</Words>
  <Application>Microsoft Office PowerPoint</Application>
  <PresentationFormat>On-screen Show (4:3)</PresentationFormat>
  <Paragraphs>218</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khaki</vt:lpstr>
      <vt:lpstr>Sliding Window &amp; Data Link Protocols</vt:lpstr>
      <vt:lpstr>3.4: Sliding Window Protocols</vt:lpstr>
      <vt:lpstr>Media Access Control Address</vt:lpstr>
      <vt:lpstr>OSI Model</vt:lpstr>
      <vt:lpstr>Local Link Control</vt:lpstr>
      <vt:lpstr>Question Time:</vt:lpstr>
      <vt:lpstr>Frames</vt:lpstr>
      <vt:lpstr>Question Time.</vt:lpstr>
      <vt:lpstr>General Intro into Sliding Window Protocol Go Back N</vt:lpstr>
      <vt:lpstr>Flow Control</vt:lpstr>
      <vt:lpstr>Basics of Flow Control</vt:lpstr>
      <vt:lpstr>Basics of Flow Control</vt:lpstr>
      <vt:lpstr>Stop &amp; Wait/One Bit </vt:lpstr>
      <vt:lpstr>Stop &amp; Wait/One Bit </vt:lpstr>
      <vt:lpstr>Questions</vt:lpstr>
      <vt:lpstr>Go-Back-N Sliding Window Protocol</vt:lpstr>
      <vt:lpstr>Go-Back-N Sliding Window Protocol</vt:lpstr>
      <vt:lpstr>Go-Back-N Sliding Window Protocol</vt:lpstr>
      <vt:lpstr>Go-Back-N Sliding Window Protocol</vt:lpstr>
      <vt:lpstr>Selective Repeat Sliding Window</vt:lpstr>
      <vt:lpstr>3.5: Example Data Link Protocols</vt:lpstr>
      <vt:lpstr>Point-to-Point Protocol </vt:lpstr>
      <vt:lpstr>Question!</vt:lpstr>
      <vt:lpstr>Point-to-Point Protocol (Continued)</vt:lpstr>
      <vt:lpstr>Question!</vt:lpstr>
      <vt:lpstr>Packet over SONET</vt:lpstr>
      <vt:lpstr>Packet over SONET (Continued)</vt:lpstr>
      <vt:lpstr>Question!</vt:lpstr>
      <vt:lpstr>Asymmetric Digital Subscriber Loop (ADSL)</vt:lpstr>
      <vt:lpstr>Asynchronous Transfer Mode (ATM)</vt:lpstr>
      <vt:lpstr>ATM Adaptation Layer 5 (AAL5)</vt:lpstr>
      <vt:lpstr>PPP over AAL5 (PPPoA)</vt:lpstr>
      <vt:lpstr>ADSL Framing</vt:lpstr>
      <vt:lpstr>Questions!</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Sliding Window &amp; Data Link Protocols</dc:title>
  <dc:creator>Tzacheva, Angelina</dc:creator>
  <cp:lastModifiedBy>Tzacheva, Angelina</cp:lastModifiedBy>
  <cp:revision>5</cp:revision>
  <dcterms:modified xsi:type="dcterms:W3CDTF">2015-04-29T23:31:40Z</dcterms:modified>
</cp:coreProperties>
</file>