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1" r:id="rId6"/>
    <p:sldId id="262" r:id="rId7"/>
    <p:sldId id="260" r:id="rId8"/>
    <p:sldId id="292" r:id="rId9"/>
    <p:sldId id="293" r:id="rId10"/>
    <p:sldId id="294"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02" r:id="rId44"/>
    <p:sldId id="303" r:id="rId45"/>
    <p:sldId id="304" r:id="rId46"/>
    <p:sldId id="305" r:id="rId47"/>
    <p:sldId id="297" r:id="rId48"/>
    <p:sldId id="298" r:id="rId49"/>
    <p:sldId id="299" r:id="rId50"/>
    <p:sldId id="300" r:id="rId51"/>
    <p:sldId id="301" r:id="rId52"/>
    <p:sldId id="296" r:id="rId53"/>
    <p:sldId id="325" r:id="rId54"/>
    <p:sldId id="319" r:id="rId55"/>
    <p:sldId id="320" r:id="rId56"/>
    <p:sldId id="321" r:id="rId57"/>
    <p:sldId id="322" r:id="rId58"/>
    <p:sldId id="323" r:id="rId59"/>
    <p:sldId id="324" r:id="rId60"/>
    <p:sldId id="326" r:id="rId61"/>
    <p:sldId id="327" r:id="rId62"/>
    <p:sldId id="328" r:id="rId63"/>
    <p:sldId id="329" r:id="rId64"/>
    <p:sldId id="330" r:id="rId65"/>
    <p:sldId id="331" r:id="rId66"/>
    <p:sldId id="332" r:id="rId67"/>
    <p:sldId id="33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1" autoAdjust="0"/>
    <p:restoredTop sz="94660"/>
  </p:normalViewPr>
  <p:slideViewPr>
    <p:cSldViewPr>
      <p:cViewPr varScale="1">
        <p:scale>
          <a:sx n="77" d="100"/>
          <a:sy n="77" d="100"/>
        </p:scale>
        <p:origin x="10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25B7F8E-F742-4772-9BEA-A06F3C766B8C}" type="datetimeFigureOut">
              <a:rPr lang="en-US" smtClean="0"/>
              <a:t>9/28/2015</a:t>
            </a:fld>
            <a:endParaRPr lang="en-US"/>
          </a:p>
        </p:txBody>
      </p:sp>
      <p:sp>
        <p:nvSpPr>
          <p:cNvPr id="16" name="Slide Number Placeholder 15"/>
          <p:cNvSpPr>
            <a:spLocks noGrp="1"/>
          </p:cNvSpPr>
          <p:nvPr>
            <p:ph type="sldNum" sz="quarter" idx="11"/>
          </p:nvPr>
        </p:nvSpPr>
        <p:spPr/>
        <p:txBody>
          <a:bodyPr/>
          <a:lstStyle/>
          <a:p>
            <a:fld id="{CF81F50E-799A-4C9D-9FD1-A9ED3F9638F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B7F8E-F742-4772-9BEA-A06F3C766B8C}"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1F50E-799A-4C9D-9FD1-A9ED3F9638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5B7F8E-F742-4772-9BEA-A06F3C766B8C}"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1F50E-799A-4C9D-9FD1-A9ED3F9638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25B7F8E-F742-4772-9BEA-A06F3C766B8C}" type="datetimeFigureOut">
              <a:rPr lang="en-US" smtClean="0"/>
              <a:t>9/28/2015</a:t>
            </a:fld>
            <a:endParaRPr lang="en-US"/>
          </a:p>
        </p:txBody>
      </p:sp>
      <p:sp>
        <p:nvSpPr>
          <p:cNvPr id="15" name="Slide Number Placeholder 14"/>
          <p:cNvSpPr>
            <a:spLocks noGrp="1"/>
          </p:cNvSpPr>
          <p:nvPr>
            <p:ph type="sldNum" sz="quarter" idx="11"/>
          </p:nvPr>
        </p:nvSpPr>
        <p:spPr/>
        <p:txBody>
          <a:bodyPr/>
          <a:lstStyle/>
          <a:p>
            <a:fld id="{CF81F50E-799A-4C9D-9FD1-A9ED3F9638F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25B7F8E-F742-4772-9BEA-A06F3C766B8C}" type="datetimeFigureOut">
              <a:rPr lang="en-US" smtClean="0"/>
              <a:t>9/28/2015</a:t>
            </a:fld>
            <a:endParaRPr lang="en-US"/>
          </a:p>
        </p:txBody>
      </p:sp>
      <p:sp>
        <p:nvSpPr>
          <p:cNvPr id="13" name="Slide Number Placeholder 12"/>
          <p:cNvSpPr>
            <a:spLocks noGrp="1"/>
          </p:cNvSpPr>
          <p:nvPr>
            <p:ph type="sldNum" sz="quarter" idx="11"/>
          </p:nvPr>
        </p:nvSpPr>
        <p:spPr/>
        <p:txBody>
          <a:bodyPr/>
          <a:lstStyle/>
          <a:p>
            <a:fld id="{CF81F50E-799A-4C9D-9FD1-A9ED3F9638F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25B7F8E-F742-4772-9BEA-A06F3C766B8C}" type="datetimeFigureOut">
              <a:rPr lang="en-US" smtClean="0"/>
              <a:t>9/28/2015</a:t>
            </a:fld>
            <a:endParaRPr lang="en-US"/>
          </a:p>
        </p:txBody>
      </p:sp>
      <p:sp>
        <p:nvSpPr>
          <p:cNvPr id="9" name="Slide Number Placeholder 8"/>
          <p:cNvSpPr>
            <a:spLocks noGrp="1"/>
          </p:cNvSpPr>
          <p:nvPr>
            <p:ph type="sldNum" sz="quarter" idx="11"/>
          </p:nvPr>
        </p:nvSpPr>
        <p:spPr/>
        <p:txBody>
          <a:bodyPr/>
          <a:lstStyle/>
          <a:p>
            <a:fld id="{CF81F50E-799A-4C9D-9FD1-A9ED3F9638F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25B7F8E-F742-4772-9BEA-A06F3C766B8C}" type="datetimeFigureOut">
              <a:rPr lang="en-US" smtClean="0"/>
              <a:t>9/28/2015</a:t>
            </a:fld>
            <a:endParaRPr lang="en-US"/>
          </a:p>
        </p:txBody>
      </p:sp>
      <p:sp>
        <p:nvSpPr>
          <p:cNvPr id="15" name="Slide Number Placeholder 14"/>
          <p:cNvSpPr>
            <a:spLocks noGrp="1"/>
          </p:cNvSpPr>
          <p:nvPr>
            <p:ph type="sldNum" sz="quarter" idx="11"/>
          </p:nvPr>
        </p:nvSpPr>
        <p:spPr/>
        <p:txBody>
          <a:bodyPr/>
          <a:lstStyle/>
          <a:p>
            <a:fld id="{CF81F50E-799A-4C9D-9FD1-A9ED3F9638F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25B7F8E-F742-4772-9BEA-A06F3C766B8C}" type="datetimeFigureOut">
              <a:rPr lang="en-US" smtClean="0"/>
              <a:t>9/28/2015</a:t>
            </a:fld>
            <a:endParaRPr lang="en-US"/>
          </a:p>
        </p:txBody>
      </p:sp>
      <p:sp>
        <p:nvSpPr>
          <p:cNvPr id="8" name="Slide Number Placeholder 7"/>
          <p:cNvSpPr>
            <a:spLocks noGrp="1"/>
          </p:cNvSpPr>
          <p:nvPr>
            <p:ph type="sldNum" sz="quarter" idx="11"/>
          </p:nvPr>
        </p:nvSpPr>
        <p:spPr/>
        <p:txBody>
          <a:bodyPr/>
          <a:lstStyle/>
          <a:p>
            <a:fld id="{CF81F50E-799A-4C9D-9FD1-A9ED3F9638F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B7F8E-F742-4772-9BEA-A06F3C766B8C}" type="datetimeFigureOut">
              <a:rPr lang="en-US" smtClean="0"/>
              <a:t>9/28/2015</a:t>
            </a:fld>
            <a:endParaRPr lang="en-US"/>
          </a:p>
        </p:txBody>
      </p:sp>
      <p:sp>
        <p:nvSpPr>
          <p:cNvPr id="6" name="Slide Number Placeholder 5"/>
          <p:cNvSpPr>
            <a:spLocks noGrp="1"/>
          </p:cNvSpPr>
          <p:nvPr>
            <p:ph type="sldNum" sz="quarter" idx="11"/>
          </p:nvPr>
        </p:nvSpPr>
        <p:spPr/>
        <p:txBody>
          <a:bodyPr/>
          <a:lstStyle/>
          <a:p>
            <a:fld id="{CF81F50E-799A-4C9D-9FD1-A9ED3F9638FA}"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25B7F8E-F742-4772-9BEA-A06F3C766B8C}" type="datetimeFigureOut">
              <a:rPr lang="en-US" smtClean="0"/>
              <a:t>9/28/2015</a:t>
            </a:fld>
            <a:endParaRPr lang="en-US"/>
          </a:p>
        </p:txBody>
      </p:sp>
      <p:sp>
        <p:nvSpPr>
          <p:cNvPr id="16" name="Slide Number Placeholder 15"/>
          <p:cNvSpPr>
            <a:spLocks noGrp="1"/>
          </p:cNvSpPr>
          <p:nvPr>
            <p:ph type="sldNum" sz="quarter" idx="11"/>
          </p:nvPr>
        </p:nvSpPr>
        <p:spPr/>
        <p:txBody>
          <a:bodyPr/>
          <a:lstStyle/>
          <a:p>
            <a:fld id="{CF81F50E-799A-4C9D-9FD1-A9ED3F9638F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25B7F8E-F742-4772-9BEA-A06F3C766B8C}" type="datetimeFigureOut">
              <a:rPr lang="en-US" smtClean="0"/>
              <a:t>9/28/2015</a:t>
            </a:fld>
            <a:endParaRPr lang="en-US"/>
          </a:p>
        </p:txBody>
      </p:sp>
      <p:sp>
        <p:nvSpPr>
          <p:cNvPr id="14" name="Slide Number Placeholder 13"/>
          <p:cNvSpPr>
            <a:spLocks noGrp="1"/>
          </p:cNvSpPr>
          <p:nvPr>
            <p:ph type="sldNum" sz="quarter" idx="11"/>
          </p:nvPr>
        </p:nvSpPr>
        <p:spPr/>
        <p:txBody>
          <a:bodyPr/>
          <a:lstStyle/>
          <a:p>
            <a:fld id="{CF81F50E-799A-4C9D-9FD1-A9ED3F9638F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25B7F8E-F742-4772-9BEA-A06F3C766B8C}" type="datetimeFigureOut">
              <a:rPr lang="en-US" smtClean="0"/>
              <a:t>9/28/2015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F81F50E-799A-4C9D-9FD1-A9ED3F9638F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g5rJwMQtDa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Deadlocks</a:t>
            </a:r>
            <a:endParaRPr lang="en-US" dirty="0"/>
          </a:p>
        </p:txBody>
      </p:sp>
    </p:spTree>
    <p:extLst>
      <p:ext uri="{BB962C8B-B14F-4D97-AF65-F5344CB8AC3E}">
        <p14:creationId xmlns:p14="http://schemas.microsoft.com/office/powerpoint/2010/main" val="2164505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hlinkClick r:id="rId2"/>
              </a:rPr>
              <a:t>Overview Of Deadlocks and the Ostrich Algorithm</a:t>
            </a:r>
            <a:endParaRPr lang="en-US" dirty="0"/>
          </a:p>
        </p:txBody>
      </p:sp>
      <p:sp>
        <p:nvSpPr>
          <p:cNvPr id="3" name="Title 2"/>
          <p:cNvSpPr>
            <a:spLocks noGrp="1"/>
          </p:cNvSpPr>
          <p:nvPr>
            <p:ph type="title"/>
          </p:nvPr>
        </p:nvSpPr>
        <p:spPr/>
        <p:txBody>
          <a:bodyPr/>
          <a:lstStyle/>
          <a:p>
            <a:r>
              <a:rPr lang="en-US" dirty="0" smtClean="0"/>
              <a:t>The Ostrich Algorithm</a:t>
            </a:r>
            <a:endParaRPr lang="en-US" dirty="0"/>
          </a:p>
        </p:txBody>
      </p:sp>
      <p:sp>
        <p:nvSpPr>
          <p:cNvPr id="7" name="TextBox 6"/>
          <p:cNvSpPr txBox="1"/>
          <p:nvPr/>
        </p:nvSpPr>
        <p:spPr>
          <a:xfrm>
            <a:off x="5653325" y="2819400"/>
            <a:ext cx="791050" cy="307777"/>
          </a:xfrm>
          <a:prstGeom prst="rect">
            <a:avLst/>
          </a:prstGeom>
          <a:noFill/>
        </p:spPr>
        <p:txBody>
          <a:bodyPr wrap="none" rtlCol="0">
            <a:spAutoFit/>
          </a:bodyPr>
          <a:lstStyle/>
          <a:p>
            <a:r>
              <a:rPr lang="en-US" sz="1400" dirty="0" smtClean="0"/>
              <a:t>Video 1</a:t>
            </a:r>
            <a:endParaRPr lang="en-US" sz="1400" dirty="0"/>
          </a:p>
        </p:txBody>
      </p:sp>
    </p:spTree>
    <p:extLst>
      <p:ext uri="{BB962C8B-B14F-4D97-AF65-F5344CB8AC3E}">
        <p14:creationId xmlns:p14="http://schemas.microsoft.com/office/powerpoint/2010/main" val="1240537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702" y="2607913"/>
            <a:ext cx="7543800" cy="3291855"/>
          </a:xfrm>
        </p:spPr>
        <p:txBody>
          <a:bodyPr/>
          <a:lstStyle/>
          <a:p>
            <a:r>
              <a:rPr lang="en-US" sz="2300" dirty="0" smtClean="0"/>
              <a:t/>
            </a:r>
            <a:br>
              <a:rPr lang="en-US" sz="2300" dirty="0" smtClean="0"/>
            </a:br>
            <a:r>
              <a:rPr lang="en-US" sz="2300" dirty="0"/>
              <a:t/>
            </a:r>
            <a:br>
              <a:rPr lang="en-US" sz="2300" dirty="0"/>
            </a:br>
            <a:r>
              <a:rPr lang="en-US" sz="2300" dirty="0" smtClean="0"/>
              <a:t/>
            </a:r>
            <a:br>
              <a:rPr lang="en-US" sz="2300" dirty="0" smtClean="0"/>
            </a:br>
            <a:r>
              <a:rPr lang="en-US" sz="2300" dirty="0"/>
              <a:t/>
            </a:r>
            <a:br>
              <a:rPr lang="en-US" sz="2300" dirty="0"/>
            </a:br>
            <a:r>
              <a:rPr lang="en-US" sz="2300" dirty="0" smtClean="0"/>
              <a:t>                                      </a:t>
            </a:r>
            <a:r>
              <a:rPr lang="en-US" sz="2800" dirty="0" smtClean="0"/>
              <a:t>OVERVIEW</a:t>
            </a:r>
            <a:r>
              <a:rPr lang="en-US" sz="2300" dirty="0" smtClean="0"/>
              <a:t/>
            </a:r>
            <a:br>
              <a:rPr lang="en-US" sz="2300" dirty="0" smtClean="0"/>
            </a:br>
            <a:r>
              <a:rPr lang="en-US" sz="2300" dirty="0" smtClean="0"/>
              <a:t/>
            </a:r>
            <a:br>
              <a:rPr lang="en-US" sz="2300" dirty="0" smtClean="0"/>
            </a:br>
            <a:r>
              <a:rPr lang="en-US" sz="2200" dirty="0" smtClean="0"/>
              <a:t>- Deadlock </a:t>
            </a:r>
            <a:r>
              <a:rPr lang="en-US" sz="2200" dirty="0"/>
              <a:t>Detection and Recovery</a:t>
            </a:r>
            <a:br>
              <a:rPr lang="en-US" sz="2200" dirty="0"/>
            </a:br>
            <a:r>
              <a:rPr lang="en-US" sz="2200" dirty="0" smtClean="0"/>
              <a:t>- Deadlock </a:t>
            </a:r>
            <a:r>
              <a:rPr lang="en-US" sz="2200" dirty="0"/>
              <a:t>detection with one resource of each type</a:t>
            </a:r>
            <a:br>
              <a:rPr lang="en-US" sz="2200" dirty="0"/>
            </a:br>
            <a:r>
              <a:rPr lang="en-US" sz="2200" dirty="0" smtClean="0"/>
              <a:t>- Deadlock </a:t>
            </a:r>
            <a:r>
              <a:rPr lang="en-US" sz="2200" dirty="0"/>
              <a:t>detection with multiple resources of each </a:t>
            </a:r>
            <a:r>
              <a:rPr lang="en-US" sz="2200" dirty="0" smtClean="0"/>
              <a:t>type</a:t>
            </a:r>
            <a:r>
              <a:rPr lang="en-US" sz="2300" dirty="0" smtClean="0"/>
              <a:t/>
            </a:r>
            <a:br>
              <a:rPr lang="en-US" sz="2300" dirty="0" smtClean="0"/>
            </a:br>
            <a:r>
              <a:rPr lang="en-US" sz="2300" dirty="0"/>
              <a:t/>
            </a:r>
            <a:br>
              <a:rPr lang="en-US" sz="2300" dirty="0"/>
            </a:br>
            <a:r>
              <a:rPr lang="en-US" sz="2300" dirty="0" smtClean="0"/>
              <a:t>-Recovery </a:t>
            </a:r>
            <a:r>
              <a:rPr lang="en-US" sz="2300" dirty="0"/>
              <a:t>from </a:t>
            </a:r>
            <a:r>
              <a:rPr lang="en-US" sz="2300" dirty="0" smtClean="0"/>
              <a:t>Deadlocks</a:t>
            </a:r>
            <a:br>
              <a:rPr lang="en-US" sz="2300" dirty="0" smtClean="0"/>
            </a:br>
            <a:r>
              <a:rPr lang="en-US" sz="2300" dirty="0"/>
              <a:t/>
            </a:r>
            <a:br>
              <a:rPr lang="en-US" sz="2300" dirty="0"/>
            </a:br>
            <a:r>
              <a:rPr lang="en-US" sz="2300" dirty="0" smtClean="0"/>
              <a:t>- </a:t>
            </a:r>
            <a:r>
              <a:rPr lang="en-US" sz="2300" dirty="0"/>
              <a:t>Through Preemption</a:t>
            </a:r>
            <a:br>
              <a:rPr lang="en-US" sz="2300" dirty="0"/>
            </a:br>
            <a:r>
              <a:rPr lang="en-US" sz="2300" dirty="0" smtClean="0"/>
              <a:t>- </a:t>
            </a:r>
            <a:r>
              <a:rPr lang="en-US" sz="2300" dirty="0"/>
              <a:t>Through Rollback</a:t>
            </a:r>
            <a:br>
              <a:rPr lang="en-US" sz="2300" dirty="0"/>
            </a:br>
            <a:r>
              <a:rPr lang="en-US" sz="2300" dirty="0" smtClean="0"/>
              <a:t>- </a:t>
            </a:r>
            <a:r>
              <a:rPr lang="en-US" sz="2300" dirty="0"/>
              <a:t>Through Killing Processes</a:t>
            </a:r>
            <a:br>
              <a:rPr lang="en-US" sz="2300" dirty="0"/>
            </a:br>
            <a:r>
              <a:rPr lang="en-US" sz="2300" dirty="0"/>
              <a:t/>
            </a:r>
            <a:br>
              <a:rPr lang="en-US" sz="2300" dirty="0"/>
            </a:br>
            <a:r>
              <a:rPr lang="en-US" sz="2300" dirty="0" smtClean="0"/>
              <a:t>- Deadlock </a:t>
            </a:r>
            <a:r>
              <a:rPr lang="en-US" sz="2300" dirty="0"/>
              <a:t>Avoidance</a:t>
            </a:r>
          </a:p>
        </p:txBody>
      </p:sp>
      <p:pic>
        <p:nvPicPr>
          <p:cNvPr id="4" name="Picture 3" descr="deadlock.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418947" y="3288734"/>
            <a:ext cx="2794000" cy="1854200"/>
          </a:xfrm>
          <a:prstGeom prst="rect">
            <a:avLst/>
          </a:prstGeom>
        </p:spPr>
      </p:pic>
    </p:spTree>
    <p:extLst>
      <p:ext uri="{BB962C8B-B14F-4D97-AF65-F5344CB8AC3E}">
        <p14:creationId xmlns:p14="http://schemas.microsoft.com/office/powerpoint/2010/main" val="1260454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911325"/>
            <a:ext cx="7543800" cy="3879875"/>
          </a:xfrm>
        </p:spPr>
        <p:txBody>
          <a:bodyPr/>
          <a:lstStyle/>
          <a:p>
            <a:r>
              <a:rPr lang="en-US" sz="2200" dirty="0" smtClean="0"/>
              <a:t/>
            </a:r>
            <a:br>
              <a:rPr lang="en-US" sz="2200" dirty="0" smtClean="0"/>
            </a:br>
            <a:r>
              <a:rPr lang="en-US" sz="2200" dirty="0" smtClean="0"/>
              <a:t>                                     </a:t>
            </a:r>
            <a:r>
              <a:rPr lang="en-US" sz="2800" dirty="0" smtClean="0"/>
              <a:t>DETECTION    </a:t>
            </a:r>
            <a:r>
              <a:rPr lang="en-US" sz="2200" dirty="0"/>
              <a:t/>
            </a:r>
            <a:br>
              <a:rPr lang="en-US" sz="2200" dirty="0"/>
            </a:br>
            <a:r>
              <a:rPr lang="en-US" sz="2200" dirty="0"/>
              <a:t/>
            </a:r>
            <a:br>
              <a:rPr lang="en-US" sz="2200" dirty="0"/>
            </a:br>
            <a:r>
              <a:rPr lang="en-US" sz="2200" dirty="0" smtClean="0"/>
              <a:t>- Under deadlock detection, deadlocks are allowed to occur</a:t>
            </a:r>
            <a:br>
              <a:rPr lang="en-US" sz="2200" dirty="0" smtClean="0"/>
            </a:br>
            <a:r>
              <a:rPr lang="en-US" sz="2200" dirty="0" smtClean="0"/>
              <a:t/>
            </a:r>
            <a:br>
              <a:rPr lang="en-US" sz="2200" dirty="0" smtClean="0"/>
            </a:br>
            <a:r>
              <a:rPr lang="en-US" sz="2200" dirty="0" smtClean="0"/>
              <a:t>- Following a deadlock, the state of the system is examined           to detect that a deadlock has occurred and is subsequently corrected</a:t>
            </a:r>
            <a:br>
              <a:rPr lang="en-US" sz="2200" dirty="0" smtClean="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smtClean="0"/>
              <a:t/>
            </a:r>
            <a:br>
              <a:rPr lang="en-US" sz="2200" dirty="0" smtClean="0"/>
            </a:br>
            <a:endParaRPr lang="en-US" sz="2200" dirty="0"/>
          </a:p>
        </p:txBody>
      </p:sp>
      <p:pic>
        <p:nvPicPr>
          <p:cNvPr id="4" name="Picture 3" descr="Sherlock-Holmes-007.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912225" y="3943344"/>
            <a:ext cx="3079760" cy="1847856"/>
          </a:xfrm>
          <a:prstGeom prst="rect">
            <a:avLst/>
          </a:prstGeom>
        </p:spPr>
      </p:pic>
    </p:spTree>
    <p:extLst>
      <p:ext uri="{BB962C8B-B14F-4D97-AF65-F5344CB8AC3E}">
        <p14:creationId xmlns:p14="http://schemas.microsoft.com/office/powerpoint/2010/main" val="3379758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911325"/>
            <a:ext cx="7543800" cy="3879875"/>
          </a:xfrm>
        </p:spPr>
        <p:txBody>
          <a:bodyPr/>
          <a:lstStyle/>
          <a:p>
            <a:r>
              <a:rPr lang="en-US" sz="2200" dirty="0" smtClean="0"/>
              <a:t/>
            </a:r>
            <a:br>
              <a:rPr lang="en-US" sz="2200" dirty="0" smtClean="0"/>
            </a:br>
            <a:r>
              <a:rPr lang="en-US" sz="2200" dirty="0" smtClean="0"/>
              <a:t>                                     </a:t>
            </a:r>
            <a:r>
              <a:rPr lang="en-US" sz="2800" dirty="0" smtClean="0"/>
              <a:t>DETECTION    </a:t>
            </a:r>
            <a:r>
              <a:rPr lang="en-US" sz="2200" dirty="0"/>
              <a:t/>
            </a:r>
            <a:br>
              <a:rPr lang="en-US" sz="2200" dirty="0"/>
            </a:br>
            <a:r>
              <a:rPr lang="en-US" sz="2200" dirty="0"/>
              <a:t/>
            </a:r>
            <a:br>
              <a:rPr lang="en-US" sz="2200" dirty="0"/>
            </a:br>
            <a:r>
              <a:rPr lang="en-US" sz="2200" dirty="0"/>
              <a:t>- An algorithm is employed that tracks resource allocation </a:t>
            </a:r>
            <a:r>
              <a:rPr lang="en-US" sz="2200" dirty="0" smtClean="0"/>
              <a:t>and </a:t>
            </a:r>
            <a:r>
              <a:rPr lang="en-US" sz="2200" dirty="0"/>
              <a:t>process states.</a:t>
            </a:r>
            <a:br>
              <a:rPr lang="en-US" sz="2200" dirty="0"/>
            </a:br>
            <a:r>
              <a:rPr lang="en-US" sz="2200" dirty="0"/>
              <a:t/>
            </a:r>
            <a:br>
              <a:rPr lang="en-US" sz="2200" dirty="0"/>
            </a:br>
            <a:r>
              <a:rPr lang="en-US" sz="2200" dirty="0"/>
              <a:t>- It rolls back and restarts one or more of the processes in order to removed the detected deadlock.</a:t>
            </a:r>
            <a:br>
              <a:rPr lang="en-US" sz="2200" dirty="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smtClean="0"/>
              <a:t/>
            </a:r>
            <a:br>
              <a:rPr lang="en-US" sz="2200" dirty="0" smtClean="0"/>
            </a:br>
            <a:endParaRPr lang="en-US" sz="2200" dirty="0"/>
          </a:p>
        </p:txBody>
      </p:sp>
      <p:pic>
        <p:nvPicPr>
          <p:cNvPr id="4" name="Picture 3" descr="Sherlock-Holmes-007.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912225" y="3943344"/>
            <a:ext cx="3079760" cy="1847856"/>
          </a:xfrm>
          <a:prstGeom prst="rect">
            <a:avLst/>
          </a:prstGeom>
        </p:spPr>
      </p:pic>
    </p:spTree>
    <p:extLst>
      <p:ext uri="{BB962C8B-B14F-4D97-AF65-F5344CB8AC3E}">
        <p14:creationId xmlns:p14="http://schemas.microsoft.com/office/powerpoint/2010/main" val="229779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978125"/>
            <a:ext cx="7543800" cy="3879875"/>
          </a:xfrm>
        </p:spPr>
        <p:txBody>
          <a:bodyPr/>
          <a:lstStyle/>
          <a:p>
            <a:r>
              <a:rPr lang="en-US" sz="2200" dirty="0" smtClean="0"/>
              <a:t/>
            </a:r>
            <a:br>
              <a:rPr lang="en-US" sz="2200" dirty="0" smtClean="0"/>
            </a:br>
            <a:r>
              <a:rPr lang="en-US" sz="2200" dirty="0" smtClean="0"/>
              <a:t>                                     </a:t>
            </a:r>
            <a:r>
              <a:rPr lang="en-US" sz="2800" dirty="0" smtClean="0"/>
              <a:t>DETECTION    </a:t>
            </a:r>
            <a:r>
              <a:rPr lang="en-US" sz="2200" dirty="0"/>
              <a:t/>
            </a:r>
            <a:br>
              <a:rPr lang="en-US" sz="2200" dirty="0"/>
            </a:br>
            <a:r>
              <a:rPr lang="en-US" sz="2200" dirty="0"/>
              <a:t/>
            </a:r>
            <a:br>
              <a:rPr lang="en-US" sz="2200" dirty="0"/>
            </a:br>
            <a:r>
              <a:rPr lang="en-US" sz="2200" dirty="0" smtClean="0"/>
              <a:t>- Detecting a deadlock that has already occurred is easily possible </a:t>
            </a:r>
            <a:br>
              <a:rPr lang="en-US" sz="2200" dirty="0" smtClean="0"/>
            </a:br>
            <a:r>
              <a:rPr lang="en-US" sz="2200" dirty="0"/>
              <a:t/>
            </a:r>
            <a:br>
              <a:rPr lang="en-US" sz="2200" dirty="0"/>
            </a:br>
            <a:r>
              <a:rPr lang="en-US" sz="2200" dirty="0" smtClean="0"/>
              <a:t>- Since the resources that each process has locked and/or currently requested are known to the resource scheduler of the operating system</a:t>
            </a:r>
            <a:r>
              <a:rPr lang="en-US" sz="2200" dirty="0"/>
              <a:t/>
            </a:r>
            <a:br>
              <a:rPr lang="en-US" sz="2200" dirty="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smtClean="0"/>
              <a:t/>
            </a:r>
            <a:br>
              <a:rPr lang="en-US" sz="2200" dirty="0" smtClean="0"/>
            </a:br>
            <a:endParaRPr lang="en-US" sz="2200" dirty="0"/>
          </a:p>
        </p:txBody>
      </p:sp>
    </p:spTree>
    <p:extLst>
      <p:ext uri="{BB962C8B-B14F-4D97-AF65-F5344CB8AC3E}">
        <p14:creationId xmlns:p14="http://schemas.microsoft.com/office/powerpoint/2010/main" val="785325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Deadlock detection with one resource of each </a:t>
            </a:r>
            <a:r>
              <a:rPr lang="en-US" sz="2400" dirty="0" smtClean="0"/>
              <a:t>type</a:t>
            </a:r>
            <a:br>
              <a:rPr lang="en-US" sz="2400" dirty="0" smtClean="0"/>
            </a:br>
            <a:r>
              <a:rPr lang="en-US" sz="2400" dirty="0"/>
              <a:t/>
            </a:r>
            <a:br>
              <a:rPr lang="en-US" sz="2400" dirty="0"/>
            </a:br>
            <a:r>
              <a:rPr lang="en-US" sz="2400" dirty="0" smtClean="0"/>
              <a:t>Simple example:</a:t>
            </a:r>
            <a:br>
              <a:rPr lang="en-US" sz="2400" dirty="0" smtClean="0"/>
            </a:br>
            <a:r>
              <a:rPr lang="en-US" sz="2400" dirty="0" smtClean="0"/>
              <a:t/>
            </a:r>
            <a:br>
              <a:rPr lang="en-US" sz="2400" dirty="0" smtClean="0"/>
            </a:br>
            <a:r>
              <a:rPr lang="en-US" sz="2400" dirty="0" smtClean="0"/>
              <a:t>Computer that has only ONE of the following:</a:t>
            </a:r>
            <a:br>
              <a:rPr lang="en-US" sz="2400" dirty="0" smtClean="0"/>
            </a:br>
            <a:r>
              <a:rPr lang="en-US" sz="2400" dirty="0"/>
              <a:t/>
            </a:r>
            <a:br>
              <a:rPr lang="en-US" sz="2400" dirty="0"/>
            </a:br>
            <a:r>
              <a:rPr lang="en-US" sz="2400" dirty="0" smtClean="0"/>
              <a:t>- Scanner</a:t>
            </a:r>
            <a:br>
              <a:rPr lang="en-US" sz="2400" dirty="0" smtClean="0"/>
            </a:br>
            <a:r>
              <a:rPr lang="en-US" sz="2400" dirty="0" smtClean="0"/>
              <a:t>- CD/DVD Drive</a:t>
            </a:r>
            <a:br>
              <a:rPr lang="en-US" sz="2400" dirty="0" smtClean="0"/>
            </a:br>
            <a:r>
              <a:rPr lang="en-US" sz="2400" dirty="0" smtClean="0"/>
              <a:t>- Printer</a:t>
            </a:r>
            <a:br>
              <a:rPr lang="en-US" sz="2400" dirty="0" smtClean="0"/>
            </a:br>
            <a:r>
              <a:rPr lang="en-US" sz="2400" dirty="0" smtClean="0"/>
              <a:t>- Tape Drive etc.</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endParaRPr lang="en-US" sz="1800" dirty="0"/>
          </a:p>
        </p:txBody>
      </p:sp>
    </p:spTree>
    <p:extLst>
      <p:ext uri="{BB962C8B-B14F-4D97-AF65-F5344CB8AC3E}">
        <p14:creationId xmlns:p14="http://schemas.microsoft.com/office/powerpoint/2010/main" val="671376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Deadlock detection with one resource of each </a:t>
            </a:r>
            <a:r>
              <a:rPr lang="en-US" sz="2400" dirty="0" smtClean="0"/>
              <a:t>type</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1800" dirty="0" smtClean="0"/>
              <a:t>a. Holding a resource</a:t>
            </a:r>
            <a:br>
              <a:rPr lang="en-US" sz="1800" dirty="0" smtClean="0"/>
            </a:br>
            <a:r>
              <a:rPr lang="en-US" sz="1800" dirty="0" smtClean="0"/>
              <a:t>b. Requesting  a resource</a:t>
            </a:r>
            <a:br>
              <a:rPr lang="en-US" sz="1800" dirty="0" smtClean="0"/>
            </a:br>
            <a:r>
              <a:rPr lang="en-US" sz="1800" dirty="0" smtClean="0"/>
              <a:t>c. Deadlock</a:t>
            </a:r>
            <a:endParaRPr lang="en-US" sz="1800" dirty="0"/>
          </a:p>
        </p:txBody>
      </p:sp>
      <p:pic>
        <p:nvPicPr>
          <p:cNvPr id="3" name="Picture 2" descr="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700" y="1866197"/>
            <a:ext cx="6506587" cy="2516699"/>
          </a:xfrm>
          <a:prstGeom prst="rect">
            <a:avLst/>
          </a:prstGeom>
        </p:spPr>
      </p:pic>
    </p:spTree>
    <p:extLst>
      <p:ext uri="{BB962C8B-B14F-4D97-AF65-F5344CB8AC3E}">
        <p14:creationId xmlns:p14="http://schemas.microsoft.com/office/powerpoint/2010/main" val="3365556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600200"/>
            <a:ext cx="8686800" cy="39624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gn="just">
              <a:lnSpc>
                <a:spcPct val="90000"/>
              </a:lnSpc>
              <a:buFontTx/>
              <a:buNone/>
            </a:pPr>
            <a:r>
              <a:rPr lang="en-US" sz="1600" b="1" dirty="0" smtClean="0">
                <a:latin typeface="+mj-lt"/>
                <a:cs typeface="Times New Roman"/>
              </a:rPr>
              <a:t>COMBINED APPROACH TO DEADLOCK HANDLING:</a:t>
            </a:r>
            <a:endParaRPr lang="en-US" sz="1600" dirty="0" smtClean="0">
              <a:latin typeface="+mj-lt"/>
              <a:cs typeface="Times New Roman"/>
            </a:endParaRPr>
          </a:p>
          <a:p>
            <a:pPr algn="just">
              <a:lnSpc>
                <a:spcPct val="90000"/>
              </a:lnSpc>
              <a:buFontTx/>
              <a:buNone/>
            </a:pPr>
            <a:r>
              <a:rPr lang="en-US" sz="1600" dirty="0" smtClean="0">
                <a:latin typeface="+mj-lt"/>
                <a:cs typeface="Times New Roman"/>
              </a:rPr>
              <a:t> </a:t>
            </a:r>
          </a:p>
          <a:p>
            <a:pPr algn="just">
              <a:lnSpc>
                <a:spcPct val="90000"/>
              </a:lnSpc>
            </a:pPr>
            <a:r>
              <a:rPr lang="en-US" sz="1600" dirty="0" smtClean="0">
                <a:latin typeface="+mj-lt"/>
                <a:cs typeface="Times New Roman"/>
              </a:rPr>
              <a:t>Type of resource may dictate best deadlock handling. Look at ease of implementation, and effect on performance.</a:t>
            </a:r>
          </a:p>
          <a:p>
            <a:pPr algn="just">
              <a:lnSpc>
                <a:spcPct val="90000"/>
              </a:lnSpc>
            </a:pPr>
            <a:endParaRPr lang="en-US" sz="1600" dirty="0" smtClean="0">
              <a:latin typeface="+mj-lt"/>
              <a:cs typeface="Times New Roman"/>
            </a:endParaRPr>
          </a:p>
          <a:p>
            <a:pPr algn="just">
              <a:lnSpc>
                <a:spcPct val="90000"/>
              </a:lnSpc>
            </a:pPr>
            <a:r>
              <a:rPr lang="en-US" sz="1600" dirty="0" smtClean="0">
                <a:latin typeface="+mj-lt"/>
                <a:cs typeface="Times New Roman"/>
              </a:rPr>
              <a:t>In other words, there is no one best technique.</a:t>
            </a:r>
          </a:p>
          <a:p>
            <a:pPr algn="just">
              <a:lnSpc>
                <a:spcPct val="90000"/>
              </a:lnSpc>
            </a:pPr>
            <a:endParaRPr lang="en-US" sz="1600" dirty="0" smtClean="0">
              <a:latin typeface="+mj-lt"/>
              <a:cs typeface="Times New Roman"/>
            </a:endParaRPr>
          </a:p>
          <a:p>
            <a:pPr algn="just">
              <a:lnSpc>
                <a:spcPct val="90000"/>
              </a:lnSpc>
            </a:pPr>
            <a:r>
              <a:rPr lang="en-US" sz="1600" dirty="0" smtClean="0">
                <a:latin typeface="+mj-lt"/>
                <a:cs typeface="Times New Roman"/>
              </a:rPr>
              <a:t>Cases include:</a:t>
            </a:r>
          </a:p>
          <a:p>
            <a:pPr algn="just">
              <a:lnSpc>
                <a:spcPct val="90000"/>
              </a:lnSpc>
              <a:buFontTx/>
              <a:buNone/>
            </a:pPr>
            <a:r>
              <a:rPr lang="en-US" sz="1600" dirty="0" smtClean="0">
                <a:latin typeface="+mj-lt"/>
                <a:cs typeface="Times New Roman"/>
              </a:rPr>
              <a:t> </a:t>
            </a:r>
          </a:p>
          <a:p>
            <a:pPr lvl="2" algn="just">
              <a:lnSpc>
                <a:spcPct val="90000"/>
              </a:lnSpc>
              <a:buFontTx/>
              <a:buNone/>
            </a:pPr>
            <a:r>
              <a:rPr lang="en-US" sz="1600" dirty="0" smtClean="0">
                <a:latin typeface="+mj-lt"/>
                <a:cs typeface="Times New Roman"/>
              </a:rPr>
              <a:t>Preemption for memory,</a:t>
            </a:r>
          </a:p>
          <a:p>
            <a:pPr lvl="2" algn="just">
              <a:lnSpc>
                <a:spcPct val="90000"/>
              </a:lnSpc>
              <a:buFontTx/>
              <a:buNone/>
            </a:pPr>
            <a:r>
              <a:rPr lang="en-US" sz="1600" dirty="0" smtClean="0">
                <a:latin typeface="+mj-lt"/>
                <a:cs typeface="Times New Roman"/>
              </a:rPr>
              <a:t> </a:t>
            </a:r>
          </a:p>
          <a:p>
            <a:pPr lvl="2" algn="just">
              <a:lnSpc>
                <a:spcPct val="90000"/>
              </a:lnSpc>
              <a:buFontTx/>
              <a:buNone/>
            </a:pPr>
            <a:r>
              <a:rPr lang="en-US" sz="1600" dirty="0" err="1" smtClean="0">
                <a:latin typeface="+mj-lt"/>
                <a:cs typeface="Times New Roman"/>
              </a:rPr>
              <a:t>Preallocation</a:t>
            </a:r>
            <a:r>
              <a:rPr lang="en-US" sz="1600" dirty="0" smtClean="0">
                <a:latin typeface="+mj-lt"/>
                <a:cs typeface="Times New Roman"/>
              </a:rPr>
              <a:t> for swap space,</a:t>
            </a:r>
          </a:p>
          <a:p>
            <a:pPr lvl="2" algn="just">
              <a:lnSpc>
                <a:spcPct val="90000"/>
              </a:lnSpc>
              <a:buFontTx/>
              <a:buNone/>
            </a:pPr>
            <a:r>
              <a:rPr lang="en-US" sz="1600" dirty="0" smtClean="0">
                <a:latin typeface="+mj-lt"/>
                <a:cs typeface="Times New Roman"/>
              </a:rPr>
              <a:t> </a:t>
            </a:r>
          </a:p>
          <a:p>
            <a:pPr lvl="2" algn="just">
              <a:lnSpc>
                <a:spcPct val="90000"/>
              </a:lnSpc>
              <a:buFontTx/>
              <a:buNone/>
            </a:pPr>
            <a:r>
              <a:rPr lang="en-US" sz="1600" dirty="0" smtClean="0">
                <a:latin typeface="Times New Roman"/>
                <a:cs typeface="Times New Roman"/>
              </a:rPr>
              <a:t>Avoidance for devices ( can extract Needs from process. )</a:t>
            </a:r>
          </a:p>
          <a:p>
            <a:pPr algn="just">
              <a:lnSpc>
                <a:spcPct val="90000"/>
              </a:lnSpc>
              <a:buFontTx/>
              <a:buNone/>
            </a:pPr>
            <a:r>
              <a:rPr lang="en-US" sz="1600" dirty="0" smtClean="0">
                <a:latin typeface="Times New Roman"/>
                <a:cs typeface="Times New Roman"/>
              </a:rPr>
              <a:t> </a:t>
            </a:r>
          </a:p>
          <a:p>
            <a:pPr algn="just">
              <a:lnSpc>
                <a:spcPct val="90000"/>
              </a:lnSpc>
              <a:buFontTx/>
              <a:buNone/>
            </a:pPr>
            <a:endParaRPr lang="en-US" sz="1600" dirty="0">
              <a:latin typeface="Times New Roman"/>
              <a:cs typeface="Times New Roman"/>
            </a:endParaRPr>
          </a:p>
        </p:txBody>
      </p:sp>
      <p:sp>
        <p:nvSpPr>
          <p:cNvPr id="5" name="Rectangle 6"/>
          <p:cNvSpPr>
            <a:spLocks noChangeArrowheads="1"/>
          </p:cNvSpPr>
          <p:nvPr/>
        </p:nvSpPr>
        <p:spPr bwMode="auto">
          <a:xfrm>
            <a:off x="2298090" y="243301"/>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latin typeface="Times New Roman"/>
                <a:cs typeface="Times New Roman"/>
              </a:rPr>
              <a:t>             DEADLOCKS    </a:t>
            </a:r>
            <a:endParaRPr lang="en-US" sz="3600" b="1" dirty="0">
              <a:latin typeface="Times New Roman"/>
              <a:cs typeface="Times New Roman"/>
            </a:endParaRPr>
          </a:p>
        </p:txBody>
      </p:sp>
    </p:spTree>
    <p:extLst>
      <p:ext uri="{BB962C8B-B14F-4D97-AF65-F5344CB8AC3E}">
        <p14:creationId xmlns:p14="http://schemas.microsoft.com/office/powerpoint/2010/main" val="301420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04096" y="2416839"/>
            <a:ext cx="184666" cy="369332"/>
          </a:xfrm>
          <a:prstGeom prst="rect">
            <a:avLst/>
          </a:prstGeom>
          <a:noFill/>
        </p:spPr>
        <p:txBody>
          <a:bodyPr wrap="none" rtlCol="0">
            <a:spAutoFit/>
          </a:bodyPr>
          <a:lstStyle/>
          <a:p>
            <a:endParaRPr lang="en-US" dirty="0"/>
          </a:p>
        </p:txBody>
      </p:sp>
      <p:sp>
        <p:nvSpPr>
          <p:cNvPr id="4" name="Footer Placeholder 4"/>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7: Deadlocks</a:t>
            </a:r>
          </a:p>
        </p:txBody>
      </p:sp>
      <p:sp>
        <p:nvSpPr>
          <p:cNvPr id="5" name="Slide Number Placeholder 5"/>
          <p:cNvSpPr txBox="1">
            <a:spLocks/>
          </p:cNvSpPr>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lstStyle>
            <a:defPPr>
              <a:defRPr lang="en-US"/>
            </a:defPPr>
            <a:lvl1pPr marL="0" algn="l" defTabSz="914400" rtl="0" eaLnBrk="0" latinLnBrk="0" hangingPunct="0">
              <a:defRPr sz="1600" kern="1200">
                <a:solidFill>
                  <a:schemeClr val="tx1"/>
                </a:solidFill>
                <a:effectLst/>
                <a:latin typeface="Arial" charset="0"/>
                <a:ea typeface="ＭＳ Ｐゴシック" charset="0"/>
                <a:cs typeface="+mn-cs"/>
              </a:defRPr>
            </a:lvl1pPr>
            <a:lvl2pPr marL="742950" indent="-285750" algn="l" defTabSz="914400" rtl="0" eaLnBrk="0" latinLnBrk="0" hangingPunct="0">
              <a:defRPr sz="1600" kern="1200">
                <a:solidFill>
                  <a:schemeClr val="tx1"/>
                </a:solidFill>
                <a:latin typeface="Arial" charset="0"/>
                <a:ea typeface="ＭＳ Ｐゴシック" charset="0"/>
                <a:cs typeface="+mn-cs"/>
              </a:defRPr>
            </a:lvl2pPr>
            <a:lvl3pPr marL="1143000" indent="-228600" algn="l" defTabSz="914400" rtl="0" eaLnBrk="0" latinLnBrk="0" hangingPunct="0">
              <a:defRPr sz="1600" kern="1200">
                <a:solidFill>
                  <a:schemeClr val="tx1"/>
                </a:solidFill>
                <a:latin typeface="Arial" charset="0"/>
                <a:ea typeface="ＭＳ Ｐゴシック" charset="0"/>
                <a:cs typeface="+mn-cs"/>
              </a:defRPr>
            </a:lvl3pPr>
            <a:lvl4pPr marL="1600200" indent="-228600" algn="l" defTabSz="914400" rtl="0" eaLnBrk="0" latinLnBrk="0" hangingPunct="0">
              <a:defRPr sz="1600" kern="1200">
                <a:solidFill>
                  <a:schemeClr val="tx1"/>
                </a:solidFill>
                <a:latin typeface="Arial" charset="0"/>
                <a:ea typeface="ＭＳ Ｐゴシック" charset="0"/>
                <a:cs typeface="+mn-cs"/>
              </a:defRPr>
            </a:lvl4pPr>
            <a:lvl5pPr marL="2057400" indent="-228600" algn="l" defTabSz="914400" rtl="0" eaLnBrk="0" latinLnBrk="0" hangingPunct="0">
              <a:defRPr sz="16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9pPr>
          </a:lstStyle>
          <a:p>
            <a:pPr eaLnBrk="1" hangingPunct="1"/>
            <a:fld id="{D095BC65-1F33-0147-AE55-B32291B4262D}" type="slidenum">
              <a:rPr lang="en-US" smtClean="0"/>
              <a:pPr eaLnBrk="1" hangingPunct="1"/>
              <a:t>18</a:t>
            </a:fld>
            <a:endParaRPr lang="en-US"/>
          </a:p>
        </p:txBody>
      </p:sp>
      <p:sp>
        <p:nvSpPr>
          <p:cNvPr id="6" name="Rectangle 2"/>
          <p:cNvSpPr txBox="1">
            <a:spLocks noChangeArrowheads="1"/>
          </p:cNvSpPr>
          <p:nvPr/>
        </p:nvSpPr>
        <p:spPr>
          <a:xfrm>
            <a:off x="0" y="914400"/>
            <a:ext cx="3733800" cy="15240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gn="just">
              <a:lnSpc>
                <a:spcPct val="90000"/>
              </a:lnSpc>
              <a:buFontTx/>
              <a:buNone/>
            </a:pPr>
            <a:r>
              <a:rPr lang="en-US" sz="1800" dirty="0" smtClean="0">
                <a:latin typeface="Arial" charset="0"/>
                <a:cs typeface="Times New Roman" charset="0"/>
              </a:rPr>
              <a:t>Need an algorithm that determines if deadlock occurred.</a:t>
            </a:r>
          </a:p>
          <a:p>
            <a:pPr algn="just">
              <a:lnSpc>
                <a:spcPct val="90000"/>
              </a:lnSpc>
              <a:buFontTx/>
              <a:buNone/>
            </a:pPr>
            <a:r>
              <a:rPr lang="en-US" sz="1800" dirty="0" smtClean="0">
                <a:latin typeface="Arial" charset="0"/>
                <a:cs typeface="Times New Roman" charset="0"/>
              </a:rPr>
              <a:t> </a:t>
            </a:r>
          </a:p>
          <a:p>
            <a:pPr algn="just">
              <a:lnSpc>
                <a:spcPct val="90000"/>
              </a:lnSpc>
              <a:buFontTx/>
              <a:buNone/>
            </a:pPr>
            <a:r>
              <a:rPr lang="en-US" sz="1800" dirty="0" smtClean="0">
                <a:latin typeface="Arial" charset="0"/>
                <a:cs typeface="Times New Roman" charset="0"/>
              </a:rPr>
              <a:t>Also need a means of recovering from that deadlock.</a:t>
            </a:r>
            <a:endParaRPr lang="en-US" sz="1800" dirty="0">
              <a:latin typeface="Arial" charset="0"/>
              <a:cs typeface="Times New Roman" charset="0"/>
            </a:endParaRPr>
          </a:p>
        </p:txBody>
      </p:sp>
      <p:sp>
        <p:nvSpPr>
          <p:cNvPr id="7" name="Rectangle 134"/>
          <p:cNvSpPr>
            <a:spLocks noChangeArrowheads="1"/>
          </p:cNvSpPr>
          <p:nvPr/>
        </p:nvSpPr>
        <p:spPr bwMode="auto">
          <a:xfrm>
            <a:off x="304800" y="2286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a:t>DEADLOCKS</a:t>
            </a:r>
          </a:p>
        </p:txBody>
      </p:sp>
      <p:sp>
        <p:nvSpPr>
          <p:cNvPr id="8" name="Text Box 135"/>
          <p:cNvSpPr txBox="1">
            <a:spLocks noChangeArrowheads="1"/>
          </p:cNvSpPr>
          <p:nvPr/>
        </p:nvSpPr>
        <p:spPr bwMode="auto">
          <a:xfrm>
            <a:off x="4495800" y="228600"/>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800" b="1" dirty="0">
                <a:latin typeface="+mn-lt"/>
              </a:rPr>
              <a:t>Deadlock Detection</a:t>
            </a:r>
          </a:p>
        </p:txBody>
      </p:sp>
      <p:pic>
        <p:nvPicPr>
          <p:cNvPr id="9" name="Picture 136"/>
          <p:cNvPicPr>
            <a:picLocks noChangeAspect="1" noChangeArrowheads="1"/>
          </p:cNvPicPr>
          <p:nvPr/>
        </p:nvPicPr>
        <p:blipFill>
          <a:blip r:embed="rId2">
            <a:extLst>
              <a:ext uri="{28A0092B-C50C-407E-A947-70E740481C1C}">
                <a14:useLocalDpi xmlns:a14="http://schemas.microsoft.com/office/drawing/2010/main" val="0"/>
              </a:ext>
            </a:extLst>
          </a:blip>
          <a:srcRect l="592" t="9808" r="458" b="9842"/>
          <a:stretch>
            <a:fillRect/>
          </a:stretch>
        </p:blipFill>
        <p:spPr bwMode="auto">
          <a:xfrm>
            <a:off x="1600200" y="2667000"/>
            <a:ext cx="6629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37"/>
          <p:cNvSpPr>
            <a:spLocks noChangeArrowheads="1"/>
          </p:cNvSpPr>
          <p:nvPr/>
        </p:nvSpPr>
        <p:spPr bwMode="auto">
          <a:xfrm>
            <a:off x="3962400" y="914400"/>
            <a:ext cx="502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90000"/>
              </a:lnSpc>
              <a:spcBef>
                <a:spcPct val="20000"/>
              </a:spcBef>
            </a:pPr>
            <a:r>
              <a:rPr lang="en-US" sz="1800" b="1">
                <a:cs typeface="Times New Roman" charset="0"/>
              </a:rPr>
              <a:t>SINGLE INSTANCE OF A RESOURCE TYPE</a:t>
            </a:r>
          </a:p>
          <a:p>
            <a:pPr marL="342900" indent="-342900" algn="just">
              <a:lnSpc>
                <a:spcPct val="90000"/>
              </a:lnSpc>
              <a:spcBef>
                <a:spcPct val="20000"/>
              </a:spcBef>
            </a:pPr>
            <a:r>
              <a:rPr lang="en-US" sz="1800">
                <a:cs typeface="Times New Roman" charset="0"/>
              </a:rPr>
              <a:t> </a:t>
            </a:r>
          </a:p>
          <a:p>
            <a:pPr marL="342900" indent="-342900" algn="just">
              <a:lnSpc>
                <a:spcPct val="90000"/>
              </a:lnSpc>
              <a:spcBef>
                <a:spcPct val="20000"/>
              </a:spcBef>
              <a:buFontTx/>
              <a:buChar char="•"/>
            </a:pPr>
            <a:r>
              <a:rPr lang="en-US" sz="1800">
                <a:cs typeface="Times New Roman" charset="0"/>
              </a:rPr>
              <a:t>Wait-for graph == remove the resources from the usual graph and collapse edges.</a:t>
            </a:r>
          </a:p>
          <a:p>
            <a:pPr marL="342900" indent="-342900" algn="just">
              <a:lnSpc>
                <a:spcPct val="90000"/>
              </a:lnSpc>
              <a:spcBef>
                <a:spcPct val="20000"/>
              </a:spcBef>
              <a:buFontTx/>
              <a:buChar char="•"/>
            </a:pPr>
            <a:r>
              <a:rPr lang="en-US" sz="1800">
                <a:cs typeface="Times New Roman" charset="0"/>
              </a:rPr>
              <a:t>An edge from p(j) to p(i) implies that p(j) is waiting for p(i) to release.</a:t>
            </a:r>
          </a:p>
          <a:p>
            <a:pPr marL="342900" indent="-342900" algn="just">
              <a:lnSpc>
                <a:spcPct val="90000"/>
              </a:lnSpc>
              <a:spcBef>
                <a:spcPct val="20000"/>
              </a:spcBef>
            </a:pPr>
            <a:r>
              <a:rPr lang="en-US" sz="1800">
                <a:cs typeface="Times New Roman" charset="0"/>
              </a:rPr>
              <a:t> </a:t>
            </a:r>
          </a:p>
        </p:txBody>
      </p:sp>
    </p:spTree>
    <p:extLst>
      <p:ext uri="{BB962C8B-B14F-4D97-AF65-F5344CB8AC3E}">
        <p14:creationId xmlns:p14="http://schemas.microsoft.com/office/powerpoint/2010/main" val="120729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dirty="0"/>
          </a:p>
        </p:txBody>
      </p:sp>
      <p:sp>
        <p:nvSpPr>
          <p:cNvPr id="4" name="Rectangle 2"/>
          <p:cNvSpPr txBox="1">
            <a:spLocks noChangeArrowheads="1"/>
          </p:cNvSpPr>
          <p:nvPr/>
        </p:nvSpPr>
        <p:spPr>
          <a:xfrm>
            <a:off x="228600" y="1600200"/>
            <a:ext cx="8686800" cy="42672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gn="just">
              <a:lnSpc>
                <a:spcPct val="90000"/>
              </a:lnSpc>
              <a:buFontTx/>
              <a:buNone/>
            </a:pPr>
            <a:r>
              <a:rPr lang="en-US" sz="1600" dirty="0" smtClean="0">
                <a:latin typeface="Arial" charset="0"/>
                <a:cs typeface="Times New Roman" charset="0"/>
              </a:rPr>
              <a:t>So, the deadlock has occurred. Now, how do we get the resources back and gain forward progress?</a:t>
            </a:r>
          </a:p>
          <a:p>
            <a:pPr algn="just">
              <a:lnSpc>
                <a:spcPct val="90000"/>
              </a:lnSpc>
              <a:buFontTx/>
              <a:buNone/>
            </a:pPr>
            <a:r>
              <a:rPr lang="en-US" sz="1600" dirty="0" smtClean="0">
                <a:latin typeface="Arial" charset="0"/>
                <a:cs typeface="Times New Roman" charset="0"/>
              </a:rPr>
              <a:t> </a:t>
            </a:r>
          </a:p>
          <a:p>
            <a:pPr algn="just">
              <a:lnSpc>
                <a:spcPct val="90000"/>
              </a:lnSpc>
              <a:buFontTx/>
              <a:buNone/>
            </a:pPr>
            <a:r>
              <a:rPr lang="en-US" sz="1600" b="1" dirty="0" smtClean="0">
                <a:latin typeface="Arial" charset="0"/>
                <a:cs typeface="Times New Roman" charset="0"/>
              </a:rPr>
              <a:t>PROCESS TERMINATION:</a:t>
            </a:r>
            <a:endParaRPr lang="en-US" sz="1600" dirty="0" smtClean="0">
              <a:latin typeface="Arial" charset="0"/>
              <a:cs typeface="Times New Roman" charset="0"/>
            </a:endParaRPr>
          </a:p>
          <a:p>
            <a:pPr algn="just">
              <a:lnSpc>
                <a:spcPct val="90000"/>
              </a:lnSpc>
              <a:buFontTx/>
              <a:buNone/>
            </a:pPr>
            <a:r>
              <a:rPr lang="en-US" sz="1600" dirty="0" smtClean="0">
                <a:latin typeface="Arial" charset="0"/>
                <a:cs typeface="Times New Roman" charset="0"/>
              </a:rPr>
              <a:t> </a:t>
            </a:r>
          </a:p>
          <a:p>
            <a:pPr lvl="1" algn="just">
              <a:lnSpc>
                <a:spcPct val="90000"/>
              </a:lnSpc>
              <a:buFont typeface="Symbol" charset="0"/>
              <a:buChar char="·"/>
            </a:pPr>
            <a:r>
              <a:rPr lang="en-US" sz="1600" dirty="0" smtClean="0">
                <a:latin typeface="Arial" charset="0"/>
                <a:cs typeface="Times New Roman" charset="0"/>
              </a:rPr>
              <a:t>Could delete all the processes in the deadlock -- this is expensive.</a:t>
            </a:r>
          </a:p>
          <a:p>
            <a:pPr lvl="1" algn="just">
              <a:lnSpc>
                <a:spcPct val="90000"/>
              </a:lnSpc>
              <a:buFont typeface="Symbol" charset="0"/>
              <a:buChar char="·"/>
            </a:pPr>
            <a:r>
              <a:rPr lang="en-US" sz="1600" dirty="0" smtClean="0">
                <a:latin typeface="Arial" charset="0"/>
                <a:cs typeface="Times New Roman" charset="0"/>
              </a:rPr>
              <a:t>Delete one at a time until deadlock is broken ( time consuming ).</a:t>
            </a:r>
          </a:p>
          <a:p>
            <a:pPr lvl="1" algn="just">
              <a:lnSpc>
                <a:spcPct val="90000"/>
              </a:lnSpc>
              <a:buFont typeface="Symbol" charset="0"/>
              <a:buChar char="·"/>
            </a:pPr>
            <a:r>
              <a:rPr lang="en-US" sz="1600" dirty="0" smtClean="0">
                <a:latin typeface="Arial" charset="0"/>
                <a:cs typeface="Times New Roman" charset="0"/>
              </a:rPr>
              <a:t>Select who to terminate based on priority, time executed, time to completion, needs for completion, or depth of rollback</a:t>
            </a:r>
          </a:p>
          <a:p>
            <a:pPr lvl="1" algn="just">
              <a:lnSpc>
                <a:spcPct val="90000"/>
              </a:lnSpc>
              <a:buFont typeface="Symbol" charset="0"/>
              <a:buChar char="·"/>
            </a:pPr>
            <a:r>
              <a:rPr lang="en-US" sz="1600" dirty="0" smtClean="0">
                <a:latin typeface="Arial" charset="0"/>
                <a:cs typeface="Times New Roman" charset="0"/>
              </a:rPr>
              <a:t>In general, it's easier to preempt the resource, than to terminate the process.</a:t>
            </a:r>
          </a:p>
          <a:p>
            <a:pPr algn="just">
              <a:lnSpc>
                <a:spcPct val="90000"/>
              </a:lnSpc>
              <a:buFontTx/>
              <a:buNone/>
            </a:pPr>
            <a:r>
              <a:rPr lang="en-US" sz="1600" dirty="0" smtClean="0">
                <a:latin typeface="Arial" charset="0"/>
                <a:cs typeface="Times New Roman" charset="0"/>
              </a:rPr>
              <a:t> </a:t>
            </a:r>
          </a:p>
          <a:p>
            <a:pPr algn="just">
              <a:lnSpc>
                <a:spcPct val="90000"/>
              </a:lnSpc>
              <a:buFontTx/>
              <a:buNone/>
            </a:pPr>
            <a:r>
              <a:rPr lang="en-US" sz="1600" b="1" dirty="0" smtClean="0">
                <a:latin typeface="Arial" charset="0"/>
                <a:cs typeface="Times New Roman" charset="0"/>
              </a:rPr>
              <a:t>RESOURCE PREEMPTION:</a:t>
            </a:r>
            <a:endParaRPr lang="en-US" sz="1600" dirty="0" smtClean="0">
              <a:latin typeface="Arial" charset="0"/>
              <a:cs typeface="Times New Roman" charset="0"/>
            </a:endParaRPr>
          </a:p>
          <a:p>
            <a:pPr algn="just">
              <a:lnSpc>
                <a:spcPct val="90000"/>
              </a:lnSpc>
              <a:buFontTx/>
              <a:buNone/>
            </a:pPr>
            <a:r>
              <a:rPr lang="en-US" sz="1600" dirty="0" smtClean="0">
                <a:latin typeface="Arial" charset="0"/>
                <a:cs typeface="Times New Roman" charset="0"/>
              </a:rPr>
              <a:t> </a:t>
            </a:r>
          </a:p>
          <a:p>
            <a:pPr lvl="1" algn="just">
              <a:lnSpc>
                <a:spcPct val="90000"/>
              </a:lnSpc>
              <a:buFont typeface="Symbol" charset="0"/>
              <a:buChar char="·"/>
            </a:pPr>
            <a:r>
              <a:rPr lang="en-US" sz="1600" dirty="0" smtClean="0">
                <a:latin typeface="Arial" charset="0"/>
                <a:cs typeface="Times New Roman" charset="0"/>
              </a:rPr>
              <a:t>Select a victim - which process and which resource to preempt.</a:t>
            </a:r>
          </a:p>
          <a:p>
            <a:pPr lvl="1" algn="just">
              <a:lnSpc>
                <a:spcPct val="90000"/>
              </a:lnSpc>
              <a:buFont typeface="Symbol" charset="0"/>
              <a:buChar char="·"/>
            </a:pPr>
            <a:r>
              <a:rPr lang="en-US" sz="1600" dirty="0" smtClean="0">
                <a:latin typeface="Arial" charset="0"/>
                <a:cs typeface="Times New Roman" charset="0"/>
              </a:rPr>
              <a:t>Rollback to previously defined "safe" state.</a:t>
            </a:r>
          </a:p>
          <a:p>
            <a:pPr lvl="1" algn="just">
              <a:lnSpc>
                <a:spcPct val="90000"/>
              </a:lnSpc>
              <a:buFont typeface="Symbol" charset="0"/>
              <a:buChar char="·"/>
            </a:pPr>
            <a:r>
              <a:rPr lang="en-US" sz="1600" dirty="0" smtClean="0">
                <a:latin typeface="Arial" charset="0"/>
                <a:cs typeface="Times New Roman" charset="0"/>
              </a:rPr>
              <a:t>Prevent one process from always being the one preempted ( starvation ).</a:t>
            </a:r>
            <a:endParaRPr lang="en-US" sz="1400" dirty="0">
              <a:latin typeface="Arial" charset="0"/>
              <a:cs typeface="Times New Roman" charset="0"/>
            </a:endParaRPr>
          </a:p>
        </p:txBody>
      </p:sp>
      <p:sp>
        <p:nvSpPr>
          <p:cNvPr id="5" name="Rectangle 134"/>
          <p:cNvSpPr>
            <a:spLocks noChangeArrowheads="1"/>
          </p:cNvSpPr>
          <p:nvPr/>
        </p:nvSpPr>
        <p:spPr bwMode="auto">
          <a:xfrm>
            <a:off x="304800" y="2286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t>DEADLOCKS</a:t>
            </a:r>
          </a:p>
        </p:txBody>
      </p:sp>
      <p:sp>
        <p:nvSpPr>
          <p:cNvPr id="6" name="Text Box 135"/>
          <p:cNvSpPr txBox="1">
            <a:spLocks noChangeArrowheads="1"/>
          </p:cNvSpPr>
          <p:nvPr/>
        </p:nvSpPr>
        <p:spPr bwMode="auto">
          <a:xfrm>
            <a:off x="4495800" y="228600"/>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800" b="1"/>
              <a:t>Deadlock Recovery</a:t>
            </a:r>
          </a:p>
        </p:txBody>
      </p:sp>
    </p:spTree>
    <p:extLst>
      <p:ext uri="{BB962C8B-B14F-4D97-AF65-F5344CB8AC3E}">
        <p14:creationId xmlns:p14="http://schemas.microsoft.com/office/powerpoint/2010/main" val="337305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381000"/>
            <a:ext cx="6035675" cy="1371600"/>
          </a:xfrm>
        </p:spPr>
        <p:txBody>
          <a:bodyPr/>
          <a:lstStyle/>
          <a:p>
            <a:r>
              <a:rPr lang="en-US" sz="4000" dirty="0" smtClean="0"/>
              <a:t>Table of Content</a:t>
            </a:r>
            <a:endParaRPr lang="en-US" sz="4000" dirty="0"/>
          </a:p>
        </p:txBody>
      </p:sp>
      <p:sp>
        <p:nvSpPr>
          <p:cNvPr id="6" name="TextBox 5"/>
          <p:cNvSpPr txBox="1"/>
          <p:nvPr/>
        </p:nvSpPr>
        <p:spPr>
          <a:xfrm>
            <a:off x="685800" y="1828800"/>
            <a:ext cx="7696200"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Resources</a:t>
            </a:r>
          </a:p>
          <a:p>
            <a:pPr marL="285750" indent="-285750">
              <a:buFont typeface="Arial" panose="020B0604020202020204" pitchFamily="34" charset="0"/>
              <a:buChar char="•"/>
            </a:pPr>
            <a:r>
              <a:rPr lang="en-US" sz="2400" dirty="0" smtClean="0"/>
              <a:t>Introduction to Deadlocks</a:t>
            </a:r>
          </a:p>
          <a:p>
            <a:pPr marL="285750" indent="-285750">
              <a:buFont typeface="Arial" panose="020B0604020202020204" pitchFamily="34" charset="0"/>
              <a:buChar char="•"/>
            </a:pPr>
            <a:r>
              <a:rPr lang="en-US" sz="2400" dirty="0" smtClean="0"/>
              <a:t>The Ostrich Algorithm</a:t>
            </a:r>
          </a:p>
          <a:p>
            <a:pPr marL="285750" indent="-285750">
              <a:buFont typeface="Arial" panose="020B0604020202020204" pitchFamily="34" charset="0"/>
              <a:buChar char="•"/>
            </a:pPr>
            <a:r>
              <a:rPr lang="en-US" sz="2400" dirty="0" smtClean="0"/>
              <a:t>Deadlock Detection and Recovery</a:t>
            </a:r>
          </a:p>
          <a:p>
            <a:pPr marL="285750" indent="-285750">
              <a:buFont typeface="Arial" panose="020B0604020202020204" pitchFamily="34" charset="0"/>
              <a:buChar char="•"/>
            </a:pPr>
            <a:r>
              <a:rPr lang="en-US" sz="2400" dirty="0" smtClean="0"/>
              <a:t>Deadlock Avoidance</a:t>
            </a:r>
          </a:p>
          <a:p>
            <a:pPr marL="285750" indent="-285750">
              <a:buFont typeface="Arial" panose="020B0604020202020204" pitchFamily="34" charset="0"/>
              <a:buChar char="•"/>
            </a:pPr>
            <a:r>
              <a:rPr lang="en-US" sz="2400" dirty="0" smtClean="0"/>
              <a:t>Deadlock Prevention</a:t>
            </a:r>
          </a:p>
          <a:p>
            <a:pPr marL="285750" indent="-285750">
              <a:buFont typeface="Arial" panose="020B0604020202020204" pitchFamily="34" charset="0"/>
              <a:buChar char="•"/>
            </a:pPr>
            <a:r>
              <a:rPr lang="en-US" sz="2400" dirty="0" smtClean="0"/>
              <a:t>Other Issues</a:t>
            </a:r>
          </a:p>
          <a:p>
            <a:pPr marL="285750" indent="-285750">
              <a:buFont typeface="Arial" panose="020B0604020202020204" pitchFamily="34" charset="0"/>
              <a:buChar char="•"/>
            </a:pPr>
            <a:r>
              <a:rPr lang="en-US" sz="2400" dirty="0" smtClean="0"/>
              <a:t>Research</a:t>
            </a:r>
          </a:p>
          <a:p>
            <a:pPr marL="285750" indent="-285750">
              <a:buFont typeface="Arial" panose="020B0604020202020204" pitchFamily="34" charset="0"/>
              <a:buChar char="•"/>
            </a:pPr>
            <a:r>
              <a:rPr lang="en-US" sz="2400" dirty="0" smtClean="0"/>
              <a:t>Summary</a:t>
            </a:r>
            <a:endParaRPr lang="en-US" dirty="0" smtClean="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603051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7: Deadlocks</a:t>
            </a:r>
          </a:p>
        </p:txBody>
      </p:sp>
      <p:sp>
        <p:nvSpPr>
          <p:cNvPr id="3" name="Slide Number Placeholder 5"/>
          <p:cNvSpPr txBox="1">
            <a:spLocks/>
          </p:cNvSpPr>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lstStyle>
            <a:defPPr>
              <a:defRPr lang="en-US"/>
            </a:defPPr>
            <a:lvl1pPr marL="0" algn="l" defTabSz="914400" rtl="0" eaLnBrk="0" latinLnBrk="0" hangingPunct="0">
              <a:defRPr sz="1600" kern="1200">
                <a:solidFill>
                  <a:schemeClr val="tx1"/>
                </a:solidFill>
                <a:effectLst/>
                <a:latin typeface="Arial" charset="0"/>
                <a:ea typeface="ＭＳ Ｐゴシック" charset="0"/>
                <a:cs typeface="+mn-cs"/>
              </a:defRPr>
            </a:lvl1pPr>
            <a:lvl2pPr marL="742950" indent="-285750" algn="l" defTabSz="914400" rtl="0" eaLnBrk="0" latinLnBrk="0" hangingPunct="0">
              <a:defRPr sz="1600" kern="1200">
                <a:solidFill>
                  <a:schemeClr val="tx1"/>
                </a:solidFill>
                <a:latin typeface="Arial" charset="0"/>
                <a:ea typeface="ＭＳ Ｐゴシック" charset="0"/>
                <a:cs typeface="+mn-cs"/>
              </a:defRPr>
            </a:lvl2pPr>
            <a:lvl3pPr marL="1143000" indent="-228600" algn="l" defTabSz="914400" rtl="0" eaLnBrk="0" latinLnBrk="0" hangingPunct="0">
              <a:defRPr sz="1600" kern="1200">
                <a:solidFill>
                  <a:schemeClr val="tx1"/>
                </a:solidFill>
                <a:latin typeface="Arial" charset="0"/>
                <a:ea typeface="ＭＳ Ｐゴシック" charset="0"/>
                <a:cs typeface="+mn-cs"/>
              </a:defRPr>
            </a:lvl3pPr>
            <a:lvl4pPr marL="1600200" indent="-228600" algn="l" defTabSz="914400" rtl="0" eaLnBrk="0" latinLnBrk="0" hangingPunct="0">
              <a:defRPr sz="1600" kern="1200">
                <a:solidFill>
                  <a:schemeClr val="tx1"/>
                </a:solidFill>
                <a:latin typeface="Arial" charset="0"/>
                <a:ea typeface="ＭＳ Ｐゴシック" charset="0"/>
                <a:cs typeface="+mn-cs"/>
              </a:defRPr>
            </a:lvl4pPr>
            <a:lvl5pPr marL="2057400" indent="-228600" algn="l" defTabSz="914400" rtl="0" eaLnBrk="0" latinLnBrk="0" hangingPunct="0">
              <a:defRPr sz="16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9pPr>
          </a:lstStyle>
          <a:p>
            <a:pPr eaLnBrk="1" hangingPunct="1"/>
            <a:fld id="{4E6B42E0-0841-834A-A7FF-52D63A16C750}" type="slidenum">
              <a:rPr lang="en-US" smtClean="0"/>
              <a:pPr eaLnBrk="1" hangingPunct="1"/>
              <a:t>20</a:t>
            </a:fld>
            <a:endParaRPr lang="en-US"/>
          </a:p>
        </p:txBody>
      </p:sp>
      <p:sp>
        <p:nvSpPr>
          <p:cNvPr id="4" name="Rectangle 2"/>
          <p:cNvSpPr txBox="1">
            <a:spLocks noChangeArrowheads="1"/>
          </p:cNvSpPr>
          <p:nvPr/>
        </p:nvSpPr>
        <p:spPr>
          <a:xfrm>
            <a:off x="228600" y="1752600"/>
            <a:ext cx="8686800" cy="41148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gn="just">
              <a:lnSpc>
                <a:spcPct val="90000"/>
              </a:lnSpc>
              <a:buFontTx/>
              <a:buNone/>
            </a:pPr>
            <a:r>
              <a:rPr lang="en-US" sz="1600" b="1" smtClean="0">
                <a:latin typeface="Arial" charset="0"/>
                <a:cs typeface="Times New Roman" charset="0"/>
              </a:rPr>
              <a:t>SEVERAL INSTANCES OF A RESOURCE TYPE</a:t>
            </a:r>
            <a:endParaRPr lang="en-US" sz="1600" smtClean="0">
              <a:latin typeface="Arial" charset="0"/>
              <a:cs typeface="Times New Roman" charset="0"/>
            </a:endParaRPr>
          </a:p>
          <a:p>
            <a:pPr algn="just">
              <a:lnSpc>
                <a:spcPct val="90000"/>
              </a:lnSpc>
              <a:buFontTx/>
              <a:buNone/>
            </a:pPr>
            <a:r>
              <a:rPr lang="en-US" sz="1600" smtClean="0">
                <a:latin typeface="Arial" charset="0"/>
                <a:cs typeface="Times New Roman" charset="0"/>
              </a:rPr>
              <a:t> </a:t>
            </a:r>
          </a:p>
          <a:p>
            <a:pPr algn="just">
              <a:lnSpc>
                <a:spcPct val="90000"/>
              </a:lnSpc>
              <a:buFontTx/>
              <a:buNone/>
            </a:pPr>
            <a:r>
              <a:rPr lang="en-US" sz="1600" smtClean="0">
                <a:latin typeface="Arial" charset="0"/>
                <a:cs typeface="Times New Roman" charset="0"/>
              </a:rPr>
              <a:t>Complexity is of order m * n * n.</a:t>
            </a:r>
          </a:p>
          <a:p>
            <a:pPr algn="just">
              <a:lnSpc>
                <a:spcPct val="90000"/>
              </a:lnSpc>
              <a:buFontTx/>
              <a:buNone/>
            </a:pPr>
            <a:r>
              <a:rPr lang="en-US" sz="1600" smtClean="0">
                <a:latin typeface="Arial" charset="0"/>
                <a:cs typeface="Times New Roman" charset="0"/>
              </a:rPr>
              <a:t> </a:t>
            </a:r>
          </a:p>
          <a:p>
            <a:pPr algn="just">
              <a:lnSpc>
                <a:spcPct val="90000"/>
              </a:lnSpc>
              <a:buFontTx/>
              <a:buNone/>
            </a:pPr>
            <a:r>
              <a:rPr lang="en-US" sz="1600" smtClean="0">
                <a:latin typeface="Arial" charset="0"/>
                <a:cs typeface="Times New Roman" charset="0"/>
              </a:rPr>
              <a:t>We need to keep track of:</a:t>
            </a:r>
          </a:p>
          <a:p>
            <a:pPr algn="just">
              <a:lnSpc>
                <a:spcPct val="90000"/>
              </a:lnSpc>
              <a:buFontTx/>
              <a:buNone/>
            </a:pPr>
            <a:r>
              <a:rPr lang="en-US" sz="1600" smtClean="0">
                <a:latin typeface="Arial" charset="0"/>
                <a:cs typeface="Times New Roman" charset="0"/>
              </a:rPr>
              <a:t> </a:t>
            </a:r>
          </a:p>
          <a:p>
            <a:pPr lvl="1" algn="just">
              <a:lnSpc>
                <a:spcPct val="90000"/>
              </a:lnSpc>
              <a:buFontTx/>
              <a:buNone/>
            </a:pPr>
            <a:r>
              <a:rPr lang="en-US" sz="1600" b="1" smtClean="0">
                <a:latin typeface="Arial" charset="0"/>
                <a:cs typeface="Times New Roman" charset="0"/>
              </a:rPr>
              <a:t>available</a:t>
            </a:r>
            <a:r>
              <a:rPr lang="en-US" sz="1600" smtClean="0">
                <a:latin typeface="Arial" charset="0"/>
                <a:cs typeface="Times New Roman" charset="0"/>
              </a:rPr>
              <a:t> 	- records how many resources of each type are available.</a:t>
            </a:r>
          </a:p>
          <a:p>
            <a:pPr lvl="1" algn="just">
              <a:lnSpc>
                <a:spcPct val="90000"/>
              </a:lnSpc>
              <a:buFontTx/>
              <a:buNone/>
            </a:pPr>
            <a:r>
              <a:rPr lang="en-US" sz="1600" b="1" smtClean="0">
                <a:latin typeface="Arial" charset="0"/>
                <a:cs typeface="Times New Roman" charset="0"/>
              </a:rPr>
              <a:t>allocation</a:t>
            </a:r>
            <a:r>
              <a:rPr lang="en-US" sz="1600" smtClean="0">
                <a:latin typeface="Arial" charset="0"/>
                <a:cs typeface="Times New Roman" charset="0"/>
              </a:rPr>
              <a:t> 	- number of resources of type m allocated to process n.</a:t>
            </a:r>
          </a:p>
          <a:p>
            <a:pPr lvl="1" algn="just">
              <a:lnSpc>
                <a:spcPct val="90000"/>
              </a:lnSpc>
              <a:buFontTx/>
              <a:buNone/>
            </a:pPr>
            <a:r>
              <a:rPr lang="en-US" sz="1600" b="1" smtClean="0">
                <a:latin typeface="Arial" charset="0"/>
                <a:cs typeface="Times New Roman" charset="0"/>
              </a:rPr>
              <a:t>request</a:t>
            </a:r>
            <a:r>
              <a:rPr lang="en-US" sz="1600" smtClean="0">
                <a:latin typeface="Arial" charset="0"/>
                <a:cs typeface="Times New Roman" charset="0"/>
              </a:rPr>
              <a:t> 	- number of resources of type m requested by process n.</a:t>
            </a:r>
          </a:p>
          <a:p>
            <a:pPr algn="just">
              <a:lnSpc>
                <a:spcPct val="90000"/>
              </a:lnSpc>
              <a:buFontTx/>
              <a:buNone/>
            </a:pPr>
            <a:r>
              <a:rPr lang="en-US" sz="1600" smtClean="0">
                <a:latin typeface="Arial" charset="0"/>
                <a:cs typeface="Times New Roman" charset="0"/>
              </a:rPr>
              <a:t> </a:t>
            </a:r>
          </a:p>
          <a:p>
            <a:pPr algn="just">
              <a:lnSpc>
                <a:spcPct val="90000"/>
              </a:lnSpc>
              <a:buFontTx/>
              <a:buNone/>
            </a:pPr>
            <a:r>
              <a:rPr lang="en-US" sz="1600" smtClean="0">
                <a:latin typeface="Arial" charset="0"/>
                <a:cs typeface="Times New Roman" charset="0"/>
              </a:rPr>
              <a:t>Let   </a:t>
            </a:r>
            <a:r>
              <a:rPr lang="en-US" sz="1600" b="1" smtClean="0">
                <a:latin typeface="Arial" charset="0"/>
                <a:cs typeface="Times New Roman" charset="0"/>
              </a:rPr>
              <a:t>work</a:t>
            </a:r>
            <a:r>
              <a:rPr lang="en-US" sz="1600" smtClean="0">
                <a:latin typeface="Arial" charset="0"/>
                <a:cs typeface="Times New Roman" charset="0"/>
              </a:rPr>
              <a:t>   and   </a:t>
            </a:r>
            <a:r>
              <a:rPr lang="en-US" sz="1600" b="1" smtClean="0">
                <a:latin typeface="Arial" charset="0"/>
                <a:cs typeface="Times New Roman" charset="0"/>
              </a:rPr>
              <a:t>finish</a:t>
            </a:r>
            <a:r>
              <a:rPr lang="en-US" sz="1600" smtClean="0">
                <a:latin typeface="Arial" charset="0"/>
                <a:cs typeface="Times New Roman" charset="0"/>
              </a:rPr>
              <a:t>  be vectors of length </a:t>
            </a:r>
            <a:r>
              <a:rPr lang="en-US" sz="1600" b="1" smtClean="0">
                <a:latin typeface="Arial" charset="0"/>
                <a:cs typeface="Times New Roman" charset="0"/>
              </a:rPr>
              <a:t>m</a:t>
            </a:r>
            <a:r>
              <a:rPr lang="en-US" sz="1600" smtClean="0">
                <a:latin typeface="Arial" charset="0"/>
                <a:cs typeface="Times New Roman" charset="0"/>
              </a:rPr>
              <a:t> and </a:t>
            </a:r>
            <a:r>
              <a:rPr lang="en-US" sz="1600" b="1" smtClean="0">
                <a:latin typeface="Arial" charset="0"/>
                <a:cs typeface="Times New Roman" charset="0"/>
              </a:rPr>
              <a:t>n</a:t>
            </a:r>
            <a:r>
              <a:rPr lang="en-US" sz="1600" smtClean="0">
                <a:latin typeface="Arial" charset="0"/>
                <a:cs typeface="Times New Roman" charset="0"/>
              </a:rPr>
              <a:t> respectively.</a:t>
            </a:r>
          </a:p>
          <a:p>
            <a:pPr algn="just">
              <a:lnSpc>
                <a:spcPct val="90000"/>
              </a:lnSpc>
              <a:buFontTx/>
              <a:buNone/>
            </a:pPr>
            <a:r>
              <a:rPr lang="en-US" sz="1600" smtClean="0">
                <a:latin typeface="Arial" charset="0"/>
                <a:cs typeface="Times New Roman" charset="0"/>
              </a:rPr>
              <a:t> </a:t>
            </a:r>
            <a:endParaRPr lang="en-US" sz="1600">
              <a:latin typeface="Arial" charset="0"/>
              <a:cs typeface="Times New Roman" charset="0"/>
            </a:endParaRPr>
          </a:p>
        </p:txBody>
      </p:sp>
      <p:sp>
        <p:nvSpPr>
          <p:cNvPr id="5" name="Rectangle 6"/>
          <p:cNvSpPr>
            <a:spLocks noChangeArrowheads="1"/>
          </p:cNvSpPr>
          <p:nvPr/>
        </p:nvSpPr>
        <p:spPr bwMode="auto">
          <a:xfrm>
            <a:off x="304800" y="2286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t>DEADLOCKS</a:t>
            </a:r>
          </a:p>
        </p:txBody>
      </p:sp>
      <p:sp>
        <p:nvSpPr>
          <p:cNvPr id="6" name="Text Box 7"/>
          <p:cNvSpPr txBox="1">
            <a:spLocks noChangeArrowheads="1"/>
          </p:cNvSpPr>
          <p:nvPr/>
        </p:nvSpPr>
        <p:spPr bwMode="auto">
          <a:xfrm>
            <a:off x="4495800" y="228600"/>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800" b="1"/>
              <a:t>Deadlock Detection</a:t>
            </a:r>
          </a:p>
        </p:txBody>
      </p:sp>
    </p:spTree>
    <p:extLst>
      <p:ext uri="{BB962C8B-B14F-4D97-AF65-F5344CB8AC3E}">
        <p14:creationId xmlns:p14="http://schemas.microsoft.com/office/powerpoint/2010/main" val="102312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7: Deadlocks</a:t>
            </a:r>
          </a:p>
        </p:txBody>
      </p:sp>
      <p:sp>
        <p:nvSpPr>
          <p:cNvPr id="3" name="Slide Number Placeholder 5"/>
          <p:cNvSpPr txBox="1">
            <a:spLocks/>
          </p:cNvSpPr>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lstStyle>
            <a:defPPr>
              <a:defRPr lang="en-US"/>
            </a:defPPr>
            <a:lvl1pPr marL="0" algn="l" defTabSz="914400" rtl="0" eaLnBrk="0" latinLnBrk="0" hangingPunct="0">
              <a:defRPr sz="1600" kern="1200">
                <a:solidFill>
                  <a:schemeClr val="tx1"/>
                </a:solidFill>
                <a:effectLst/>
                <a:latin typeface="Arial" charset="0"/>
                <a:ea typeface="ＭＳ Ｐゴシック" charset="0"/>
                <a:cs typeface="+mn-cs"/>
              </a:defRPr>
            </a:lvl1pPr>
            <a:lvl2pPr marL="742950" indent="-285750" algn="l" defTabSz="914400" rtl="0" eaLnBrk="0" latinLnBrk="0" hangingPunct="0">
              <a:defRPr sz="1600" kern="1200">
                <a:solidFill>
                  <a:schemeClr val="tx1"/>
                </a:solidFill>
                <a:latin typeface="Arial" charset="0"/>
                <a:ea typeface="ＭＳ Ｐゴシック" charset="0"/>
                <a:cs typeface="+mn-cs"/>
              </a:defRPr>
            </a:lvl2pPr>
            <a:lvl3pPr marL="1143000" indent="-228600" algn="l" defTabSz="914400" rtl="0" eaLnBrk="0" latinLnBrk="0" hangingPunct="0">
              <a:defRPr sz="1600" kern="1200">
                <a:solidFill>
                  <a:schemeClr val="tx1"/>
                </a:solidFill>
                <a:latin typeface="Arial" charset="0"/>
                <a:ea typeface="ＭＳ Ｐゴシック" charset="0"/>
                <a:cs typeface="+mn-cs"/>
              </a:defRPr>
            </a:lvl3pPr>
            <a:lvl4pPr marL="1600200" indent="-228600" algn="l" defTabSz="914400" rtl="0" eaLnBrk="0" latinLnBrk="0" hangingPunct="0">
              <a:defRPr sz="1600" kern="1200">
                <a:solidFill>
                  <a:schemeClr val="tx1"/>
                </a:solidFill>
                <a:latin typeface="Arial" charset="0"/>
                <a:ea typeface="ＭＳ Ｐゴシック" charset="0"/>
                <a:cs typeface="+mn-cs"/>
              </a:defRPr>
            </a:lvl4pPr>
            <a:lvl5pPr marL="2057400" indent="-228600" algn="l" defTabSz="914400" rtl="0" eaLnBrk="0" latinLnBrk="0" hangingPunct="0">
              <a:defRPr sz="16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9pPr>
          </a:lstStyle>
          <a:p>
            <a:pPr eaLnBrk="1" hangingPunct="1"/>
            <a:fld id="{48383DFE-9C4D-7E41-A052-3014DB3EA66D}" type="slidenum">
              <a:rPr lang="en-US" smtClean="0"/>
              <a:pPr eaLnBrk="1" hangingPunct="1"/>
              <a:t>21</a:t>
            </a:fld>
            <a:endParaRPr lang="en-US"/>
          </a:p>
        </p:txBody>
      </p:sp>
      <p:sp>
        <p:nvSpPr>
          <p:cNvPr id="4" name="Rectangle 3"/>
          <p:cNvSpPr txBox="1">
            <a:spLocks noChangeArrowheads="1"/>
          </p:cNvSpPr>
          <p:nvPr/>
        </p:nvSpPr>
        <p:spPr>
          <a:xfrm>
            <a:off x="320106" y="1142898"/>
            <a:ext cx="8610600" cy="51816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just">
              <a:lnSpc>
                <a:spcPct val="90000"/>
              </a:lnSpc>
              <a:buFontTx/>
              <a:buNone/>
            </a:pPr>
            <a:r>
              <a:rPr lang="en-US" sz="1800" dirty="0" smtClean="0">
                <a:latin typeface="Arial" charset="0"/>
                <a:cs typeface="Times New Roman" charset="0"/>
              </a:rPr>
              <a:t> Do not allow one of the four conditions to occur.</a:t>
            </a:r>
          </a:p>
          <a:p>
            <a:pPr marL="0" indent="0" algn="just">
              <a:lnSpc>
                <a:spcPct val="90000"/>
              </a:lnSpc>
              <a:buFont typeface="Wingdings" charset="0"/>
              <a:buNone/>
            </a:pPr>
            <a:r>
              <a:rPr lang="en-US" sz="1800" dirty="0" smtClean="0">
                <a:latin typeface="Arial" charset="0"/>
                <a:cs typeface="Times New Roman" charset="0"/>
              </a:rPr>
              <a:t> </a:t>
            </a:r>
          </a:p>
          <a:p>
            <a:pPr marL="0" indent="0" algn="just">
              <a:lnSpc>
                <a:spcPct val="90000"/>
              </a:lnSpc>
              <a:buFontTx/>
              <a:buNone/>
            </a:pPr>
            <a:r>
              <a:rPr lang="en-US" sz="1800" b="1" dirty="0" smtClean="0">
                <a:latin typeface="Arial" charset="0"/>
                <a:cs typeface="Times New Roman" charset="0"/>
              </a:rPr>
              <a:t>No preemption:</a:t>
            </a:r>
            <a:endParaRPr lang="en-US" sz="1800" dirty="0" smtClean="0">
              <a:latin typeface="Arial" charset="0"/>
              <a:cs typeface="Times New Roman" charset="0"/>
            </a:endParaRPr>
          </a:p>
          <a:p>
            <a:pPr marL="0" indent="0" algn="just">
              <a:lnSpc>
                <a:spcPct val="90000"/>
              </a:lnSpc>
              <a:buFontTx/>
              <a:buNone/>
            </a:pPr>
            <a:r>
              <a:rPr lang="en-US" sz="1800" dirty="0" smtClean="0">
                <a:latin typeface="Arial" charset="0"/>
                <a:cs typeface="Times New Roman" charset="0"/>
              </a:rPr>
              <a:t> </a:t>
            </a:r>
          </a:p>
          <a:p>
            <a:pPr marL="857250" lvl="1" indent="-400050" algn="just">
              <a:lnSpc>
                <a:spcPct val="90000"/>
              </a:lnSpc>
              <a:buFont typeface="Wingdings" charset="0"/>
              <a:buNone/>
            </a:pPr>
            <a:r>
              <a:rPr lang="en-US" sz="1800" dirty="0" smtClean="0">
                <a:latin typeface="Arial" charset="0"/>
                <a:cs typeface="Times New Roman" charset="0"/>
              </a:rPr>
              <a:t>a)  Release any resource already being held if the process can't get an additional resource.</a:t>
            </a:r>
          </a:p>
          <a:p>
            <a:pPr marL="857250" lvl="1" indent="-400050" algn="just">
              <a:lnSpc>
                <a:spcPct val="90000"/>
              </a:lnSpc>
              <a:buFont typeface="Wingdings" charset="0"/>
              <a:buNone/>
            </a:pPr>
            <a:r>
              <a:rPr lang="en-US" sz="1800" dirty="0" smtClean="0">
                <a:latin typeface="Arial" charset="0"/>
                <a:cs typeface="Times New Roman" charset="0"/>
              </a:rPr>
              <a:t>b)  Allow preemption - if a needed resource is held by another process, which is also waiting on some resource, steal it. Otherwise wait.</a:t>
            </a:r>
          </a:p>
          <a:p>
            <a:pPr marL="0" indent="0" algn="just">
              <a:lnSpc>
                <a:spcPct val="90000"/>
              </a:lnSpc>
              <a:buFontTx/>
              <a:buNone/>
            </a:pPr>
            <a:r>
              <a:rPr lang="en-US" sz="1800" dirty="0" smtClean="0">
                <a:latin typeface="Arial" charset="0"/>
                <a:cs typeface="Times New Roman" charset="0"/>
              </a:rPr>
              <a:t> </a:t>
            </a:r>
          </a:p>
          <a:p>
            <a:pPr marL="0" indent="0" algn="just">
              <a:lnSpc>
                <a:spcPct val="90000"/>
              </a:lnSpc>
              <a:buFontTx/>
              <a:buNone/>
            </a:pPr>
            <a:r>
              <a:rPr lang="en-US" sz="1800" b="1" dirty="0" smtClean="0">
                <a:latin typeface="Arial" charset="0"/>
                <a:cs typeface="Times New Roman" charset="0"/>
              </a:rPr>
              <a:t>Circular wait:</a:t>
            </a:r>
            <a:endParaRPr lang="en-US" sz="1800" dirty="0" smtClean="0">
              <a:latin typeface="Arial" charset="0"/>
              <a:cs typeface="Times New Roman" charset="0"/>
            </a:endParaRPr>
          </a:p>
          <a:p>
            <a:pPr marL="0" indent="0" algn="just">
              <a:lnSpc>
                <a:spcPct val="90000"/>
              </a:lnSpc>
              <a:buFontTx/>
              <a:buNone/>
            </a:pPr>
            <a:r>
              <a:rPr lang="en-US" sz="1800" dirty="0" smtClean="0">
                <a:latin typeface="Arial" charset="0"/>
                <a:cs typeface="Times New Roman" charset="0"/>
              </a:rPr>
              <a:t> </a:t>
            </a:r>
          </a:p>
          <a:p>
            <a:pPr marL="857250" lvl="1" indent="-400050" algn="just">
              <a:lnSpc>
                <a:spcPct val="90000"/>
              </a:lnSpc>
              <a:buFont typeface="Wingdings" charset="0"/>
              <a:buAutoNum type="alphaLcParenR"/>
            </a:pPr>
            <a:r>
              <a:rPr lang="en-US" sz="1800" dirty="0" smtClean="0">
                <a:latin typeface="Arial" charset="0"/>
                <a:cs typeface="Times New Roman" charset="0"/>
              </a:rPr>
              <a:t>Number resources and only request in ascending order.</a:t>
            </a:r>
          </a:p>
          <a:p>
            <a:pPr marL="857250" lvl="1" indent="-400050" algn="just">
              <a:lnSpc>
                <a:spcPct val="90000"/>
              </a:lnSpc>
              <a:buFont typeface="Wingdings" charset="0"/>
              <a:buAutoNum type="alphaLcParenR"/>
            </a:pPr>
            <a:endParaRPr lang="en-US" sz="1800" dirty="0" smtClean="0">
              <a:latin typeface="Arial" charset="0"/>
              <a:cs typeface="Times New Roman" charset="0"/>
            </a:endParaRPr>
          </a:p>
          <a:p>
            <a:pPr marL="0" indent="0" algn="just">
              <a:lnSpc>
                <a:spcPct val="90000"/>
              </a:lnSpc>
              <a:buFontTx/>
              <a:buNone/>
            </a:pPr>
            <a:r>
              <a:rPr lang="en-US" sz="2200" dirty="0" smtClean="0">
                <a:latin typeface="Arial" charset="0"/>
                <a:cs typeface="Times New Roman" charset="0"/>
              </a:rPr>
              <a:t>EACH of these prevention techniques may cause a decrease in utilization and/or resources. For this reason, prevention isn't necessarily the best technique.</a:t>
            </a:r>
          </a:p>
          <a:p>
            <a:pPr marL="0" indent="0" algn="just">
              <a:lnSpc>
                <a:spcPct val="90000"/>
              </a:lnSpc>
              <a:buFontTx/>
              <a:buNone/>
            </a:pPr>
            <a:r>
              <a:rPr lang="en-US" sz="2200" dirty="0" smtClean="0">
                <a:latin typeface="Arial" charset="0"/>
                <a:cs typeface="Times New Roman" charset="0"/>
              </a:rPr>
              <a:t>Prevention is generally the easiest to implement</a:t>
            </a:r>
          </a:p>
        </p:txBody>
      </p:sp>
      <p:sp>
        <p:nvSpPr>
          <p:cNvPr id="5" name="Rectangle 6"/>
          <p:cNvSpPr>
            <a:spLocks noChangeArrowheads="1"/>
          </p:cNvSpPr>
          <p:nvPr/>
        </p:nvSpPr>
        <p:spPr bwMode="auto">
          <a:xfrm>
            <a:off x="304800" y="2286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a:t>DEADLOCKS</a:t>
            </a:r>
          </a:p>
        </p:txBody>
      </p:sp>
      <p:sp>
        <p:nvSpPr>
          <p:cNvPr id="6" name="Text Box 7"/>
          <p:cNvSpPr txBox="1">
            <a:spLocks noChangeArrowheads="1"/>
          </p:cNvSpPr>
          <p:nvPr/>
        </p:nvSpPr>
        <p:spPr bwMode="auto">
          <a:xfrm>
            <a:off x="4495800" y="228600"/>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800" b="1" dirty="0"/>
              <a:t>Deadlock</a:t>
            </a:r>
          </a:p>
          <a:p>
            <a:pPr algn="ctr" eaLnBrk="1" hangingPunct="1"/>
            <a:r>
              <a:rPr lang="en-US" sz="2800" b="1" dirty="0"/>
              <a:t>Prevention</a:t>
            </a:r>
          </a:p>
        </p:txBody>
      </p:sp>
    </p:spTree>
    <p:extLst>
      <p:ext uri="{BB962C8B-B14F-4D97-AF65-F5344CB8AC3E}">
        <p14:creationId xmlns:p14="http://schemas.microsoft.com/office/powerpoint/2010/main" val="241705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203" y="740929"/>
            <a:ext cx="3894666" cy="738664"/>
          </a:xfrm>
          <a:prstGeom prst="rect">
            <a:avLst/>
          </a:prstGeom>
          <a:noFill/>
        </p:spPr>
        <p:txBody>
          <a:bodyPr wrap="none" rtlCol="0">
            <a:spAutoFit/>
          </a:bodyPr>
          <a:lstStyle/>
          <a:p>
            <a:pPr algn="ctr"/>
            <a:r>
              <a:rPr lang="en-US" sz="2400" dirty="0" smtClean="0"/>
              <a:t>Recovery through Rollback</a:t>
            </a:r>
          </a:p>
          <a:p>
            <a:endParaRPr lang="en-US" dirty="0"/>
          </a:p>
        </p:txBody>
      </p:sp>
      <p:sp>
        <p:nvSpPr>
          <p:cNvPr id="3" name="TextBox 2"/>
          <p:cNvSpPr txBox="1"/>
          <p:nvPr/>
        </p:nvSpPr>
        <p:spPr>
          <a:xfrm>
            <a:off x="440994" y="2081657"/>
            <a:ext cx="8414155" cy="2862323"/>
          </a:xfrm>
          <a:prstGeom prst="rect">
            <a:avLst/>
          </a:prstGeom>
          <a:noFill/>
        </p:spPr>
        <p:txBody>
          <a:bodyPr wrap="square" rtlCol="0">
            <a:spAutoFit/>
          </a:bodyPr>
          <a:lstStyle/>
          <a:p>
            <a:r>
              <a:rPr lang="en-US" dirty="0" smtClean="0"/>
              <a:t>If the system designers and machine operators know that deadlocks are likely,</a:t>
            </a:r>
          </a:p>
          <a:p>
            <a:r>
              <a:rPr lang="en-US" dirty="0" smtClean="0"/>
              <a:t>They can arrange to have processes </a:t>
            </a:r>
            <a:r>
              <a:rPr lang="en-US" dirty="0" err="1" smtClean="0"/>
              <a:t>checkpointed</a:t>
            </a:r>
            <a:r>
              <a:rPr lang="en-US" dirty="0" smtClean="0"/>
              <a:t> periodically</a:t>
            </a:r>
          </a:p>
          <a:p>
            <a:endParaRPr lang="en-US" dirty="0" smtClean="0"/>
          </a:p>
          <a:p>
            <a:endParaRPr lang="en-US" dirty="0"/>
          </a:p>
          <a:p>
            <a:r>
              <a:rPr lang="en-US" dirty="0" err="1" smtClean="0"/>
              <a:t>Checkpointing</a:t>
            </a:r>
            <a:r>
              <a:rPr lang="en-US" dirty="0" smtClean="0"/>
              <a:t> a process means that a state is written to a file so that it can be restarted later</a:t>
            </a:r>
          </a:p>
          <a:p>
            <a:endParaRPr lang="en-US" dirty="0" smtClean="0"/>
          </a:p>
          <a:p>
            <a:endParaRPr lang="en-US" dirty="0"/>
          </a:p>
          <a:p>
            <a:r>
              <a:rPr lang="en-US" dirty="0" smtClean="0"/>
              <a:t>The checkpoint contains no only the memory image, but also the resource state, in other words, which resources are currently assigned to the process.</a:t>
            </a:r>
            <a:endParaRPr lang="en-US" dirty="0"/>
          </a:p>
        </p:txBody>
      </p:sp>
    </p:spTree>
    <p:extLst>
      <p:ext uri="{BB962C8B-B14F-4D97-AF65-F5344CB8AC3E}">
        <p14:creationId xmlns:p14="http://schemas.microsoft.com/office/powerpoint/2010/main" val="3248782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1468" y="740929"/>
            <a:ext cx="4306137" cy="738664"/>
          </a:xfrm>
          <a:prstGeom prst="rect">
            <a:avLst/>
          </a:prstGeom>
          <a:noFill/>
        </p:spPr>
        <p:txBody>
          <a:bodyPr wrap="none" rtlCol="0">
            <a:spAutoFit/>
          </a:bodyPr>
          <a:lstStyle/>
          <a:p>
            <a:pPr algn="ctr"/>
            <a:r>
              <a:rPr lang="en-US" sz="2400" dirty="0" smtClean="0"/>
              <a:t>Recovery through Preemption</a:t>
            </a:r>
          </a:p>
          <a:p>
            <a:endParaRPr lang="en-US" dirty="0"/>
          </a:p>
        </p:txBody>
      </p:sp>
      <p:sp>
        <p:nvSpPr>
          <p:cNvPr id="3" name="TextBox 2"/>
          <p:cNvSpPr txBox="1"/>
          <p:nvPr/>
        </p:nvSpPr>
        <p:spPr>
          <a:xfrm>
            <a:off x="440994" y="2081657"/>
            <a:ext cx="8414155" cy="2862323"/>
          </a:xfrm>
          <a:prstGeom prst="rect">
            <a:avLst/>
          </a:prstGeom>
          <a:noFill/>
        </p:spPr>
        <p:txBody>
          <a:bodyPr wrap="square" rtlCol="0">
            <a:spAutoFit/>
          </a:bodyPr>
          <a:lstStyle/>
          <a:p>
            <a:r>
              <a:rPr lang="en-US" dirty="0" smtClean="0"/>
              <a:t>In some cases it may be possible to temporarily take a resource away from its current owner and give it to another process</a:t>
            </a:r>
          </a:p>
          <a:p>
            <a:endParaRPr lang="en-US" dirty="0" smtClean="0"/>
          </a:p>
          <a:p>
            <a:endParaRPr lang="en-US" dirty="0"/>
          </a:p>
          <a:p>
            <a:r>
              <a:rPr lang="en-US" dirty="0" smtClean="0"/>
              <a:t>The ability to take a resource away from a process, have another process use it, and then give it back without the process noticing it is highly dependent on the nature of the resource</a:t>
            </a:r>
          </a:p>
          <a:p>
            <a:endParaRPr lang="en-US" dirty="0" smtClean="0"/>
          </a:p>
          <a:p>
            <a:endParaRPr lang="en-US" dirty="0"/>
          </a:p>
          <a:p>
            <a:r>
              <a:rPr lang="en-US" dirty="0" smtClean="0"/>
              <a:t>Recovering this way is frequently difficult or impossible</a:t>
            </a:r>
            <a:endParaRPr lang="en-US" dirty="0"/>
          </a:p>
        </p:txBody>
      </p:sp>
    </p:spTree>
    <p:extLst>
      <p:ext uri="{BB962C8B-B14F-4D97-AF65-F5344CB8AC3E}">
        <p14:creationId xmlns:p14="http://schemas.microsoft.com/office/powerpoint/2010/main" val="2864397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4840" y="740929"/>
            <a:ext cx="4739399" cy="738664"/>
          </a:xfrm>
          <a:prstGeom prst="rect">
            <a:avLst/>
          </a:prstGeom>
          <a:noFill/>
        </p:spPr>
        <p:txBody>
          <a:bodyPr wrap="none" rtlCol="0">
            <a:spAutoFit/>
          </a:bodyPr>
          <a:lstStyle/>
          <a:p>
            <a:pPr algn="ctr"/>
            <a:r>
              <a:rPr lang="en-US" sz="2400" dirty="0" smtClean="0"/>
              <a:t>Recovery through Killing Process</a:t>
            </a:r>
          </a:p>
          <a:p>
            <a:endParaRPr lang="en-US" dirty="0"/>
          </a:p>
        </p:txBody>
      </p:sp>
      <p:sp>
        <p:nvSpPr>
          <p:cNvPr id="3" name="TextBox 2"/>
          <p:cNvSpPr txBox="1"/>
          <p:nvPr/>
        </p:nvSpPr>
        <p:spPr>
          <a:xfrm>
            <a:off x="440994" y="2081657"/>
            <a:ext cx="8414155" cy="2308324"/>
          </a:xfrm>
          <a:prstGeom prst="rect">
            <a:avLst/>
          </a:prstGeom>
          <a:noFill/>
        </p:spPr>
        <p:txBody>
          <a:bodyPr wrap="square" rtlCol="0">
            <a:spAutoFit/>
          </a:bodyPr>
          <a:lstStyle/>
          <a:p>
            <a:r>
              <a:rPr lang="en-US" dirty="0" smtClean="0"/>
              <a:t>Crudest, but simplest way to break a deadlock is to kill one or more processes</a:t>
            </a:r>
          </a:p>
          <a:p>
            <a:endParaRPr lang="en-US" dirty="0"/>
          </a:p>
          <a:p>
            <a:endParaRPr lang="en-US" dirty="0" smtClean="0"/>
          </a:p>
          <a:p>
            <a:r>
              <a:rPr lang="en-US" dirty="0" smtClean="0"/>
              <a:t>One possibility is to kill a process in the cycle</a:t>
            </a:r>
          </a:p>
          <a:p>
            <a:endParaRPr lang="en-US" dirty="0"/>
          </a:p>
          <a:p>
            <a:endParaRPr lang="en-US" dirty="0" smtClean="0"/>
          </a:p>
          <a:p>
            <a:r>
              <a:rPr lang="en-US" dirty="0" smtClean="0"/>
              <a:t>Where possible, it is best to kill a process that can be rerun from the beginning with no ill effects</a:t>
            </a:r>
            <a:endParaRPr lang="en-US" dirty="0"/>
          </a:p>
        </p:txBody>
      </p:sp>
    </p:spTree>
    <p:extLst>
      <p:ext uri="{BB962C8B-B14F-4D97-AF65-F5344CB8AC3E}">
        <p14:creationId xmlns:p14="http://schemas.microsoft.com/office/powerpoint/2010/main" val="113432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dirty="0"/>
              <a:t>7: Deadlocks</a:t>
            </a:r>
          </a:p>
        </p:txBody>
      </p:sp>
      <p:sp>
        <p:nvSpPr>
          <p:cNvPr id="3" name="Slide Number Placeholder 5"/>
          <p:cNvSpPr txBox="1">
            <a:spLocks/>
          </p:cNvSpPr>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lstStyle>
            <a:defPPr>
              <a:defRPr lang="en-US"/>
            </a:defPPr>
            <a:lvl1pPr marL="0" algn="l" defTabSz="914400" rtl="0" eaLnBrk="0" latinLnBrk="0" hangingPunct="0">
              <a:defRPr sz="1600" kern="1200">
                <a:solidFill>
                  <a:schemeClr val="tx1"/>
                </a:solidFill>
                <a:effectLst/>
                <a:latin typeface="Arial" charset="0"/>
                <a:ea typeface="ＭＳ Ｐゴシック" charset="0"/>
                <a:cs typeface="+mn-cs"/>
              </a:defRPr>
            </a:lvl1pPr>
            <a:lvl2pPr marL="742950" indent="-285750" algn="l" defTabSz="914400" rtl="0" eaLnBrk="0" latinLnBrk="0" hangingPunct="0">
              <a:defRPr sz="1600" kern="1200">
                <a:solidFill>
                  <a:schemeClr val="tx1"/>
                </a:solidFill>
                <a:latin typeface="Arial" charset="0"/>
                <a:ea typeface="ＭＳ Ｐゴシック" charset="0"/>
                <a:cs typeface="+mn-cs"/>
              </a:defRPr>
            </a:lvl2pPr>
            <a:lvl3pPr marL="1143000" indent="-228600" algn="l" defTabSz="914400" rtl="0" eaLnBrk="0" latinLnBrk="0" hangingPunct="0">
              <a:defRPr sz="1600" kern="1200">
                <a:solidFill>
                  <a:schemeClr val="tx1"/>
                </a:solidFill>
                <a:latin typeface="Arial" charset="0"/>
                <a:ea typeface="ＭＳ Ｐゴシック" charset="0"/>
                <a:cs typeface="+mn-cs"/>
              </a:defRPr>
            </a:lvl3pPr>
            <a:lvl4pPr marL="1600200" indent="-228600" algn="l" defTabSz="914400" rtl="0" eaLnBrk="0" latinLnBrk="0" hangingPunct="0">
              <a:defRPr sz="1600" kern="1200">
                <a:solidFill>
                  <a:schemeClr val="tx1"/>
                </a:solidFill>
                <a:latin typeface="Arial" charset="0"/>
                <a:ea typeface="ＭＳ Ｐゴシック" charset="0"/>
                <a:cs typeface="+mn-cs"/>
              </a:defRPr>
            </a:lvl4pPr>
            <a:lvl5pPr marL="2057400" indent="-228600" algn="l" defTabSz="914400" rtl="0" eaLnBrk="0" latinLnBrk="0" hangingPunct="0">
              <a:defRPr sz="16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1600" kern="1200">
                <a:solidFill>
                  <a:schemeClr val="tx1"/>
                </a:solidFill>
                <a:latin typeface="Arial" charset="0"/>
                <a:ea typeface="ＭＳ Ｐゴシック" charset="0"/>
                <a:cs typeface="+mn-cs"/>
              </a:defRPr>
            </a:lvl9pPr>
          </a:lstStyle>
          <a:p>
            <a:pPr eaLnBrk="1" hangingPunct="1"/>
            <a:fld id="{6D823D20-E5C3-824D-8F97-8F26DC9675F8}" type="slidenum">
              <a:rPr lang="en-US" smtClean="0"/>
              <a:pPr eaLnBrk="1" hangingPunct="1"/>
              <a:t>25</a:t>
            </a:fld>
            <a:endParaRPr lang="en-US"/>
          </a:p>
        </p:txBody>
      </p:sp>
      <p:sp>
        <p:nvSpPr>
          <p:cNvPr id="4" name="Rectangle 3"/>
          <p:cNvSpPr txBox="1">
            <a:spLocks noChangeArrowheads="1"/>
          </p:cNvSpPr>
          <p:nvPr/>
        </p:nvSpPr>
        <p:spPr>
          <a:xfrm>
            <a:off x="228600" y="1752600"/>
            <a:ext cx="8610600" cy="4572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just">
              <a:buFontTx/>
              <a:buNone/>
            </a:pPr>
            <a:r>
              <a:rPr lang="en-US" sz="1800" b="1" dirty="0" smtClean="0">
                <a:latin typeface="Helvetica" charset="0"/>
                <a:cs typeface="Times New Roman" charset="0"/>
              </a:rPr>
              <a:t>NOTE: All deadlocks are unsafe, but all </a:t>
            </a:r>
            <a:r>
              <a:rPr lang="en-US" sz="1800" b="1" dirty="0" err="1" smtClean="0">
                <a:latin typeface="Helvetica" charset="0"/>
                <a:cs typeface="Times New Roman" charset="0"/>
              </a:rPr>
              <a:t>unsafes</a:t>
            </a:r>
            <a:r>
              <a:rPr lang="en-US" sz="1800" b="1" dirty="0" smtClean="0">
                <a:latin typeface="Helvetica" charset="0"/>
                <a:cs typeface="Times New Roman" charset="0"/>
              </a:rPr>
              <a:t> are NOT deadlocks.</a:t>
            </a:r>
            <a:endParaRPr lang="en-US" sz="1800" dirty="0">
              <a:latin typeface="New York" charset="0"/>
              <a:cs typeface="Times New Roman" charset="0"/>
            </a:endParaRPr>
          </a:p>
        </p:txBody>
      </p:sp>
      <p:sp>
        <p:nvSpPr>
          <p:cNvPr id="5" name="Rectangle 5"/>
          <p:cNvSpPr>
            <a:spLocks noChangeArrowheads="1"/>
          </p:cNvSpPr>
          <p:nvPr/>
        </p:nvSpPr>
        <p:spPr bwMode="auto">
          <a:xfrm>
            <a:off x="4724400" y="3276600"/>
            <a:ext cx="2819400" cy="1828800"/>
          </a:xfrm>
          <a:prstGeom prst="rect">
            <a:avLst/>
          </a:prstGeom>
          <a:solidFill>
            <a:srgbClr val="CCFFFF"/>
          </a:solidFill>
          <a:ln w="9525">
            <a:solidFill>
              <a:schemeClr val="tx1"/>
            </a:solidFill>
            <a:miter lim="800000"/>
            <a:headEnd/>
            <a:tailEnd/>
          </a:ln>
        </p:spPr>
        <p:txBody>
          <a:bodyPr wrap="none" anchor="ctr"/>
          <a:lstStyle/>
          <a:p>
            <a:pPr algn="ctr"/>
            <a:r>
              <a:rPr lang="en-US" sz="2000" b="1" dirty="0">
                <a:solidFill>
                  <a:schemeClr val="bg1"/>
                </a:solidFill>
              </a:rPr>
              <a:t>SAFE</a:t>
            </a:r>
          </a:p>
        </p:txBody>
      </p:sp>
      <p:sp>
        <p:nvSpPr>
          <p:cNvPr id="6" name="Rectangle 6"/>
          <p:cNvSpPr>
            <a:spLocks noChangeArrowheads="1"/>
          </p:cNvSpPr>
          <p:nvPr/>
        </p:nvSpPr>
        <p:spPr bwMode="auto">
          <a:xfrm>
            <a:off x="1905000" y="3276600"/>
            <a:ext cx="2819400" cy="1828800"/>
          </a:xfrm>
          <a:prstGeom prst="rect">
            <a:avLst/>
          </a:prstGeom>
          <a:solidFill>
            <a:srgbClr val="FFFFCC"/>
          </a:solidFill>
          <a:ln w="9525">
            <a:solidFill>
              <a:schemeClr val="tx1"/>
            </a:solidFill>
            <a:miter lim="800000"/>
            <a:headEnd/>
            <a:tailEnd/>
          </a:ln>
        </p:spPr>
        <p:txBody>
          <a:bodyPr wrap="none" anchor="ctr"/>
          <a:lstStyle/>
          <a:p>
            <a:pPr algn="ctr"/>
            <a:endParaRPr lang="en-US"/>
          </a:p>
        </p:txBody>
      </p:sp>
      <p:sp>
        <p:nvSpPr>
          <p:cNvPr id="7" name="Rectangle 7"/>
          <p:cNvSpPr>
            <a:spLocks noChangeArrowheads="1"/>
          </p:cNvSpPr>
          <p:nvPr/>
        </p:nvSpPr>
        <p:spPr bwMode="auto">
          <a:xfrm>
            <a:off x="2209800" y="4114800"/>
            <a:ext cx="1600200" cy="762000"/>
          </a:xfrm>
          <a:prstGeom prst="rect">
            <a:avLst/>
          </a:prstGeom>
          <a:solidFill>
            <a:srgbClr val="FF99FF"/>
          </a:solidFill>
          <a:ln w="9525">
            <a:solidFill>
              <a:schemeClr val="tx1"/>
            </a:solidFill>
            <a:miter lim="800000"/>
            <a:headEnd/>
            <a:tailEnd/>
          </a:ln>
        </p:spPr>
        <p:txBody>
          <a:bodyPr wrap="none" anchor="ctr"/>
          <a:lstStyle/>
          <a:p>
            <a:pPr algn="ctr"/>
            <a:r>
              <a:rPr lang="en-US" sz="2000" b="1" dirty="0">
                <a:solidFill>
                  <a:schemeClr val="bg1"/>
                </a:solidFill>
              </a:rPr>
              <a:t>DEADLOCK</a:t>
            </a:r>
          </a:p>
        </p:txBody>
      </p:sp>
      <p:sp>
        <p:nvSpPr>
          <p:cNvPr id="8" name="Text Box 10"/>
          <p:cNvSpPr txBox="1">
            <a:spLocks noChangeArrowheads="1"/>
          </p:cNvSpPr>
          <p:nvPr/>
        </p:nvSpPr>
        <p:spPr bwMode="auto">
          <a:xfrm>
            <a:off x="2895600" y="3505200"/>
            <a:ext cx="123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dirty="0">
                <a:solidFill>
                  <a:schemeClr val="bg1"/>
                </a:solidFill>
              </a:rPr>
              <a:t>UNSAFE</a:t>
            </a:r>
          </a:p>
        </p:txBody>
      </p:sp>
      <p:sp>
        <p:nvSpPr>
          <p:cNvPr id="9" name="Text Box 11"/>
          <p:cNvSpPr txBox="1">
            <a:spLocks noChangeArrowheads="1"/>
          </p:cNvSpPr>
          <p:nvPr/>
        </p:nvSpPr>
        <p:spPr bwMode="auto">
          <a:xfrm>
            <a:off x="1905000" y="5181600"/>
            <a:ext cx="2743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lnSpc>
                <a:spcPct val="90000"/>
              </a:lnSpc>
              <a:spcBef>
                <a:spcPct val="20000"/>
              </a:spcBef>
            </a:pPr>
            <a:r>
              <a:rPr lang="en-US" sz="1800" b="1">
                <a:latin typeface="Helvetica" charset="0"/>
                <a:cs typeface="Times New Roman" charset="0"/>
              </a:rPr>
              <a:t>Only with luck will processes avoid deadlock. </a:t>
            </a:r>
            <a:endParaRPr lang="en-US" sz="1800" b="1"/>
          </a:p>
        </p:txBody>
      </p:sp>
      <p:sp>
        <p:nvSpPr>
          <p:cNvPr id="10" name="Text Box 12"/>
          <p:cNvSpPr txBox="1">
            <a:spLocks noChangeArrowheads="1"/>
          </p:cNvSpPr>
          <p:nvPr/>
        </p:nvSpPr>
        <p:spPr bwMode="auto">
          <a:xfrm>
            <a:off x="5399088" y="5159375"/>
            <a:ext cx="18192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lnSpc>
                <a:spcPct val="90000"/>
              </a:lnSpc>
              <a:spcBef>
                <a:spcPct val="20000"/>
              </a:spcBef>
            </a:pPr>
            <a:r>
              <a:rPr lang="en-US" sz="1800" b="1">
                <a:latin typeface="Helvetica" charset="0"/>
                <a:cs typeface="Times New Roman" charset="0"/>
              </a:rPr>
              <a:t>O.S. can avoid </a:t>
            </a:r>
            <a:endParaRPr lang="en-US" sz="1800" b="1">
              <a:latin typeface="New York" charset="0"/>
              <a:cs typeface="Times New Roman" charset="0"/>
            </a:endParaRPr>
          </a:p>
          <a:p>
            <a:pPr algn="ctr" eaLnBrk="1" hangingPunct="1">
              <a:lnSpc>
                <a:spcPct val="90000"/>
              </a:lnSpc>
              <a:spcBef>
                <a:spcPct val="20000"/>
              </a:spcBef>
            </a:pPr>
            <a:r>
              <a:rPr lang="en-US" sz="1800" b="1">
                <a:latin typeface="Helvetica" charset="0"/>
                <a:cs typeface="Times New Roman" charset="0"/>
              </a:rPr>
              <a:t>deadlock.</a:t>
            </a:r>
            <a:endParaRPr lang="en-US" sz="1800" b="1"/>
          </a:p>
        </p:txBody>
      </p:sp>
      <p:sp>
        <p:nvSpPr>
          <p:cNvPr id="11" name="Rectangle 14"/>
          <p:cNvSpPr>
            <a:spLocks noChangeArrowheads="1"/>
          </p:cNvSpPr>
          <p:nvPr/>
        </p:nvSpPr>
        <p:spPr bwMode="auto">
          <a:xfrm>
            <a:off x="304800" y="2286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a:t>DEADLOCKS</a:t>
            </a:r>
          </a:p>
        </p:txBody>
      </p:sp>
      <p:sp>
        <p:nvSpPr>
          <p:cNvPr id="12" name="Text Box 15"/>
          <p:cNvSpPr txBox="1">
            <a:spLocks noChangeArrowheads="1"/>
          </p:cNvSpPr>
          <p:nvPr/>
        </p:nvSpPr>
        <p:spPr bwMode="auto">
          <a:xfrm>
            <a:off x="4495800" y="228600"/>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800" b="1" dirty="0"/>
              <a:t>Deadlock </a:t>
            </a:r>
          </a:p>
          <a:p>
            <a:pPr algn="ctr" eaLnBrk="1" hangingPunct="1"/>
            <a:r>
              <a:rPr lang="en-US" sz="2800" b="1" dirty="0"/>
              <a:t>Avoidance</a:t>
            </a:r>
          </a:p>
        </p:txBody>
      </p:sp>
    </p:spTree>
    <p:extLst>
      <p:ext uri="{BB962C8B-B14F-4D97-AF65-F5344CB8AC3E}">
        <p14:creationId xmlns:p14="http://schemas.microsoft.com/office/powerpoint/2010/main" val="1980637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219200"/>
            <a:ext cx="8915400" cy="44958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just">
              <a:lnSpc>
                <a:spcPct val="90000"/>
              </a:lnSpc>
              <a:buFontTx/>
              <a:buNone/>
            </a:pPr>
            <a:r>
              <a:rPr lang="en-US" sz="1800" dirty="0" smtClean="0">
                <a:latin typeface="Arial" charset="0"/>
                <a:cs typeface="Times New Roman" charset="0"/>
              </a:rPr>
              <a:t>If we have prior knowledge of how resources will be requested, it's possible to determine if we are entering an "unsafe" state.</a:t>
            </a:r>
          </a:p>
          <a:p>
            <a:pPr marL="0" indent="0" algn="just">
              <a:lnSpc>
                <a:spcPct val="90000"/>
              </a:lnSpc>
              <a:buFontTx/>
              <a:buNone/>
            </a:pPr>
            <a:r>
              <a:rPr lang="en-US" sz="1800" dirty="0" smtClean="0">
                <a:latin typeface="Arial" charset="0"/>
                <a:cs typeface="Times New Roman" charset="0"/>
              </a:rPr>
              <a:t> </a:t>
            </a:r>
          </a:p>
          <a:p>
            <a:pPr marL="0" indent="0" algn="just">
              <a:lnSpc>
                <a:spcPct val="90000"/>
              </a:lnSpc>
              <a:buFontTx/>
              <a:buNone/>
            </a:pPr>
            <a:r>
              <a:rPr lang="en-US" sz="1800" dirty="0" smtClean="0">
                <a:latin typeface="Arial" charset="0"/>
                <a:cs typeface="Times New Roman" charset="0"/>
              </a:rPr>
              <a:t>Possible states are:</a:t>
            </a:r>
          </a:p>
          <a:p>
            <a:pPr marL="0" indent="0" algn="just">
              <a:lnSpc>
                <a:spcPct val="90000"/>
              </a:lnSpc>
              <a:buFontTx/>
              <a:buNone/>
            </a:pPr>
            <a:r>
              <a:rPr lang="en-US" sz="1800" dirty="0" smtClean="0">
                <a:latin typeface="Arial" charset="0"/>
                <a:cs typeface="Times New Roman" charset="0"/>
              </a:rPr>
              <a:t> </a:t>
            </a:r>
          </a:p>
          <a:p>
            <a:pPr marL="2057400" lvl="1" indent="-1600200" algn="just">
              <a:lnSpc>
                <a:spcPct val="90000"/>
              </a:lnSpc>
              <a:buFontTx/>
              <a:buNone/>
            </a:pPr>
            <a:r>
              <a:rPr lang="en-US" sz="1800" b="1" dirty="0" smtClean="0">
                <a:latin typeface="Arial" charset="0"/>
                <a:cs typeface="Times New Roman" charset="0"/>
              </a:rPr>
              <a:t>Deadlock</a:t>
            </a:r>
            <a:r>
              <a:rPr lang="en-US" sz="1800" dirty="0" smtClean="0">
                <a:latin typeface="Arial" charset="0"/>
                <a:cs typeface="Times New Roman" charset="0"/>
              </a:rPr>
              <a:t> 	No forward progress can be made.</a:t>
            </a:r>
          </a:p>
          <a:p>
            <a:pPr marL="2057400" lvl="1" indent="-1600200" algn="just">
              <a:lnSpc>
                <a:spcPct val="90000"/>
              </a:lnSpc>
              <a:buFontTx/>
              <a:buNone/>
            </a:pPr>
            <a:r>
              <a:rPr lang="en-US" sz="1800" dirty="0" smtClean="0">
                <a:latin typeface="Arial" charset="0"/>
                <a:cs typeface="Times New Roman" charset="0"/>
              </a:rPr>
              <a:t> </a:t>
            </a:r>
          </a:p>
          <a:p>
            <a:pPr marL="2057400" lvl="1" indent="-1600200" algn="just">
              <a:lnSpc>
                <a:spcPct val="90000"/>
              </a:lnSpc>
              <a:buFontTx/>
              <a:buNone/>
            </a:pPr>
            <a:r>
              <a:rPr lang="en-US" sz="1800" b="1" dirty="0" smtClean="0">
                <a:latin typeface="Arial" charset="0"/>
                <a:cs typeface="Times New Roman" charset="0"/>
              </a:rPr>
              <a:t>Unsafe state </a:t>
            </a:r>
            <a:r>
              <a:rPr lang="en-US" sz="1800" dirty="0" smtClean="0">
                <a:latin typeface="Arial" charset="0"/>
                <a:cs typeface="Times New Roman" charset="0"/>
              </a:rPr>
              <a:t>	A state that </a:t>
            </a:r>
            <a:r>
              <a:rPr lang="en-US" sz="1800" b="1" dirty="0" smtClean="0">
                <a:latin typeface="Arial" charset="0"/>
                <a:cs typeface="Times New Roman" charset="0"/>
              </a:rPr>
              <a:t>may</a:t>
            </a:r>
            <a:r>
              <a:rPr lang="en-US" sz="1800" dirty="0" smtClean="0">
                <a:latin typeface="Arial" charset="0"/>
                <a:cs typeface="Times New Roman" charset="0"/>
              </a:rPr>
              <a:t> allow deadlock.</a:t>
            </a:r>
          </a:p>
          <a:p>
            <a:pPr marL="2057400" lvl="1" indent="-1600200" algn="just">
              <a:lnSpc>
                <a:spcPct val="90000"/>
              </a:lnSpc>
              <a:buFontTx/>
              <a:buNone/>
            </a:pPr>
            <a:r>
              <a:rPr lang="en-US" sz="1800" dirty="0" smtClean="0">
                <a:latin typeface="Arial" charset="0"/>
                <a:cs typeface="Times New Roman" charset="0"/>
              </a:rPr>
              <a:t> </a:t>
            </a:r>
          </a:p>
          <a:p>
            <a:pPr marL="2057400" lvl="1" indent="-1600200" algn="just">
              <a:lnSpc>
                <a:spcPct val="90000"/>
              </a:lnSpc>
              <a:buFontTx/>
              <a:buNone/>
            </a:pPr>
            <a:r>
              <a:rPr lang="en-US" sz="1800" b="1" dirty="0" smtClean="0">
                <a:latin typeface="Arial" charset="0"/>
                <a:cs typeface="Times New Roman" charset="0"/>
              </a:rPr>
              <a:t>Safe  state 	</a:t>
            </a:r>
            <a:r>
              <a:rPr lang="en-US" sz="1800" dirty="0" smtClean="0">
                <a:latin typeface="Arial" charset="0"/>
                <a:cs typeface="Times New Roman" charset="0"/>
              </a:rPr>
              <a:t>A state is safe if a sequence of processes exist such that there are enough resources for the first to finish, and as each finishes and releases its resources there are enough for the next to finish.</a:t>
            </a:r>
          </a:p>
          <a:p>
            <a:pPr marL="0" indent="0" algn="just">
              <a:lnSpc>
                <a:spcPct val="90000"/>
              </a:lnSpc>
              <a:buFontTx/>
              <a:buNone/>
            </a:pPr>
            <a:r>
              <a:rPr lang="en-US" sz="1800" dirty="0" smtClean="0">
                <a:latin typeface="Arial" charset="0"/>
                <a:cs typeface="Times New Roman" charset="0"/>
              </a:rPr>
              <a:t> </a:t>
            </a:r>
          </a:p>
          <a:p>
            <a:pPr marL="0" indent="0" algn="just">
              <a:lnSpc>
                <a:spcPct val="90000"/>
              </a:lnSpc>
              <a:buFontTx/>
              <a:buNone/>
            </a:pPr>
            <a:r>
              <a:rPr lang="en-US" sz="1800" dirty="0" smtClean="0">
                <a:latin typeface="Arial" charset="0"/>
                <a:cs typeface="Times New Roman" charset="0"/>
              </a:rPr>
              <a:t>The rule is simple: If a request allocation would cause an unsafe state, do not honor that request.</a:t>
            </a:r>
          </a:p>
          <a:p>
            <a:pPr marL="0" indent="0" algn="just">
              <a:lnSpc>
                <a:spcPct val="90000"/>
              </a:lnSpc>
              <a:buFontTx/>
              <a:buNone/>
            </a:pPr>
            <a:r>
              <a:rPr lang="en-US" sz="1800" dirty="0" smtClean="0">
                <a:latin typeface="Arial" charset="0"/>
                <a:cs typeface="Times New Roman" charset="0"/>
              </a:rPr>
              <a:t> </a:t>
            </a:r>
          </a:p>
          <a:p>
            <a:pPr marL="0" indent="0" algn="just">
              <a:lnSpc>
                <a:spcPct val="90000"/>
              </a:lnSpc>
              <a:buFontTx/>
              <a:buNone/>
            </a:pPr>
            <a:r>
              <a:rPr lang="en-US" sz="1800" b="1" dirty="0" smtClean="0">
                <a:latin typeface="Arial" charset="0"/>
                <a:cs typeface="Times New Roman" charset="0"/>
              </a:rPr>
              <a:t>NOTE: All deadlocks are unsafe, but all </a:t>
            </a:r>
            <a:r>
              <a:rPr lang="en-US" sz="1800" b="1" dirty="0" err="1" smtClean="0">
                <a:latin typeface="Arial" charset="0"/>
                <a:cs typeface="Times New Roman" charset="0"/>
              </a:rPr>
              <a:t>unsafes</a:t>
            </a:r>
            <a:r>
              <a:rPr lang="en-US" sz="1800" b="1" dirty="0" smtClean="0">
                <a:latin typeface="Arial" charset="0"/>
                <a:cs typeface="Times New Roman" charset="0"/>
              </a:rPr>
              <a:t> are NOT deadlocks.</a:t>
            </a:r>
            <a:endParaRPr lang="en-US" sz="1800" dirty="0">
              <a:latin typeface="Arial" charset="0"/>
            </a:endParaRPr>
          </a:p>
        </p:txBody>
      </p:sp>
      <p:sp>
        <p:nvSpPr>
          <p:cNvPr id="3" name="Rectangle 7"/>
          <p:cNvSpPr>
            <a:spLocks noChangeArrowheads="1"/>
          </p:cNvSpPr>
          <p:nvPr/>
        </p:nvSpPr>
        <p:spPr bwMode="auto">
          <a:xfrm>
            <a:off x="304800" y="2286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a:t>DEADLOCKS</a:t>
            </a:r>
          </a:p>
        </p:txBody>
      </p:sp>
      <p:sp>
        <p:nvSpPr>
          <p:cNvPr id="4" name="Text Box 8"/>
          <p:cNvSpPr txBox="1">
            <a:spLocks noChangeArrowheads="1"/>
          </p:cNvSpPr>
          <p:nvPr/>
        </p:nvSpPr>
        <p:spPr bwMode="auto">
          <a:xfrm>
            <a:off x="4495800" y="228600"/>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800" b="1" dirty="0"/>
              <a:t>Deadlock </a:t>
            </a:r>
          </a:p>
          <a:p>
            <a:pPr algn="ctr" eaLnBrk="1" hangingPunct="1"/>
            <a:r>
              <a:rPr lang="en-US" sz="2800" b="1" dirty="0"/>
              <a:t>Avoidance</a:t>
            </a:r>
          </a:p>
        </p:txBody>
      </p:sp>
    </p:spTree>
    <p:extLst>
      <p:ext uri="{BB962C8B-B14F-4D97-AF65-F5344CB8AC3E}">
        <p14:creationId xmlns:p14="http://schemas.microsoft.com/office/powerpoint/2010/main" val="120667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468" y="1469431"/>
            <a:ext cx="6514819" cy="3600986"/>
          </a:xfrm>
          <a:prstGeom prst="rect">
            <a:avLst/>
          </a:prstGeom>
        </p:spPr>
        <p:txBody>
          <a:bodyPr wrap="square">
            <a:spAutoFit/>
          </a:bodyPr>
          <a:lstStyle/>
          <a:p>
            <a:r>
              <a:rPr lang="en-US" sz="2400" dirty="0" smtClean="0"/>
              <a:t>Banker</a:t>
            </a:r>
            <a:r>
              <a:rPr lang="en-US" sz="2400" dirty="0" smtClean="0">
                <a:latin typeface="Arial"/>
              </a:rPr>
              <a:t>’</a:t>
            </a:r>
            <a:r>
              <a:rPr lang="en-US" sz="2400" dirty="0" smtClean="0"/>
              <a:t>s </a:t>
            </a:r>
            <a:r>
              <a:rPr lang="en-US" sz="2400" dirty="0"/>
              <a:t>Algorithm</a:t>
            </a:r>
            <a:r>
              <a:rPr lang="en-US" sz="2400" dirty="0" smtClean="0"/>
              <a:t>:</a:t>
            </a:r>
          </a:p>
          <a:p>
            <a:endParaRPr lang="en-US" sz="2400" dirty="0"/>
          </a:p>
          <a:p>
            <a:pPr marL="800100" lvl="1" indent="-342900">
              <a:buFont typeface="Arial"/>
              <a:buChar char="•"/>
            </a:pPr>
            <a:r>
              <a:rPr lang="en-US" sz="2000" dirty="0"/>
              <a:t>Tentatively grant each resource </a:t>
            </a:r>
            <a:r>
              <a:rPr lang="en-US" sz="2000" dirty="0" smtClean="0"/>
              <a:t>request</a:t>
            </a:r>
            <a:endParaRPr lang="en-US" sz="2000" dirty="0"/>
          </a:p>
          <a:p>
            <a:pPr marL="800100" lvl="1" indent="-342900">
              <a:buFont typeface="Arial"/>
              <a:buChar char="•"/>
            </a:pPr>
            <a:r>
              <a:rPr lang="en-US" sz="2000" dirty="0"/>
              <a:t>Analyze resulting system state to see if it </a:t>
            </a:r>
            <a:r>
              <a:rPr lang="en-US" sz="2000" dirty="0" smtClean="0"/>
              <a:t>is</a:t>
            </a:r>
            <a:r>
              <a:rPr lang="en-US" altLang="ja-JP" sz="2000" dirty="0" smtClean="0">
                <a:latin typeface="Arial"/>
              </a:rPr>
              <a:t> safe</a:t>
            </a:r>
          </a:p>
          <a:p>
            <a:pPr lvl="1"/>
            <a:endParaRPr lang="en-US" sz="2000" dirty="0"/>
          </a:p>
          <a:p>
            <a:pPr marL="800100" lvl="1" indent="-342900">
              <a:buFont typeface="Arial"/>
              <a:buChar char="•"/>
            </a:pPr>
            <a:r>
              <a:rPr lang="en-US" sz="2000" dirty="0"/>
              <a:t>If safe, grant the request</a:t>
            </a:r>
          </a:p>
          <a:p>
            <a:pPr marL="800100" lvl="1" indent="-342900">
              <a:buFont typeface="Arial"/>
              <a:buChar char="•"/>
            </a:pPr>
            <a:r>
              <a:rPr lang="en-US" sz="2000" dirty="0"/>
              <a:t>if unsafe refuse the request (undo the tentative grant</a:t>
            </a:r>
            <a:r>
              <a:rPr lang="en-US" sz="2000" dirty="0" smtClean="0"/>
              <a:t>)</a:t>
            </a:r>
          </a:p>
          <a:p>
            <a:pPr lvl="1"/>
            <a:endParaRPr lang="en-US" sz="2000" dirty="0"/>
          </a:p>
          <a:p>
            <a:pPr marL="800100" lvl="1" indent="-342900">
              <a:buFont typeface="Arial"/>
              <a:buChar char="•"/>
            </a:pPr>
            <a:r>
              <a:rPr lang="en-US" sz="2000" dirty="0"/>
              <a:t>block the requesting process until it is safe to grant it.</a:t>
            </a:r>
          </a:p>
        </p:txBody>
      </p:sp>
    </p:spTree>
    <p:extLst>
      <p:ext uri="{BB962C8B-B14F-4D97-AF65-F5344CB8AC3E}">
        <p14:creationId xmlns:p14="http://schemas.microsoft.com/office/powerpoint/2010/main" val="2863749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742950"/>
            <a:ext cx="5105400" cy="2679700"/>
          </a:xfrm>
          <a:prstGeom prst="rect">
            <a:avLst/>
          </a:prstGeom>
        </p:spPr>
      </p:pic>
      <p:sp>
        <p:nvSpPr>
          <p:cNvPr id="3" name="Rectangle 2"/>
          <p:cNvSpPr/>
          <p:nvPr/>
        </p:nvSpPr>
        <p:spPr>
          <a:xfrm>
            <a:off x="1182691" y="3719354"/>
            <a:ext cx="6951012" cy="2031325"/>
          </a:xfrm>
          <a:prstGeom prst="rect">
            <a:avLst/>
          </a:prstGeom>
        </p:spPr>
        <p:txBody>
          <a:bodyPr wrap="square">
            <a:spAutoFit/>
          </a:bodyPr>
          <a:lstStyle/>
          <a:p>
            <a:r>
              <a:rPr lang="en-US" dirty="0"/>
              <a:t>W</a:t>
            </a:r>
            <a:r>
              <a:rPr lang="en-US" dirty="0" smtClean="0"/>
              <a:t>e </a:t>
            </a:r>
            <a:r>
              <a:rPr lang="en-US" dirty="0"/>
              <a:t>see two matrices. </a:t>
            </a:r>
            <a:endParaRPr lang="en-US" dirty="0" smtClean="0"/>
          </a:p>
          <a:p>
            <a:endParaRPr lang="en-US" dirty="0" smtClean="0"/>
          </a:p>
          <a:p>
            <a:r>
              <a:rPr lang="en-US" dirty="0" smtClean="0"/>
              <a:t>The </a:t>
            </a:r>
            <a:r>
              <a:rPr lang="en-US" dirty="0"/>
              <a:t>one on the left shows how many of each resource are currently assigned to each of the five processes. </a:t>
            </a:r>
            <a:endParaRPr lang="en-US" dirty="0" smtClean="0"/>
          </a:p>
          <a:p>
            <a:endParaRPr lang="en-US" dirty="0" smtClean="0"/>
          </a:p>
          <a:p>
            <a:r>
              <a:rPr lang="en-US" dirty="0" smtClean="0"/>
              <a:t>The </a:t>
            </a:r>
            <a:r>
              <a:rPr lang="en-US" dirty="0"/>
              <a:t>matrix on the right shows how many resources each process still needs in order to </a:t>
            </a:r>
            <a:r>
              <a:rPr lang="en-US" dirty="0" smtClean="0"/>
              <a:t>complete.</a:t>
            </a:r>
            <a:endParaRPr lang="en-US" dirty="0"/>
          </a:p>
        </p:txBody>
      </p:sp>
      <p:sp>
        <p:nvSpPr>
          <p:cNvPr id="4" name="TextBox 3"/>
          <p:cNvSpPr txBox="1"/>
          <p:nvPr/>
        </p:nvSpPr>
        <p:spPr>
          <a:xfrm>
            <a:off x="2860908" y="102621"/>
            <a:ext cx="3425392" cy="923330"/>
          </a:xfrm>
          <a:prstGeom prst="rect">
            <a:avLst/>
          </a:prstGeom>
          <a:noFill/>
        </p:spPr>
        <p:txBody>
          <a:bodyPr wrap="square" rtlCol="0">
            <a:spAutoFit/>
          </a:bodyPr>
          <a:lstStyle/>
          <a:p>
            <a:r>
              <a:rPr lang="en-US" dirty="0" smtClean="0"/>
              <a:t>BANKER’S ALGORITHM</a:t>
            </a:r>
          </a:p>
          <a:p>
            <a:endParaRPr lang="en-US" dirty="0"/>
          </a:p>
          <a:p>
            <a:endParaRPr lang="en-US" dirty="0"/>
          </a:p>
        </p:txBody>
      </p:sp>
    </p:spTree>
    <p:extLst>
      <p:ext uri="{BB962C8B-B14F-4D97-AF65-F5344CB8AC3E}">
        <p14:creationId xmlns:p14="http://schemas.microsoft.com/office/powerpoint/2010/main" val="345947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742950"/>
            <a:ext cx="5105400" cy="2679700"/>
          </a:xfrm>
          <a:prstGeom prst="rect">
            <a:avLst/>
          </a:prstGeom>
        </p:spPr>
      </p:pic>
      <p:sp>
        <p:nvSpPr>
          <p:cNvPr id="3" name="Rectangle 2"/>
          <p:cNvSpPr/>
          <p:nvPr/>
        </p:nvSpPr>
        <p:spPr>
          <a:xfrm>
            <a:off x="1182691" y="3719354"/>
            <a:ext cx="6951012" cy="1477328"/>
          </a:xfrm>
          <a:prstGeom prst="rect">
            <a:avLst/>
          </a:prstGeom>
        </p:spPr>
        <p:txBody>
          <a:bodyPr wrap="square">
            <a:spAutoFit/>
          </a:bodyPr>
          <a:lstStyle/>
          <a:p>
            <a:r>
              <a:rPr lang="en-US" dirty="0"/>
              <a:t>As in the single resource case, processes must state their total resource needs before </a:t>
            </a:r>
            <a:r>
              <a:rPr lang="en-US" dirty="0" smtClean="0"/>
              <a:t>executing</a:t>
            </a:r>
          </a:p>
          <a:p>
            <a:endParaRPr lang="en-US" dirty="0"/>
          </a:p>
          <a:p>
            <a:r>
              <a:rPr lang="en-US" dirty="0" smtClean="0"/>
              <a:t> So </a:t>
            </a:r>
            <a:r>
              <a:rPr lang="en-US" dirty="0"/>
              <a:t>that the system can compute the right-hand matrix at each instant</a:t>
            </a:r>
          </a:p>
        </p:txBody>
      </p:sp>
      <p:sp>
        <p:nvSpPr>
          <p:cNvPr id="4" name="TextBox 3"/>
          <p:cNvSpPr txBox="1"/>
          <p:nvPr/>
        </p:nvSpPr>
        <p:spPr>
          <a:xfrm>
            <a:off x="2860908" y="102621"/>
            <a:ext cx="3425392" cy="923330"/>
          </a:xfrm>
          <a:prstGeom prst="rect">
            <a:avLst/>
          </a:prstGeom>
          <a:noFill/>
        </p:spPr>
        <p:txBody>
          <a:bodyPr wrap="square" rtlCol="0">
            <a:spAutoFit/>
          </a:bodyPr>
          <a:lstStyle/>
          <a:p>
            <a:r>
              <a:rPr lang="en-US" dirty="0" smtClean="0"/>
              <a:t>BANKER’S ALGORITHM</a:t>
            </a:r>
          </a:p>
          <a:p>
            <a:endParaRPr lang="en-US" dirty="0"/>
          </a:p>
          <a:p>
            <a:endParaRPr lang="en-US" dirty="0"/>
          </a:p>
        </p:txBody>
      </p:sp>
    </p:spTree>
    <p:extLst>
      <p:ext uri="{BB962C8B-B14F-4D97-AF65-F5344CB8AC3E}">
        <p14:creationId xmlns:p14="http://schemas.microsoft.com/office/powerpoint/2010/main" val="3356048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smtClean="0"/>
              <a:t>Deadlocks </a:t>
            </a:r>
            <a:r>
              <a:rPr lang="en-US" sz="3200" dirty="0" smtClean="0"/>
              <a:t>– </a:t>
            </a:r>
            <a:endParaRPr lang="en-US" sz="3200" dirty="0"/>
          </a:p>
        </p:txBody>
      </p:sp>
      <p:sp>
        <p:nvSpPr>
          <p:cNvPr id="4" name="Text Placeholder 3"/>
          <p:cNvSpPr>
            <a:spLocks noGrp="1"/>
          </p:cNvSpPr>
          <p:nvPr>
            <p:ph type="body" sz="half" idx="2"/>
          </p:nvPr>
        </p:nvSpPr>
        <p:spPr/>
        <p:txBody>
          <a:bodyPr/>
          <a:lstStyle/>
          <a:p>
            <a:r>
              <a:rPr lang="en-US" sz="2400" dirty="0"/>
              <a:t>When two or more processes are executed the same command and cannot be completed until the other process is complete.</a:t>
            </a:r>
          </a:p>
          <a:p>
            <a:endParaRPr lang="en-US" dirty="0"/>
          </a:p>
        </p:txBody>
      </p:sp>
    </p:spTree>
    <p:extLst>
      <p:ext uri="{BB962C8B-B14F-4D97-AF65-F5344CB8AC3E}">
        <p14:creationId xmlns:p14="http://schemas.microsoft.com/office/powerpoint/2010/main" val="2481864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Deadlock Prevention</a:t>
            </a:r>
            <a:endParaRPr lang="en-US" dirty="0"/>
          </a:p>
        </p:txBody>
      </p:sp>
      <p:sp>
        <p:nvSpPr>
          <p:cNvPr id="5" name="Content Placeholder 4"/>
          <p:cNvSpPr>
            <a:spLocks noGrp="1"/>
          </p:cNvSpPr>
          <p:nvPr>
            <p:ph idx="1"/>
          </p:nvPr>
        </p:nvSpPr>
        <p:spPr>
          <a:xfrm>
            <a:off x="2133600" y="304800"/>
            <a:ext cx="4800600" cy="1447800"/>
          </a:xfrm>
        </p:spPr>
        <p:txBody>
          <a:bodyPr/>
          <a:lstStyle/>
          <a:p>
            <a:r>
              <a:rPr lang="en-US" dirty="0" smtClean="0"/>
              <a:t>How can we prevent deadlocks?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23954460"/>
              </p:ext>
            </p:extLst>
          </p:nvPr>
        </p:nvGraphicFramePr>
        <p:xfrm>
          <a:off x="2133600" y="1524000"/>
          <a:ext cx="4549424" cy="2440919"/>
        </p:xfrm>
        <a:graphic>
          <a:graphicData uri="http://schemas.openxmlformats.org/drawingml/2006/table">
            <a:tbl>
              <a:tblPr firstRow="1" firstCol="1" bandRow="1">
                <a:tableStyleId>{5C22544A-7EE6-4342-B048-85BDC9FD1C3A}</a:tableStyleId>
              </a:tblPr>
              <a:tblGrid>
                <a:gridCol w="2274712"/>
                <a:gridCol w="2274712"/>
              </a:tblGrid>
              <a:tr h="412123">
                <a:tc>
                  <a:txBody>
                    <a:bodyPr/>
                    <a:lstStyle/>
                    <a:p>
                      <a:pPr marL="0" marR="0" algn="ctr">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Condition</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Approach</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593">
                <a:tc>
                  <a:txBody>
                    <a:bodyPr/>
                    <a:lstStyle/>
                    <a:p>
                      <a:pPr marL="0" marR="0">
                        <a:lnSpc>
                          <a:spcPct val="115000"/>
                        </a:lnSpc>
                        <a:spcBef>
                          <a:spcPts val="0"/>
                        </a:spcBef>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Mutual exclusion</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Spool Everything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0720">
                <a:tc>
                  <a:txBody>
                    <a:bodyPr/>
                    <a:lstStyle/>
                    <a:p>
                      <a:pPr marL="0" marR="0">
                        <a:lnSpc>
                          <a:spcPct val="115000"/>
                        </a:lnSpc>
                        <a:spcBef>
                          <a:spcPts val="0"/>
                        </a:spcBef>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Hold and </a:t>
                      </a:r>
                      <a:r>
                        <a:rPr lang="en-US" sz="1400" b="0" dirty="0" smtClean="0">
                          <a:solidFill>
                            <a:schemeClr val="tx1"/>
                          </a:solidFill>
                          <a:effectLst/>
                          <a:latin typeface="Times New Roman" panose="02020603050405020304" pitchFamily="18" charset="0"/>
                          <a:cs typeface="Times New Roman" panose="02020603050405020304" pitchFamily="18" charset="0"/>
                        </a:rPr>
                        <a:t>Wait</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Request all resources initially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593">
                <a:tc>
                  <a:txBody>
                    <a:bodyPr/>
                    <a:lstStyle/>
                    <a:p>
                      <a:pPr marL="0" marR="0">
                        <a:lnSpc>
                          <a:spcPct val="115000"/>
                        </a:lnSpc>
                        <a:spcBef>
                          <a:spcPts val="0"/>
                        </a:spcBef>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No Preemption</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Take resources away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0890">
                <a:tc>
                  <a:txBody>
                    <a:bodyPr/>
                    <a:lstStyle/>
                    <a:p>
                      <a:pPr marL="0" marR="0">
                        <a:lnSpc>
                          <a:spcPct val="115000"/>
                        </a:lnSpc>
                        <a:spcBef>
                          <a:spcPts val="0"/>
                        </a:spcBef>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Circular Wait</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Order resources numerically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12401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19600"/>
            <a:ext cx="7543800" cy="914400"/>
          </a:xfrm>
        </p:spPr>
        <p:txBody>
          <a:bodyPr/>
          <a:lstStyle/>
          <a:p>
            <a:pPr algn="ctr"/>
            <a:r>
              <a:rPr lang="en-US" dirty="0" smtClean="0"/>
              <a:t>Deadlock Prevention</a:t>
            </a:r>
            <a:endParaRPr lang="en-US" dirty="0"/>
          </a:p>
        </p:txBody>
      </p:sp>
      <p:sp>
        <p:nvSpPr>
          <p:cNvPr id="3" name="Content Placeholder 2"/>
          <p:cNvSpPr>
            <a:spLocks noGrp="1"/>
          </p:cNvSpPr>
          <p:nvPr>
            <p:ph idx="1"/>
          </p:nvPr>
        </p:nvSpPr>
        <p:spPr/>
        <p:txBody>
          <a:bodyPr/>
          <a:lstStyle/>
          <a:p>
            <a:r>
              <a:rPr lang="en-US" dirty="0"/>
              <a:t>Attacking the Mutual Exclusion Condition</a:t>
            </a:r>
          </a:p>
          <a:p>
            <a:r>
              <a:rPr lang="en-US" dirty="0"/>
              <a:t>Attacking the Hold and Wait </a:t>
            </a:r>
            <a:r>
              <a:rPr lang="en-US" dirty="0" smtClean="0"/>
              <a:t>Condition</a:t>
            </a:r>
          </a:p>
          <a:p>
            <a:r>
              <a:rPr lang="en-US" dirty="0" smtClean="0"/>
              <a:t>Attacking </a:t>
            </a:r>
            <a:r>
              <a:rPr lang="en-US" dirty="0"/>
              <a:t>the No Preemption </a:t>
            </a:r>
            <a:r>
              <a:rPr lang="en-US" dirty="0" smtClean="0"/>
              <a:t>Condition</a:t>
            </a:r>
          </a:p>
          <a:p>
            <a:r>
              <a:rPr lang="en-US" dirty="0" smtClean="0"/>
              <a:t>Attacking </a:t>
            </a:r>
            <a:r>
              <a:rPr lang="en-US" dirty="0"/>
              <a:t>the Circular Wait Condition</a:t>
            </a:r>
          </a:p>
          <a:p>
            <a:endParaRPr lang="en-US" dirty="0"/>
          </a:p>
        </p:txBody>
      </p:sp>
    </p:spTree>
    <p:extLst>
      <p:ext uri="{BB962C8B-B14F-4D97-AF65-F5344CB8AC3E}">
        <p14:creationId xmlns:p14="http://schemas.microsoft.com/office/powerpoint/2010/main" val="3029251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43400"/>
            <a:ext cx="7543800" cy="914400"/>
          </a:xfrm>
        </p:spPr>
        <p:txBody>
          <a:bodyPr/>
          <a:lstStyle/>
          <a:p>
            <a:pPr algn="ctr"/>
            <a:r>
              <a:rPr lang="en-US" dirty="0" smtClean="0"/>
              <a:t>Deadlock Prevention</a:t>
            </a:r>
            <a:endParaRPr lang="en-US" dirty="0"/>
          </a:p>
        </p:txBody>
      </p:sp>
      <p:sp>
        <p:nvSpPr>
          <p:cNvPr id="3" name="Content Placeholder 2"/>
          <p:cNvSpPr>
            <a:spLocks noGrp="1"/>
          </p:cNvSpPr>
          <p:nvPr>
            <p:ph idx="1"/>
          </p:nvPr>
        </p:nvSpPr>
        <p:spPr/>
        <p:txBody>
          <a:bodyPr/>
          <a:lstStyle/>
          <a:p>
            <a:pPr marL="0" indent="0">
              <a:buNone/>
            </a:pPr>
            <a:r>
              <a:rPr lang="en-US" dirty="0" smtClean="0"/>
              <a:t>Attacking Mutual Exclusion:</a:t>
            </a:r>
          </a:p>
          <a:p>
            <a:pPr lvl="1"/>
            <a:r>
              <a:rPr lang="en-US" dirty="0" smtClean="0"/>
              <a:t>Removing </a:t>
            </a:r>
            <a:r>
              <a:rPr lang="en-US" dirty="0"/>
              <a:t>the mutual exclusion condition means that no resource will have exclusive access to a single process</a:t>
            </a:r>
            <a:r>
              <a:rPr lang="en-US" dirty="0" smtClean="0"/>
              <a:t>.</a:t>
            </a:r>
          </a:p>
          <a:p>
            <a:pPr lvl="1"/>
            <a:endParaRPr lang="en-US" dirty="0" smtClean="0"/>
          </a:p>
          <a:p>
            <a:pPr lvl="1"/>
            <a:r>
              <a:rPr lang="en-US" dirty="0"/>
              <a:t>The mutual-exclusion condition must </a:t>
            </a:r>
            <a:r>
              <a:rPr lang="en-US" dirty="0" smtClean="0"/>
              <a:t>hold for resources that can be spooled (i.e</a:t>
            </a:r>
            <a:r>
              <a:rPr lang="en-US" dirty="0"/>
              <a:t>., a printer</a:t>
            </a:r>
            <a:r>
              <a:rPr lang="en-US" dirty="0" smtClean="0"/>
              <a:t>)</a:t>
            </a:r>
          </a:p>
          <a:p>
            <a:pPr lvl="1"/>
            <a:endParaRPr lang="en-US" dirty="0"/>
          </a:p>
          <a:p>
            <a:pPr lvl="1"/>
            <a:endParaRPr lang="en-US" dirty="0" smtClean="0"/>
          </a:p>
        </p:txBody>
      </p:sp>
    </p:spTree>
    <p:extLst>
      <p:ext uri="{BB962C8B-B14F-4D97-AF65-F5344CB8AC3E}">
        <p14:creationId xmlns:p14="http://schemas.microsoft.com/office/powerpoint/2010/main" val="1554846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95800"/>
            <a:ext cx="7543800" cy="914400"/>
          </a:xfrm>
        </p:spPr>
        <p:txBody>
          <a:bodyPr/>
          <a:lstStyle/>
          <a:p>
            <a:pPr algn="ctr"/>
            <a:r>
              <a:rPr lang="en-US" dirty="0" smtClean="0"/>
              <a:t>Deadlock Prevention</a:t>
            </a:r>
            <a:endParaRPr lang="en-US" dirty="0"/>
          </a:p>
        </p:txBody>
      </p:sp>
      <p:sp>
        <p:nvSpPr>
          <p:cNvPr id="3" name="Content Placeholder 2"/>
          <p:cNvSpPr>
            <a:spLocks noGrp="1"/>
          </p:cNvSpPr>
          <p:nvPr>
            <p:ph idx="1"/>
          </p:nvPr>
        </p:nvSpPr>
        <p:spPr/>
        <p:txBody>
          <a:bodyPr/>
          <a:lstStyle/>
          <a:p>
            <a:pPr marL="0" indent="0">
              <a:buNone/>
            </a:pPr>
            <a:r>
              <a:rPr lang="en-US" dirty="0" smtClean="0"/>
              <a:t>Problems with Attacking Mutual Condition:</a:t>
            </a:r>
            <a:endParaRPr lang="en-US" dirty="0"/>
          </a:p>
          <a:p>
            <a:pPr lvl="1"/>
            <a:r>
              <a:rPr lang="en-US" dirty="0" smtClean="0"/>
              <a:t>We </a:t>
            </a:r>
            <a:r>
              <a:rPr lang="en-US" dirty="0"/>
              <a:t>cannot prevent deadlocks by denying the mutual-exclusion </a:t>
            </a:r>
            <a:r>
              <a:rPr lang="en-US" dirty="0" smtClean="0"/>
              <a:t>condition, </a:t>
            </a:r>
            <a:r>
              <a:rPr lang="en-US" dirty="0"/>
              <a:t>because some resources are intrinsically </a:t>
            </a:r>
            <a:r>
              <a:rPr lang="en-US" dirty="0" smtClean="0"/>
              <a:t>non-sharable which means they cannot be spooled.</a:t>
            </a:r>
            <a:endParaRPr lang="en-US" dirty="0"/>
          </a:p>
        </p:txBody>
      </p:sp>
    </p:spTree>
    <p:extLst>
      <p:ext uri="{BB962C8B-B14F-4D97-AF65-F5344CB8AC3E}">
        <p14:creationId xmlns:p14="http://schemas.microsoft.com/office/powerpoint/2010/main" val="1289593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Deadlock Prevention</a:t>
            </a:r>
            <a:endParaRPr lang="en-US" dirty="0"/>
          </a:p>
        </p:txBody>
      </p:sp>
      <p:sp>
        <p:nvSpPr>
          <p:cNvPr id="3" name="Content Placeholder 2"/>
          <p:cNvSpPr>
            <a:spLocks noGrp="1"/>
          </p:cNvSpPr>
          <p:nvPr>
            <p:ph idx="1"/>
          </p:nvPr>
        </p:nvSpPr>
        <p:spPr/>
        <p:txBody>
          <a:bodyPr/>
          <a:lstStyle/>
          <a:p>
            <a:pPr marL="0" lvl="0" indent="0">
              <a:buNone/>
            </a:pPr>
            <a:r>
              <a:rPr lang="en-US" dirty="0" smtClean="0"/>
              <a:t>Attacking the Hold and Wait Condition:</a:t>
            </a:r>
          </a:p>
          <a:p>
            <a:pPr lvl="1"/>
            <a:r>
              <a:rPr lang="en-US" dirty="0" smtClean="0"/>
              <a:t>Requires </a:t>
            </a:r>
            <a:r>
              <a:rPr lang="en-US" dirty="0"/>
              <a:t>all processes to request all their resources before starting </a:t>
            </a:r>
            <a:r>
              <a:rPr lang="en-US" dirty="0" smtClean="0"/>
              <a:t>execution</a:t>
            </a:r>
          </a:p>
          <a:p>
            <a:pPr lvl="1"/>
            <a:endParaRPr lang="en-US" dirty="0"/>
          </a:p>
          <a:p>
            <a:pPr lvl="1"/>
            <a:r>
              <a:rPr lang="en-US" dirty="0" smtClean="0"/>
              <a:t>Requires </a:t>
            </a:r>
            <a:r>
              <a:rPr lang="en-US" dirty="0"/>
              <a:t>a process requesting a resource to first temporarily release all the resources it currently holds</a:t>
            </a:r>
          </a:p>
        </p:txBody>
      </p:sp>
    </p:spTree>
    <p:extLst>
      <p:ext uri="{BB962C8B-B14F-4D97-AF65-F5344CB8AC3E}">
        <p14:creationId xmlns:p14="http://schemas.microsoft.com/office/powerpoint/2010/main" val="321488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900" dirty="0" smtClean="0"/>
              <a:t>Deadlock Prevention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Problems with Attacking the Hold and Wait Condition:</a:t>
            </a:r>
          </a:p>
          <a:p>
            <a:pPr lvl="1"/>
            <a:r>
              <a:rPr lang="en-US" dirty="0" smtClean="0"/>
              <a:t>Many processes </a:t>
            </a:r>
            <a:r>
              <a:rPr lang="en-US" dirty="0"/>
              <a:t>do not know how many resources they will need until they have started </a:t>
            </a:r>
            <a:r>
              <a:rPr lang="en-US" dirty="0" smtClean="0"/>
              <a:t>running</a:t>
            </a:r>
          </a:p>
          <a:p>
            <a:pPr lvl="1"/>
            <a:endParaRPr lang="en-US" dirty="0"/>
          </a:p>
          <a:p>
            <a:pPr lvl="1"/>
            <a:r>
              <a:rPr lang="en-US" dirty="0" smtClean="0"/>
              <a:t>Resources will </a:t>
            </a:r>
            <a:r>
              <a:rPr lang="en-US" dirty="0"/>
              <a:t>not be used </a:t>
            </a:r>
            <a:r>
              <a:rPr lang="en-US" dirty="0" smtClean="0"/>
              <a:t>optimally</a:t>
            </a:r>
          </a:p>
          <a:p>
            <a:pPr lvl="1"/>
            <a:endParaRPr lang="en-US" dirty="0" smtClean="0"/>
          </a:p>
          <a:p>
            <a:pPr lvl="1"/>
            <a:r>
              <a:rPr lang="en-US" dirty="0"/>
              <a:t>A process that needs several popular resources may have to wait </a:t>
            </a:r>
            <a:r>
              <a:rPr lang="en-US" dirty="0" smtClean="0"/>
              <a:t>indefinitely</a:t>
            </a:r>
            <a:endParaRPr lang="en-US" dirty="0"/>
          </a:p>
          <a:p>
            <a:endParaRPr lang="en-US" dirty="0"/>
          </a:p>
        </p:txBody>
      </p:sp>
    </p:spTree>
    <p:extLst>
      <p:ext uri="{BB962C8B-B14F-4D97-AF65-F5344CB8AC3E}">
        <p14:creationId xmlns:p14="http://schemas.microsoft.com/office/powerpoint/2010/main" val="97078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Deadlock Prevention</a:t>
            </a:r>
            <a:endParaRPr lang="en-US" dirty="0"/>
          </a:p>
        </p:txBody>
      </p:sp>
      <p:sp>
        <p:nvSpPr>
          <p:cNvPr id="3" name="Content Placeholder 2"/>
          <p:cNvSpPr>
            <a:spLocks noGrp="1"/>
          </p:cNvSpPr>
          <p:nvPr>
            <p:ph idx="1"/>
          </p:nvPr>
        </p:nvSpPr>
        <p:spPr>
          <a:xfrm>
            <a:off x="609600" y="533400"/>
            <a:ext cx="7886700" cy="4575175"/>
          </a:xfrm>
        </p:spPr>
        <p:txBody>
          <a:bodyPr/>
          <a:lstStyle/>
          <a:p>
            <a:pPr marL="0" indent="0">
              <a:buNone/>
            </a:pPr>
            <a:r>
              <a:rPr lang="en-US" dirty="0" smtClean="0"/>
              <a:t>Attacking the No Preemption Condition:</a:t>
            </a:r>
          </a:p>
          <a:p>
            <a:pPr lvl="1"/>
            <a:r>
              <a:rPr lang="en-US" dirty="0" smtClean="0"/>
              <a:t>When process that is holding some resources and requests another resource, then all resources currently being held are preempted.</a:t>
            </a:r>
          </a:p>
          <a:p>
            <a:pPr lvl="1"/>
            <a:endParaRPr lang="en-US" dirty="0" smtClean="0"/>
          </a:p>
          <a:p>
            <a:pPr lvl="1"/>
            <a:r>
              <a:rPr lang="en-US" dirty="0" smtClean="0"/>
              <a:t>The preempted resources are added to the list of resources for which the process is waiting</a:t>
            </a:r>
          </a:p>
          <a:p>
            <a:pPr lvl="1"/>
            <a:endParaRPr lang="en-US" dirty="0" smtClean="0"/>
          </a:p>
          <a:p>
            <a:pPr lvl="1"/>
            <a:r>
              <a:rPr lang="en-US" dirty="0" smtClean="0"/>
              <a:t>The process </a:t>
            </a:r>
            <a:r>
              <a:rPr lang="en-US" dirty="0"/>
              <a:t>will </a:t>
            </a:r>
            <a:r>
              <a:rPr lang="en-US" dirty="0" smtClean="0"/>
              <a:t>restart </a:t>
            </a:r>
            <a:r>
              <a:rPr lang="en-US" dirty="0"/>
              <a:t>only when it can regain its old resources, as well as the new ones that it </a:t>
            </a:r>
            <a:r>
              <a:rPr lang="en-US" dirty="0" smtClean="0"/>
              <a:t>was </a:t>
            </a:r>
            <a:r>
              <a:rPr lang="en-US" dirty="0"/>
              <a:t>requesting</a:t>
            </a:r>
          </a:p>
        </p:txBody>
      </p:sp>
    </p:spTree>
    <p:extLst>
      <p:ext uri="{BB962C8B-B14F-4D97-AF65-F5344CB8AC3E}">
        <p14:creationId xmlns:p14="http://schemas.microsoft.com/office/powerpoint/2010/main" val="292091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Deadlock Prevention</a:t>
            </a:r>
            <a:endParaRPr lang="en-US" dirty="0"/>
          </a:p>
        </p:txBody>
      </p:sp>
      <p:sp>
        <p:nvSpPr>
          <p:cNvPr id="3" name="Content Placeholder 2"/>
          <p:cNvSpPr>
            <a:spLocks noGrp="1"/>
          </p:cNvSpPr>
          <p:nvPr>
            <p:ph idx="1"/>
          </p:nvPr>
        </p:nvSpPr>
        <p:spPr/>
        <p:txBody>
          <a:bodyPr/>
          <a:lstStyle/>
          <a:p>
            <a:pPr marL="0" indent="0">
              <a:buNone/>
            </a:pPr>
            <a:r>
              <a:rPr lang="en-US" dirty="0" smtClean="0"/>
              <a:t>Problems with Attacking the No Preemption Condition:</a:t>
            </a:r>
          </a:p>
          <a:p>
            <a:pPr lvl="1"/>
            <a:r>
              <a:rPr lang="en-US" dirty="0" smtClean="0"/>
              <a:t>Many processes will not allow preemption because preemption will cause the process to fail</a:t>
            </a:r>
          </a:p>
        </p:txBody>
      </p:sp>
    </p:spTree>
    <p:extLst>
      <p:ext uri="{BB962C8B-B14F-4D97-AF65-F5344CB8AC3E}">
        <p14:creationId xmlns:p14="http://schemas.microsoft.com/office/powerpoint/2010/main" val="3810143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Deadlock Prevention</a:t>
            </a:r>
            <a:endParaRPr lang="en-US" dirty="0"/>
          </a:p>
        </p:txBody>
      </p:sp>
      <p:sp>
        <p:nvSpPr>
          <p:cNvPr id="3" name="Content Placeholder 2"/>
          <p:cNvSpPr>
            <a:spLocks noGrp="1"/>
          </p:cNvSpPr>
          <p:nvPr>
            <p:ph idx="1"/>
          </p:nvPr>
        </p:nvSpPr>
        <p:spPr/>
        <p:txBody>
          <a:bodyPr/>
          <a:lstStyle/>
          <a:p>
            <a:pPr marL="0" indent="0">
              <a:buNone/>
            </a:pPr>
            <a:r>
              <a:rPr lang="en-US" dirty="0" smtClean="0"/>
              <a:t>Attacking the Circular Wait Condition:</a:t>
            </a:r>
          </a:p>
          <a:p>
            <a:pPr lvl="1"/>
            <a:r>
              <a:rPr lang="en-US" dirty="0"/>
              <a:t> </a:t>
            </a:r>
            <a:r>
              <a:rPr lang="en-US" dirty="0" smtClean="0"/>
              <a:t>Impose </a:t>
            </a:r>
            <a:r>
              <a:rPr lang="en-US" dirty="0"/>
              <a:t>a total ordering of all resource types </a:t>
            </a:r>
            <a:r>
              <a:rPr lang="en-US" dirty="0" smtClean="0"/>
              <a:t>and </a:t>
            </a:r>
            <a:r>
              <a:rPr lang="en-US" dirty="0"/>
              <a:t>require that each process requests resources in </a:t>
            </a:r>
            <a:r>
              <a:rPr lang="en-US" dirty="0" smtClean="0"/>
              <a:t>the same order</a:t>
            </a:r>
            <a:endParaRPr lang="en-US" dirty="0"/>
          </a:p>
        </p:txBody>
      </p:sp>
    </p:spTree>
    <p:extLst>
      <p:ext uri="{BB962C8B-B14F-4D97-AF65-F5344CB8AC3E}">
        <p14:creationId xmlns:p14="http://schemas.microsoft.com/office/powerpoint/2010/main" val="1925943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Deadlock Prevention</a:t>
            </a:r>
            <a:endParaRPr lang="en-US" dirty="0"/>
          </a:p>
        </p:txBody>
      </p:sp>
      <p:sp>
        <p:nvSpPr>
          <p:cNvPr id="3" name="Content Placeholder 2"/>
          <p:cNvSpPr>
            <a:spLocks noGrp="1"/>
          </p:cNvSpPr>
          <p:nvPr>
            <p:ph idx="1"/>
          </p:nvPr>
        </p:nvSpPr>
        <p:spPr/>
        <p:txBody>
          <a:bodyPr/>
          <a:lstStyle/>
          <a:p>
            <a:pPr marL="0" indent="0">
              <a:buNone/>
            </a:pPr>
            <a:r>
              <a:rPr lang="en-US" dirty="0" smtClean="0"/>
              <a:t>Problems with Attacking the Circular Wait Condition</a:t>
            </a:r>
          </a:p>
          <a:p>
            <a:pPr lvl="1"/>
            <a:r>
              <a:rPr lang="en-US" dirty="0" smtClean="0"/>
              <a:t>It is impossible </a:t>
            </a:r>
            <a:r>
              <a:rPr lang="en-US" dirty="0"/>
              <a:t>to </a:t>
            </a:r>
            <a:r>
              <a:rPr lang="en-US" dirty="0" smtClean="0"/>
              <a:t>find </a:t>
            </a:r>
            <a:r>
              <a:rPr lang="en-US" dirty="0"/>
              <a:t>an ordering that satisfies everyone</a:t>
            </a:r>
          </a:p>
        </p:txBody>
      </p:sp>
    </p:spTree>
    <p:extLst>
      <p:ext uri="{BB962C8B-B14F-4D97-AF65-F5344CB8AC3E}">
        <p14:creationId xmlns:p14="http://schemas.microsoft.com/office/powerpoint/2010/main" val="335055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dirty="0" smtClean="0"/>
              <a:t>Resources</a:t>
            </a:r>
            <a:endParaRPr lang="en-US" sz="6000" dirty="0"/>
          </a:p>
        </p:txBody>
      </p:sp>
      <p:sp>
        <p:nvSpPr>
          <p:cNvPr id="8" name="Content Placeholder 7"/>
          <p:cNvSpPr>
            <a:spLocks noGrp="1"/>
          </p:cNvSpPr>
          <p:nvPr>
            <p:ph sz="quarter" idx="13"/>
          </p:nvPr>
        </p:nvSpPr>
        <p:spPr/>
        <p:txBody>
          <a:bodyPr/>
          <a:lstStyle/>
          <a:p>
            <a:r>
              <a:rPr lang="en-US" dirty="0" err="1" smtClean="0"/>
              <a:t>Preemptable</a:t>
            </a:r>
            <a:r>
              <a:rPr lang="en-US" dirty="0" smtClean="0"/>
              <a:t> –a process that can be taken away from the process owning it with no ill effects.</a:t>
            </a:r>
            <a:endParaRPr lang="en-US" dirty="0"/>
          </a:p>
        </p:txBody>
      </p:sp>
      <p:sp>
        <p:nvSpPr>
          <p:cNvPr id="9" name="Content Placeholder 8"/>
          <p:cNvSpPr>
            <a:spLocks noGrp="1"/>
          </p:cNvSpPr>
          <p:nvPr>
            <p:ph sz="quarter" idx="14"/>
          </p:nvPr>
        </p:nvSpPr>
        <p:spPr/>
        <p:txBody>
          <a:bodyPr/>
          <a:lstStyle/>
          <a:p>
            <a:r>
              <a:rPr lang="en-US" dirty="0" err="1" smtClean="0"/>
              <a:t>Nonpreemptable</a:t>
            </a:r>
            <a:r>
              <a:rPr lang="en-US" dirty="0" smtClean="0"/>
              <a:t> – a process that cannot be taken away from the process owning it without causing the computation to fail.</a:t>
            </a:r>
            <a:endParaRPr lang="en-US" dirty="0"/>
          </a:p>
        </p:txBody>
      </p:sp>
    </p:spTree>
    <p:extLst>
      <p:ext uri="{BB962C8B-B14F-4D97-AF65-F5344CB8AC3E}">
        <p14:creationId xmlns:p14="http://schemas.microsoft.com/office/powerpoint/2010/main" val="2813874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Other Issues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Some other issues with deadlocks?</a:t>
            </a:r>
          </a:p>
          <a:p>
            <a:pPr lvl="1"/>
            <a:r>
              <a:rPr lang="en-US" dirty="0" smtClean="0">
                <a:latin typeface="Times New Roman" panose="02020603050405020304" pitchFamily="18" charset="0"/>
                <a:cs typeface="Times New Roman" panose="02020603050405020304" pitchFamily="18" charset="0"/>
              </a:rPr>
              <a:t>Two-Phase Locking</a:t>
            </a:r>
          </a:p>
          <a:p>
            <a:pPr lvl="1"/>
            <a:r>
              <a:rPr lang="en-US" dirty="0" smtClean="0">
                <a:latin typeface="Times New Roman" panose="02020603050405020304" pitchFamily="18" charset="0"/>
                <a:cs typeface="Times New Roman" panose="02020603050405020304" pitchFamily="18" charset="0"/>
              </a:rPr>
              <a:t>Communication Deadlocks</a:t>
            </a:r>
          </a:p>
          <a:p>
            <a:pPr lvl="1"/>
            <a:r>
              <a:rPr lang="en-US" dirty="0" err="1" smtClean="0">
                <a:latin typeface="Times New Roman" panose="02020603050405020304" pitchFamily="18" charset="0"/>
                <a:cs typeface="Times New Roman" panose="02020603050405020304" pitchFamily="18" charset="0"/>
              </a:rPr>
              <a:t>Livelock</a:t>
            </a:r>
            <a:r>
              <a:rPr lang="en-US" dirty="0" smtClean="0">
                <a:latin typeface="Times New Roman" panose="02020603050405020304" pitchFamily="18" charset="0"/>
                <a:cs typeface="Times New Roman" panose="02020603050405020304" pitchFamily="18" charset="0"/>
              </a:rPr>
              <a:t> </a:t>
            </a:r>
          </a:p>
          <a:p>
            <a:pPr lvl="1"/>
            <a:r>
              <a:rPr lang="en-US" dirty="0" smtClean="0">
                <a:latin typeface="Times New Roman" panose="02020603050405020304" pitchFamily="18" charset="0"/>
                <a:cs typeface="Times New Roman" panose="02020603050405020304" pitchFamily="18" charset="0"/>
              </a:rPr>
              <a:t>Starvation </a:t>
            </a:r>
          </a:p>
        </p:txBody>
      </p:sp>
    </p:spTree>
    <p:extLst>
      <p:ext uri="{BB962C8B-B14F-4D97-AF65-F5344CB8AC3E}">
        <p14:creationId xmlns:p14="http://schemas.microsoft.com/office/powerpoint/2010/main" val="3592946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Other Issues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Two Phase Locking: </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Occurs in many database systems</a:t>
            </a:r>
          </a:p>
          <a:p>
            <a:pPr lvl="1"/>
            <a:r>
              <a:rPr lang="en-US" dirty="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peration </a:t>
            </a:r>
            <a:r>
              <a:rPr lang="en-US" dirty="0">
                <a:latin typeface="Times New Roman" panose="02020603050405020304" pitchFamily="18" charset="0"/>
                <a:cs typeface="Times New Roman" panose="02020603050405020304" pitchFamily="18" charset="0"/>
              </a:rPr>
              <a:t>that occurs </a:t>
            </a:r>
            <a:r>
              <a:rPr lang="en-US" dirty="0" smtClean="0">
                <a:latin typeface="Times New Roman" panose="02020603050405020304" pitchFamily="18" charset="0"/>
                <a:cs typeface="Times New Roman" panose="02020603050405020304" pitchFamily="18" charset="0"/>
              </a:rPr>
              <a:t>frequently and requests locks </a:t>
            </a:r>
            <a:r>
              <a:rPr lang="en-US" dirty="0">
                <a:latin typeface="Times New Roman" panose="02020603050405020304" pitchFamily="18" charset="0"/>
                <a:cs typeface="Times New Roman" panose="02020603050405020304" pitchFamily="18" charset="0"/>
              </a:rPr>
              <a:t>on several records and then </a:t>
            </a:r>
            <a:r>
              <a:rPr lang="en-US" dirty="0" smtClean="0">
                <a:latin typeface="Times New Roman" panose="02020603050405020304" pitchFamily="18" charset="0"/>
                <a:cs typeface="Times New Roman" panose="02020603050405020304" pitchFamily="18" charset="0"/>
              </a:rPr>
              <a:t>updates </a:t>
            </a:r>
            <a:r>
              <a:rPr lang="en-US" dirty="0">
                <a:latin typeface="Times New Roman" panose="02020603050405020304" pitchFamily="18" charset="0"/>
                <a:cs typeface="Times New Roman" panose="02020603050405020304" pitchFamily="18" charset="0"/>
              </a:rPr>
              <a:t>all the </a:t>
            </a:r>
            <a:r>
              <a:rPr lang="en-US" dirty="0" smtClean="0">
                <a:latin typeface="Times New Roman" panose="02020603050405020304" pitchFamily="18" charset="0"/>
                <a:cs typeface="Times New Roman" panose="02020603050405020304" pitchFamily="18" charset="0"/>
              </a:rPr>
              <a:t>locked records</a:t>
            </a:r>
          </a:p>
          <a:p>
            <a:pPr marL="457200" lvl="1"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315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Other Issues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Two Phase Locking: </a:t>
            </a:r>
          </a:p>
          <a:p>
            <a:pPr lvl="1"/>
            <a:r>
              <a:rPr lang="en-US" dirty="0" smtClean="0">
                <a:latin typeface="Times New Roman" panose="02020603050405020304" pitchFamily="18" charset="0"/>
                <a:cs typeface="Times New Roman" panose="02020603050405020304" pitchFamily="18" charset="0"/>
              </a:rPr>
              <a:t>First Phase – the process </a:t>
            </a:r>
            <a:r>
              <a:rPr lang="en-US" dirty="0">
                <a:latin typeface="Times New Roman" panose="02020603050405020304" pitchFamily="18" charset="0"/>
                <a:cs typeface="Times New Roman" panose="02020603050405020304" pitchFamily="18" charset="0"/>
              </a:rPr>
              <a:t>tries to lock all the records it </a:t>
            </a:r>
            <a:r>
              <a:rPr lang="en-US" dirty="0" smtClean="0">
                <a:latin typeface="Times New Roman" panose="02020603050405020304" pitchFamily="18" charset="0"/>
                <a:cs typeface="Times New Roman" panose="02020603050405020304" pitchFamily="18" charset="0"/>
              </a:rPr>
              <a:t>needs </a:t>
            </a:r>
            <a:r>
              <a:rPr lang="en-US" dirty="0">
                <a:latin typeface="Times New Roman" panose="02020603050405020304" pitchFamily="18" charset="0"/>
                <a:cs typeface="Times New Roman" panose="02020603050405020304" pitchFamily="18" charset="0"/>
              </a:rPr>
              <a:t>one at a </a:t>
            </a:r>
            <a:r>
              <a:rPr lang="en-US" dirty="0" smtClean="0">
                <a:latin typeface="Times New Roman" panose="02020603050405020304" pitchFamily="18" charset="0"/>
                <a:cs typeface="Times New Roman" panose="02020603050405020304" pitchFamily="18" charset="0"/>
              </a:rPr>
              <a:t>time</a:t>
            </a:r>
          </a:p>
          <a:p>
            <a:pPr lvl="1"/>
            <a:r>
              <a:rPr lang="en-US" dirty="0" smtClean="0">
                <a:latin typeface="Times New Roman" panose="02020603050405020304" pitchFamily="18" charset="0"/>
                <a:cs typeface="Times New Roman" panose="02020603050405020304" pitchFamily="18" charset="0"/>
              </a:rPr>
              <a:t>Second Phase – performs updates and releases the locks </a:t>
            </a:r>
          </a:p>
          <a:p>
            <a:pPr marL="457200" lvl="1"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40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953000"/>
            <a:ext cx="7543800" cy="914400"/>
          </a:xfrm>
        </p:spPr>
        <p:txBody>
          <a:bodyPr/>
          <a:lstStyle/>
          <a:p>
            <a:pPr algn="l"/>
            <a:r>
              <a:rPr lang="en-US" dirty="0" err="1" smtClean="0"/>
              <a:t>Livelock</a:t>
            </a:r>
            <a:endParaRPr lang="en-US" dirty="0"/>
          </a:p>
        </p:txBody>
      </p:sp>
      <p:sp>
        <p:nvSpPr>
          <p:cNvPr id="3" name="Content Placeholder 2"/>
          <p:cNvSpPr>
            <a:spLocks noGrp="1"/>
          </p:cNvSpPr>
          <p:nvPr>
            <p:ph idx="1"/>
          </p:nvPr>
        </p:nvSpPr>
        <p:spPr/>
        <p:txBody>
          <a:bodyPr/>
          <a:lstStyle/>
          <a:p>
            <a:r>
              <a:rPr lang="en-US" dirty="0" smtClean="0"/>
              <a:t>Polling(busy waiting)is used to enter a critical region or access a resource. </a:t>
            </a:r>
          </a:p>
          <a:p>
            <a:r>
              <a:rPr lang="en-US" dirty="0" smtClean="0"/>
              <a:t>Busy waiting can lead to live lock. </a:t>
            </a:r>
          </a:p>
          <a:p>
            <a:r>
              <a:rPr lang="en-US" dirty="0" smtClean="0"/>
              <a:t>Overloading a table slot can lead to </a:t>
            </a:r>
            <a:r>
              <a:rPr lang="en-US" dirty="0" err="1" smtClean="0"/>
              <a:t>livelock</a:t>
            </a:r>
            <a:r>
              <a:rPr lang="en-US" dirty="0" smtClean="0"/>
              <a:t>.</a:t>
            </a:r>
          </a:p>
          <a:p>
            <a:r>
              <a:rPr lang="en-US" dirty="0" smtClean="0"/>
              <a:t>Most operating systems ignore the problem. </a:t>
            </a:r>
          </a:p>
          <a:p>
            <a:r>
              <a:rPr lang="en-US" dirty="0" smtClean="0"/>
              <a:t>Cannot be solved because of limited resources.</a:t>
            </a:r>
            <a:endParaRPr lang="en-US" dirty="0"/>
          </a:p>
        </p:txBody>
      </p:sp>
    </p:spTree>
    <p:extLst>
      <p:ext uri="{BB962C8B-B14F-4D97-AF65-F5344CB8AC3E}">
        <p14:creationId xmlns:p14="http://schemas.microsoft.com/office/powerpoint/2010/main" val="977305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876800"/>
            <a:ext cx="7543800" cy="914400"/>
          </a:xfrm>
        </p:spPr>
        <p:txBody>
          <a:bodyPr/>
          <a:lstStyle/>
          <a:p>
            <a:pPr algn="l"/>
            <a:r>
              <a:rPr lang="en-US" dirty="0" smtClean="0"/>
              <a:t>Starvation</a:t>
            </a:r>
            <a:endParaRPr lang="en-US" dirty="0"/>
          </a:p>
        </p:txBody>
      </p:sp>
      <p:sp>
        <p:nvSpPr>
          <p:cNvPr id="3" name="Content Placeholder 2"/>
          <p:cNvSpPr>
            <a:spLocks noGrp="1"/>
          </p:cNvSpPr>
          <p:nvPr>
            <p:ph idx="1"/>
          </p:nvPr>
        </p:nvSpPr>
        <p:spPr/>
        <p:txBody>
          <a:bodyPr/>
          <a:lstStyle/>
          <a:p>
            <a:r>
              <a:rPr lang="en-US" dirty="0" smtClean="0"/>
              <a:t>Who gets the priority ?</a:t>
            </a:r>
          </a:p>
          <a:p>
            <a:pPr lvl="1"/>
            <a:r>
              <a:rPr lang="en-US" dirty="0" smtClean="0"/>
              <a:t> smallest job getting the resources first.</a:t>
            </a:r>
          </a:p>
          <a:p>
            <a:pPr lvl="1"/>
            <a:r>
              <a:rPr lang="en-US" dirty="0" smtClean="0"/>
              <a:t>First come- first served.</a:t>
            </a:r>
            <a:endParaRPr lang="en-US" dirty="0"/>
          </a:p>
        </p:txBody>
      </p:sp>
    </p:spTree>
    <p:extLst>
      <p:ext uri="{BB962C8B-B14F-4D97-AF65-F5344CB8AC3E}">
        <p14:creationId xmlns:p14="http://schemas.microsoft.com/office/powerpoint/2010/main" val="2007278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876800"/>
            <a:ext cx="7543800" cy="914400"/>
          </a:xfrm>
        </p:spPr>
        <p:txBody>
          <a:bodyPr/>
          <a:lstStyle/>
          <a:p>
            <a:r>
              <a:rPr lang="en-US" dirty="0" smtClean="0"/>
              <a:t>Research on deadlocks</a:t>
            </a:r>
            <a:endParaRPr lang="en-US" dirty="0"/>
          </a:p>
        </p:txBody>
      </p:sp>
      <p:sp>
        <p:nvSpPr>
          <p:cNvPr id="3" name="Content Placeholder 2"/>
          <p:cNvSpPr>
            <a:spLocks noGrp="1"/>
          </p:cNvSpPr>
          <p:nvPr>
            <p:ph idx="1"/>
          </p:nvPr>
        </p:nvSpPr>
        <p:spPr/>
        <p:txBody>
          <a:bodyPr>
            <a:normAutofit/>
          </a:bodyPr>
          <a:lstStyle/>
          <a:p>
            <a:r>
              <a:rPr lang="en-US" dirty="0" smtClean="0"/>
              <a:t>Deadlocks was a heavily researched topic.</a:t>
            </a:r>
          </a:p>
          <a:p>
            <a:r>
              <a:rPr lang="en-US" dirty="0" smtClean="0"/>
              <a:t>Papers still being published about deadlocks:</a:t>
            </a:r>
          </a:p>
          <a:p>
            <a:pPr lvl="1"/>
            <a:r>
              <a:rPr lang="en-US" dirty="0" smtClean="0"/>
              <a:t>Runtime detection of deadlock caused of incorrect use of locks and semaphores (</a:t>
            </a:r>
            <a:r>
              <a:rPr lang="en-US" dirty="0" err="1" smtClean="0"/>
              <a:t>Agarwal</a:t>
            </a:r>
            <a:r>
              <a:rPr lang="en-US" dirty="0" smtClean="0"/>
              <a:t> and stoller,2006; and </a:t>
            </a:r>
            <a:r>
              <a:rPr lang="en-US" dirty="0" err="1" smtClean="0"/>
              <a:t>bensalem</a:t>
            </a:r>
            <a:r>
              <a:rPr lang="en-US" dirty="0" smtClean="0"/>
              <a:t> et al.,2006)</a:t>
            </a:r>
          </a:p>
          <a:p>
            <a:pPr lvl="1"/>
            <a:r>
              <a:rPr lang="en-US" dirty="0" err="1" smtClean="0"/>
              <a:t>Preveting</a:t>
            </a:r>
            <a:r>
              <a:rPr lang="en-US" dirty="0" smtClean="0"/>
              <a:t> deadlocks among java threads (</a:t>
            </a:r>
            <a:r>
              <a:rPr lang="en-US" dirty="0" err="1" smtClean="0"/>
              <a:t>Permandia</a:t>
            </a:r>
            <a:r>
              <a:rPr lang="en-US" dirty="0" smtClean="0"/>
              <a:t> et al., 2007 and Williams </a:t>
            </a:r>
            <a:r>
              <a:rPr lang="en-US" dirty="0" err="1" smtClean="0"/>
              <a:t>etal</a:t>
            </a:r>
            <a:r>
              <a:rPr lang="en-US" dirty="0" smtClean="0"/>
              <a:t>., 2005)</a:t>
            </a:r>
          </a:p>
          <a:p>
            <a:pPr lvl="1"/>
            <a:r>
              <a:rPr lang="en-US" dirty="0" smtClean="0"/>
              <a:t>Dealing with deadlocks in network(</a:t>
            </a:r>
            <a:r>
              <a:rPr lang="en-US" dirty="0" err="1" smtClean="0"/>
              <a:t>Jayasimha</a:t>
            </a:r>
            <a:r>
              <a:rPr lang="en-US" dirty="0" smtClean="0"/>
              <a:t>, 2003 ; Karol et al., 2003; and </a:t>
            </a:r>
            <a:r>
              <a:rPr lang="en-US" dirty="0" err="1" smtClean="0"/>
              <a:t>schafer</a:t>
            </a:r>
            <a:r>
              <a:rPr lang="en-US" dirty="0" smtClean="0"/>
              <a:t> et al. 2005)</a:t>
            </a:r>
          </a:p>
          <a:p>
            <a:pPr lvl="1">
              <a:buFont typeface="Wingdings" pitchFamily="2" charset="2"/>
              <a:buChar char="q"/>
            </a:pPr>
            <a:r>
              <a:rPr lang="en-US" dirty="0" smtClean="0"/>
              <a:t>Some research is also being done on distributed deadlock detection.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459422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876800"/>
            <a:ext cx="7543800" cy="914400"/>
          </a:xfrm>
        </p:spPr>
        <p:txBody>
          <a:bodyPr/>
          <a:lstStyle/>
          <a:p>
            <a:r>
              <a:rPr lang="en-US" dirty="0" smtClean="0"/>
              <a:t>Summary of </a:t>
            </a:r>
            <a:r>
              <a:rPr lang="en-US" dirty="0" err="1" smtClean="0"/>
              <a:t>Livelock</a:t>
            </a:r>
            <a:endParaRPr lang="en-US" dirty="0"/>
          </a:p>
        </p:txBody>
      </p:sp>
      <p:sp>
        <p:nvSpPr>
          <p:cNvPr id="3" name="Content Placeholder 2"/>
          <p:cNvSpPr>
            <a:spLocks noGrp="1"/>
          </p:cNvSpPr>
          <p:nvPr>
            <p:ph idx="1"/>
          </p:nvPr>
        </p:nvSpPr>
        <p:spPr/>
        <p:txBody>
          <a:bodyPr>
            <a:normAutofit/>
          </a:bodyPr>
          <a:lstStyle/>
          <a:p>
            <a:r>
              <a:rPr lang="en-US" dirty="0" smtClean="0"/>
              <a:t>Potential problem in every operating system.</a:t>
            </a:r>
          </a:p>
          <a:p>
            <a:r>
              <a:rPr lang="en-US" dirty="0" smtClean="0"/>
              <a:t>Caused when a resource is being held up.</a:t>
            </a:r>
          </a:p>
          <a:p>
            <a:r>
              <a:rPr lang="en-US" dirty="0" smtClean="0"/>
              <a:t>Resource dead lock can be avoided by keeping track of safe and unsafe states.</a:t>
            </a:r>
          </a:p>
          <a:p>
            <a:r>
              <a:rPr lang="en-US" dirty="0" smtClean="0"/>
              <a:t>Communication dead lock can be solved by setting suitable timeouts.</a:t>
            </a:r>
          </a:p>
          <a:p>
            <a:r>
              <a:rPr lang="en-US" dirty="0" err="1" smtClean="0"/>
              <a:t>Livelock</a:t>
            </a:r>
            <a:r>
              <a:rPr lang="en-US" dirty="0" smtClean="0"/>
              <a:t> can stop forward progress. </a:t>
            </a:r>
          </a:p>
          <a:p>
            <a:r>
              <a:rPr lang="en-US" dirty="0" smtClean="0"/>
              <a:t>Starvation can be avoided by using first come </a:t>
            </a:r>
            <a:r>
              <a:rPr lang="en-US" smtClean="0"/>
              <a:t>first serve.  </a:t>
            </a:r>
            <a:endParaRPr lang="en-US" dirty="0" smtClean="0"/>
          </a:p>
          <a:p>
            <a:endParaRPr lang="en-US" dirty="0"/>
          </a:p>
        </p:txBody>
      </p:sp>
    </p:spTree>
    <p:extLst>
      <p:ext uri="{BB962C8B-B14F-4D97-AF65-F5344CB8AC3E}">
        <p14:creationId xmlns:p14="http://schemas.microsoft.com/office/powerpoint/2010/main" val="787014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599" y="909435"/>
            <a:ext cx="184666" cy="646331"/>
          </a:xfrm>
          <a:prstGeom prst="rect">
            <a:avLst/>
          </a:prstGeom>
          <a:noFill/>
        </p:spPr>
        <p:txBody>
          <a:bodyPr wrap="none" rtlCol="0">
            <a:spAutoFit/>
          </a:bodyPr>
          <a:lstStyle/>
          <a:p>
            <a:pPr algn="ctr"/>
            <a:r>
              <a:rPr lang="en-US" dirty="0" smtClean="0"/>
              <a:t>                                    </a:t>
            </a:r>
            <a:endParaRPr lang="en-US" dirty="0"/>
          </a:p>
          <a:p>
            <a:pPr algn="ctr"/>
            <a:r>
              <a:rPr lang="en-US" dirty="0" smtClean="0"/>
              <a:t> </a:t>
            </a:r>
            <a:endParaRPr lang="en-US" dirty="0"/>
          </a:p>
        </p:txBody>
      </p:sp>
      <p:sp>
        <p:nvSpPr>
          <p:cNvPr id="3" name="TextBox 2"/>
          <p:cNvSpPr txBox="1"/>
          <p:nvPr/>
        </p:nvSpPr>
        <p:spPr>
          <a:xfrm>
            <a:off x="1927467" y="678602"/>
            <a:ext cx="4737595" cy="461665"/>
          </a:xfrm>
          <a:prstGeom prst="rect">
            <a:avLst/>
          </a:prstGeom>
          <a:noFill/>
        </p:spPr>
        <p:txBody>
          <a:bodyPr wrap="none" rtlCol="0">
            <a:spAutoFit/>
          </a:bodyPr>
          <a:lstStyle/>
          <a:p>
            <a:pPr algn="ctr"/>
            <a:r>
              <a:rPr lang="en-US" dirty="0" smtClean="0"/>
              <a:t>    </a:t>
            </a:r>
            <a:r>
              <a:rPr lang="en-US" sz="2400" dirty="0" smtClean="0"/>
              <a:t>JAVA EXAMPLE - DEADLOCK</a:t>
            </a:r>
            <a:endParaRPr lang="en-US" sz="2400" dirty="0"/>
          </a:p>
        </p:txBody>
      </p:sp>
      <p:sp>
        <p:nvSpPr>
          <p:cNvPr id="4" name="TextBox 3"/>
          <p:cNvSpPr txBox="1"/>
          <p:nvPr/>
        </p:nvSpPr>
        <p:spPr>
          <a:xfrm>
            <a:off x="687950" y="1993451"/>
            <a:ext cx="8031277" cy="3416320"/>
          </a:xfrm>
          <a:prstGeom prst="rect">
            <a:avLst/>
          </a:prstGeom>
          <a:noFill/>
        </p:spPr>
        <p:txBody>
          <a:bodyPr wrap="none" rtlCol="0">
            <a:spAutoFit/>
          </a:bodyPr>
          <a:lstStyle/>
          <a:p>
            <a:r>
              <a:rPr lang="en-US" dirty="0" smtClean="0"/>
              <a:t>This </a:t>
            </a:r>
            <a:r>
              <a:rPr lang="en-US" dirty="0"/>
              <a:t>is a demonstration of how NOT to write multi-threaded programs</a:t>
            </a:r>
            <a:r>
              <a:rPr lang="en-US" dirty="0" smtClean="0"/>
              <a:t>.</a:t>
            </a:r>
          </a:p>
          <a:p>
            <a:endParaRPr lang="en-US" dirty="0" smtClean="0"/>
          </a:p>
          <a:p>
            <a:endParaRPr lang="en-US" dirty="0"/>
          </a:p>
          <a:p>
            <a:r>
              <a:rPr lang="en-US" dirty="0"/>
              <a:t> </a:t>
            </a:r>
            <a:r>
              <a:rPr lang="en-US" dirty="0" smtClean="0"/>
              <a:t>-  </a:t>
            </a:r>
            <a:r>
              <a:rPr lang="en-US" dirty="0"/>
              <a:t>It is a program that purposely causes deadlock between two threads </a:t>
            </a:r>
            <a:r>
              <a:rPr lang="en-US" dirty="0" smtClean="0"/>
              <a:t>that</a:t>
            </a:r>
          </a:p>
          <a:p>
            <a:r>
              <a:rPr lang="en-US" dirty="0" smtClean="0"/>
              <a:t> </a:t>
            </a:r>
            <a:r>
              <a:rPr lang="en-US" dirty="0"/>
              <a:t> </a:t>
            </a:r>
            <a:r>
              <a:rPr lang="en-US" dirty="0" smtClean="0"/>
              <a:t>  </a:t>
            </a:r>
            <a:r>
              <a:rPr lang="en-US" dirty="0"/>
              <a:t>are both trying to acquire locks for the same two resources</a:t>
            </a:r>
            <a:r>
              <a:rPr lang="en-US" dirty="0" smtClean="0"/>
              <a:t>.</a:t>
            </a:r>
          </a:p>
          <a:p>
            <a:endParaRPr lang="en-US" dirty="0" smtClean="0"/>
          </a:p>
          <a:p>
            <a:endParaRPr lang="en-US" dirty="0"/>
          </a:p>
          <a:p>
            <a:r>
              <a:rPr lang="en-US" dirty="0"/>
              <a:t> </a:t>
            </a:r>
            <a:r>
              <a:rPr lang="en-US" dirty="0" smtClean="0"/>
              <a:t>-  </a:t>
            </a:r>
            <a:r>
              <a:rPr lang="en-US" dirty="0"/>
              <a:t>To avoid this sort of deadlock when locking multiple resources, all threads</a:t>
            </a:r>
          </a:p>
          <a:p>
            <a:r>
              <a:rPr lang="en-US" dirty="0"/>
              <a:t>  </a:t>
            </a:r>
            <a:r>
              <a:rPr lang="en-US" dirty="0" smtClean="0"/>
              <a:t>  should </a:t>
            </a:r>
            <a:r>
              <a:rPr lang="en-US" dirty="0"/>
              <a:t>always acquire their locks in the same order</a:t>
            </a:r>
            <a:r>
              <a:rPr lang="en-US" dirty="0" smtClean="0"/>
              <a:t>.</a:t>
            </a:r>
          </a:p>
          <a:p>
            <a:endParaRPr lang="en-US" dirty="0"/>
          </a:p>
          <a:p>
            <a:endParaRPr lang="en-US" dirty="0" smtClean="0"/>
          </a:p>
          <a:p>
            <a:endParaRPr lang="en-US" dirty="0"/>
          </a:p>
        </p:txBody>
      </p:sp>
      <p:sp>
        <p:nvSpPr>
          <p:cNvPr id="5" name="TextBox 4"/>
          <p:cNvSpPr txBox="1"/>
          <p:nvPr/>
        </p:nvSpPr>
        <p:spPr>
          <a:xfrm>
            <a:off x="2677873" y="5660447"/>
            <a:ext cx="3236784" cy="369332"/>
          </a:xfrm>
          <a:prstGeom prst="rect">
            <a:avLst/>
          </a:prstGeom>
          <a:noFill/>
        </p:spPr>
        <p:txBody>
          <a:bodyPr wrap="none" rtlCol="0">
            <a:spAutoFit/>
          </a:bodyPr>
          <a:lstStyle/>
          <a:p>
            <a:pPr algn="ctr"/>
            <a:r>
              <a:rPr lang="en-US" dirty="0" smtClean="0"/>
              <a:t>     </a:t>
            </a:r>
            <a:r>
              <a:rPr lang="en-US" dirty="0" smtClean="0">
                <a:solidFill>
                  <a:srgbClr val="FF0000"/>
                </a:solidFill>
              </a:rPr>
              <a:t>  // COMMENTS IN RED //</a:t>
            </a:r>
            <a:r>
              <a:rPr lang="en-US" dirty="0" smtClean="0"/>
              <a:t> </a:t>
            </a:r>
            <a:endParaRPr lang="en-US" dirty="0"/>
          </a:p>
        </p:txBody>
      </p:sp>
    </p:spTree>
    <p:extLst>
      <p:ext uri="{BB962C8B-B14F-4D97-AF65-F5344CB8AC3E}">
        <p14:creationId xmlns:p14="http://schemas.microsoft.com/office/powerpoint/2010/main" val="4132965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599" y="909435"/>
            <a:ext cx="184666" cy="646331"/>
          </a:xfrm>
          <a:prstGeom prst="rect">
            <a:avLst/>
          </a:prstGeom>
          <a:noFill/>
        </p:spPr>
        <p:txBody>
          <a:bodyPr wrap="none" rtlCol="0">
            <a:spAutoFit/>
          </a:bodyPr>
          <a:lstStyle/>
          <a:p>
            <a:pPr algn="ctr"/>
            <a:r>
              <a:rPr lang="en-US" dirty="0" smtClean="0"/>
              <a:t>                                    </a:t>
            </a:r>
            <a:endParaRPr lang="en-US" dirty="0"/>
          </a:p>
          <a:p>
            <a:pPr algn="ctr"/>
            <a:r>
              <a:rPr lang="en-US" dirty="0" smtClean="0"/>
              <a:t> </a:t>
            </a:r>
            <a:endParaRPr lang="en-US" dirty="0"/>
          </a:p>
        </p:txBody>
      </p:sp>
      <p:sp>
        <p:nvSpPr>
          <p:cNvPr id="3" name="TextBox 2"/>
          <p:cNvSpPr txBox="1"/>
          <p:nvPr/>
        </p:nvSpPr>
        <p:spPr>
          <a:xfrm>
            <a:off x="1683861" y="216937"/>
            <a:ext cx="5224808" cy="461665"/>
          </a:xfrm>
          <a:prstGeom prst="rect">
            <a:avLst/>
          </a:prstGeom>
          <a:noFill/>
        </p:spPr>
        <p:txBody>
          <a:bodyPr wrap="none" rtlCol="0">
            <a:spAutoFit/>
          </a:bodyPr>
          <a:lstStyle/>
          <a:p>
            <a:pPr algn="ctr"/>
            <a:r>
              <a:rPr lang="en-US" dirty="0" smtClean="0"/>
              <a:t>    </a:t>
            </a:r>
            <a:r>
              <a:rPr lang="en-US" sz="2400" dirty="0" smtClean="0"/>
              <a:t>JAVA EXAMPLE – DEADLOCK (1)</a:t>
            </a:r>
            <a:endParaRPr lang="en-US" sz="2400" dirty="0"/>
          </a:p>
        </p:txBody>
      </p:sp>
      <p:pic>
        <p:nvPicPr>
          <p:cNvPr id="5" name="Picture 4" descr="Deadlock Code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67" y="909435"/>
            <a:ext cx="5095050" cy="5368872"/>
          </a:xfrm>
          <a:prstGeom prst="rect">
            <a:avLst/>
          </a:prstGeom>
        </p:spPr>
      </p:pic>
    </p:spTree>
    <p:extLst>
      <p:ext uri="{BB962C8B-B14F-4D97-AF65-F5344CB8AC3E}">
        <p14:creationId xmlns:p14="http://schemas.microsoft.com/office/powerpoint/2010/main" val="590039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599" y="909435"/>
            <a:ext cx="184666" cy="646331"/>
          </a:xfrm>
          <a:prstGeom prst="rect">
            <a:avLst/>
          </a:prstGeom>
          <a:noFill/>
        </p:spPr>
        <p:txBody>
          <a:bodyPr wrap="none" rtlCol="0">
            <a:spAutoFit/>
          </a:bodyPr>
          <a:lstStyle/>
          <a:p>
            <a:pPr algn="ctr"/>
            <a:r>
              <a:rPr lang="en-US" dirty="0" smtClean="0"/>
              <a:t>                                    </a:t>
            </a:r>
            <a:endParaRPr lang="en-US" dirty="0"/>
          </a:p>
          <a:p>
            <a:pPr algn="ctr"/>
            <a:r>
              <a:rPr lang="en-US" dirty="0" smtClean="0"/>
              <a:t> </a:t>
            </a:r>
            <a:endParaRPr lang="en-US" dirty="0"/>
          </a:p>
        </p:txBody>
      </p:sp>
      <p:sp>
        <p:nvSpPr>
          <p:cNvPr id="3" name="TextBox 2"/>
          <p:cNvSpPr txBox="1"/>
          <p:nvPr/>
        </p:nvSpPr>
        <p:spPr>
          <a:xfrm>
            <a:off x="1683861" y="216937"/>
            <a:ext cx="5224808" cy="461665"/>
          </a:xfrm>
          <a:prstGeom prst="rect">
            <a:avLst/>
          </a:prstGeom>
          <a:noFill/>
        </p:spPr>
        <p:txBody>
          <a:bodyPr wrap="none" rtlCol="0">
            <a:spAutoFit/>
          </a:bodyPr>
          <a:lstStyle/>
          <a:p>
            <a:pPr algn="ctr"/>
            <a:r>
              <a:rPr lang="en-US" dirty="0" smtClean="0"/>
              <a:t>    </a:t>
            </a:r>
            <a:r>
              <a:rPr lang="en-US" sz="2400" dirty="0" smtClean="0"/>
              <a:t>JAVA EXAMPLE – DEADLOCK (2)</a:t>
            </a:r>
            <a:endParaRPr lang="en-US" sz="2400" dirty="0"/>
          </a:p>
        </p:txBody>
      </p:sp>
      <p:pic>
        <p:nvPicPr>
          <p:cNvPr id="5" name="Picture 4" descr="Deadlock Code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67" y="909435"/>
            <a:ext cx="5095050" cy="5368872"/>
          </a:xfrm>
          <a:prstGeom prst="rect">
            <a:avLst/>
          </a:prstGeom>
        </p:spPr>
      </p:pic>
      <p:pic>
        <p:nvPicPr>
          <p:cNvPr id="6" name="Picture 5" descr="Deadlock Code 2.pn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855797" y="910779"/>
            <a:ext cx="5093208" cy="5367528"/>
          </a:xfrm>
          <a:prstGeom prst="rect">
            <a:avLst/>
          </a:prstGeom>
        </p:spPr>
      </p:pic>
    </p:spTree>
    <p:extLst>
      <p:ext uri="{BB962C8B-B14F-4D97-AF65-F5344CB8AC3E}">
        <p14:creationId xmlns:p14="http://schemas.microsoft.com/office/powerpoint/2010/main" val="415449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Resource Acquisition</a:t>
            </a:r>
            <a:endParaRPr lang="en-US" sz="4000" dirty="0"/>
          </a:p>
        </p:txBody>
      </p:sp>
      <p:sp>
        <p:nvSpPr>
          <p:cNvPr id="3" name="Content Placeholder 2"/>
          <p:cNvSpPr>
            <a:spLocks noGrp="1"/>
          </p:cNvSpPr>
          <p:nvPr>
            <p:ph sz="quarter" idx="13"/>
          </p:nvPr>
        </p:nvSpPr>
        <p:spPr/>
        <p:txBody>
          <a:bodyPr>
            <a:normAutofit/>
          </a:bodyPr>
          <a:lstStyle/>
          <a:p>
            <a:r>
              <a:rPr lang="en-US" sz="2400" dirty="0" smtClean="0"/>
              <a:t>Semaphores – controls access to a common resource.</a:t>
            </a:r>
            <a:endParaRPr lang="en-US" sz="2400" dirty="0"/>
          </a:p>
        </p:txBody>
      </p:sp>
      <p:sp>
        <p:nvSpPr>
          <p:cNvPr id="4" name="Content Placeholder 3"/>
          <p:cNvSpPr>
            <a:spLocks noGrp="1"/>
          </p:cNvSpPr>
          <p:nvPr>
            <p:ph sz="quarter" idx="14"/>
          </p:nvPr>
        </p:nvSpPr>
        <p:spPr/>
        <p:txBody>
          <a:bodyPr>
            <a:normAutofit/>
          </a:bodyPr>
          <a:lstStyle/>
          <a:p>
            <a:r>
              <a:rPr lang="en-US" sz="2400" dirty="0" err="1" smtClean="0"/>
              <a:t>Mutexes</a:t>
            </a:r>
            <a:r>
              <a:rPr lang="en-US" sz="2400" dirty="0" smtClean="0"/>
              <a:t> – allows threads to share the same resource.</a:t>
            </a:r>
            <a:endParaRPr lang="en-US" sz="2400" dirty="0"/>
          </a:p>
        </p:txBody>
      </p:sp>
    </p:spTree>
    <p:extLst>
      <p:ext uri="{BB962C8B-B14F-4D97-AF65-F5344CB8AC3E}">
        <p14:creationId xmlns:p14="http://schemas.microsoft.com/office/powerpoint/2010/main" val="3087486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599" y="909435"/>
            <a:ext cx="184666" cy="646331"/>
          </a:xfrm>
          <a:prstGeom prst="rect">
            <a:avLst/>
          </a:prstGeom>
          <a:noFill/>
        </p:spPr>
        <p:txBody>
          <a:bodyPr wrap="none" rtlCol="0">
            <a:spAutoFit/>
          </a:bodyPr>
          <a:lstStyle/>
          <a:p>
            <a:pPr algn="ctr"/>
            <a:r>
              <a:rPr lang="en-US" dirty="0" smtClean="0"/>
              <a:t>                                    </a:t>
            </a:r>
            <a:endParaRPr lang="en-US" dirty="0"/>
          </a:p>
          <a:p>
            <a:pPr algn="ctr"/>
            <a:r>
              <a:rPr lang="en-US" dirty="0" smtClean="0"/>
              <a:t> </a:t>
            </a:r>
            <a:endParaRPr lang="en-US" dirty="0"/>
          </a:p>
        </p:txBody>
      </p:sp>
      <p:sp>
        <p:nvSpPr>
          <p:cNvPr id="3" name="TextBox 2"/>
          <p:cNvSpPr txBox="1"/>
          <p:nvPr/>
        </p:nvSpPr>
        <p:spPr>
          <a:xfrm>
            <a:off x="1683861" y="216937"/>
            <a:ext cx="5224808" cy="461665"/>
          </a:xfrm>
          <a:prstGeom prst="rect">
            <a:avLst/>
          </a:prstGeom>
          <a:noFill/>
        </p:spPr>
        <p:txBody>
          <a:bodyPr wrap="none" rtlCol="0">
            <a:spAutoFit/>
          </a:bodyPr>
          <a:lstStyle/>
          <a:p>
            <a:pPr algn="ctr"/>
            <a:r>
              <a:rPr lang="en-US" dirty="0" smtClean="0"/>
              <a:t>    </a:t>
            </a:r>
            <a:r>
              <a:rPr lang="en-US" sz="2400" dirty="0" smtClean="0"/>
              <a:t>JAVA EXAMPLE – DEADLOCK (3)</a:t>
            </a:r>
            <a:endParaRPr lang="en-US" sz="2400" dirty="0"/>
          </a:p>
        </p:txBody>
      </p:sp>
      <p:pic>
        <p:nvPicPr>
          <p:cNvPr id="7" name="Picture 6" descr="Deadlock Code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2247900"/>
            <a:ext cx="4318000" cy="2349500"/>
          </a:xfrm>
          <a:prstGeom prst="rect">
            <a:avLst/>
          </a:prstGeom>
        </p:spPr>
      </p:pic>
    </p:spTree>
    <p:extLst>
      <p:ext uri="{BB962C8B-B14F-4D97-AF65-F5344CB8AC3E}">
        <p14:creationId xmlns:p14="http://schemas.microsoft.com/office/powerpoint/2010/main" val="3637055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599" y="909435"/>
            <a:ext cx="184666" cy="646331"/>
          </a:xfrm>
          <a:prstGeom prst="rect">
            <a:avLst/>
          </a:prstGeom>
          <a:noFill/>
        </p:spPr>
        <p:txBody>
          <a:bodyPr wrap="none" rtlCol="0">
            <a:spAutoFit/>
          </a:bodyPr>
          <a:lstStyle/>
          <a:p>
            <a:pPr algn="ctr"/>
            <a:r>
              <a:rPr lang="en-US" dirty="0" smtClean="0"/>
              <a:t>                                    </a:t>
            </a:r>
            <a:endParaRPr lang="en-US" dirty="0"/>
          </a:p>
          <a:p>
            <a:pPr algn="ctr"/>
            <a:r>
              <a:rPr lang="en-US" dirty="0" smtClean="0"/>
              <a:t> </a:t>
            </a:r>
            <a:endParaRPr lang="en-US" dirty="0"/>
          </a:p>
        </p:txBody>
      </p:sp>
      <p:sp>
        <p:nvSpPr>
          <p:cNvPr id="3" name="TextBox 2"/>
          <p:cNvSpPr txBox="1"/>
          <p:nvPr/>
        </p:nvSpPr>
        <p:spPr>
          <a:xfrm>
            <a:off x="1683861" y="216937"/>
            <a:ext cx="5224808" cy="830997"/>
          </a:xfrm>
          <a:prstGeom prst="rect">
            <a:avLst/>
          </a:prstGeom>
          <a:noFill/>
        </p:spPr>
        <p:txBody>
          <a:bodyPr wrap="none" rtlCol="0">
            <a:spAutoFit/>
          </a:bodyPr>
          <a:lstStyle/>
          <a:p>
            <a:pPr algn="ctr"/>
            <a:r>
              <a:rPr lang="en-US" dirty="0" smtClean="0"/>
              <a:t>    </a:t>
            </a:r>
            <a:r>
              <a:rPr lang="en-US" sz="2400" dirty="0" smtClean="0"/>
              <a:t>JAVA EXAMPLE – DEADLOCK (4)</a:t>
            </a:r>
          </a:p>
          <a:p>
            <a:pPr algn="ctr"/>
            <a:r>
              <a:rPr lang="en-US" sz="2400" dirty="0" smtClean="0"/>
              <a:t>OUTPUT</a:t>
            </a:r>
            <a:endParaRPr lang="en-US" sz="2400" dirty="0"/>
          </a:p>
        </p:txBody>
      </p:sp>
      <p:pic>
        <p:nvPicPr>
          <p:cNvPr id="4" name="Picture 3" descr="Deadlock outp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1555766"/>
            <a:ext cx="7188200" cy="4495800"/>
          </a:xfrm>
          <a:prstGeom prst="rect">
            <a:avLst/>
          </a:prstGeom>
        </p:spPr>
      </p:pic>
    </p:spTree>
    <p:extLst>
      <p:ext uri="{BB962C8B-B14F-4D97-AF65-F5344CB8AC3E}">
        <p14:creationId xmlns:p14="http://schemas.microsoft.com/office/powerpoint/2010/main" val="3228764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752600"/>
            <a:ext cx="6096000" cy="3657599"/>
          </a:xfrm>
        </p:spPr>
        <p:txBody>
          <a:bodyPr>
            <a:normAutofit/>
          </a:bodyPr>
          <a:lstStyle/>
          <a:p>
            <a:r>
              <a:rPr lang="en-US" sz="1600" dirty="0" smtClean="0"/>
              <a:t>Picture 1 &amp; picture 2 - </a:t>
            </a:r>
            <a:r>
              <a:rPr lang="en-US" sz="1600" dirty="0">
                <a:effectLst/>
              </a:rPr>
              <a:t>"Deadlock Detection in Java | Mete </a:t>
            </a:r>
            <a:r>
              <a:rPr lang="en-US" sz="1600" dirty="0" err="1">
                <a:effectLst/>
              </a:rPr>
              <a:t>Atamel</a:t>
            </a:r>
            <a:r>
              <a:rPr lang="en-US" sz="1600" dirty="0">
                <a:effectLst/>
              </a:rPr>
              <a:t>." </a:t>
            </a:r>
            <a:r>
              <a:rPr lang="en-US" sz="1600" i="1" dirty="0">
                <a:effectLst/>
              </a:rPr>
              <a:t>Mete </a:t>
            </a:r>
            <a:r>
              <a:rPr lang="en-US" sz="1600" i="1" dirty="0" err="1">
                <a:effectLst/>
              </a:rPr>
              <a:t>Atamel</a:t>
            </a:r>
            <a:r>
              <a:rPr lang="en-US" sz="1600" dirty="0">
                <a:effectLst/>
              </a:rPr>
              <a:t>. </a:t>
            </a:r>
            <a:r>
              <a:rPr lang="en-US" sz="1600" dirty="0" err="1">
                <a:effectLst/>
              </a:rPr>
              <a:t>N.p</a:t>
            </a:r>
            <a:r>
              <a:rPr lang="en-US" sz="1600" dirty="0">
                <a:effectLst/>
              </a:rPr>
              <a:t>., </a:t>
            </a:r>
            <a:r>
              <a:rPr lang="en-US" sz="1600" dirty="0" err="1">
                <a:effectLst/>
              </a:rPr>
              <a:t>n.d.</a:t>
            </a:r>
            <a:r>
              <a:rPr lang="en-US" sz="1600" dirty="0">
                <a:effectLst/>
              </a:rPr>
              <a:t> Web. 30 Mar. 2014</a:t>
            </a:r>
            <a:r>
              <a:rPr lang="en-US" sz="1600" dirty="0" smtClean="0">
                <a:effectLst/>
              </a:rPr>
              <a:t>.</a:t>
            </a:r>
          </a:p>
          <a:p>
            <a:r>
              <a:rPr lang="en-US" sz="1600" dirty="0" smtClean="0">
                <a:effectLst/>
              </a:rPr>
              <a:t>Video 1 - </a:t>
            </a:r>
            <a:r>
              <a:rPr lang="en-US" sz="1600" dirty="0">
                <a:effectLst/>
              </a:rPr>
              <a:t>"Deadlock Basics + Modelling + Ostrich Algorithm." </a:t>
            </a:r>
            <a:r>
              <a:rPr lang="en-US" sz="1600" i="1" dirty="0">
                <a:effectLst/>
              </a:rPr>
              <a:t>YouTube</a:t>
            </a:r>
            <a:r>
              <a:rPr lang="en-US" sz="1600" dirty="0">
                <a:effectLst/>
              </a:rPr>
              <a:t>. YouTube, 14 Apr. 2012. Web. 30 Mar. 2014</a:t>
            </a:r>
            <a:r>
              <a:rPr lang="en-US" sz="1600" dirty="0" smtClean="0">
                <a:effectLst/>
              </a:rPr>
              <a:t>.</a:t>
            </a:r>
          </a:p>
          <a:p>
            <a:r>
              <a:rPr lang="en-US" sz="1600" dirty="0" smtClean="0">
                <a:effectLst/>
              </a:rPr>
              <a:t>Textbook - </a:t>
            </a:r>
            <a:r>
              <a:rPr lang="en-US" sz="1600" dirty="0" err="1">
                <a:effectLst/>
              </a:rPr>
              <a:t>Tanenbaum</a:t>
            </a:r>
            <a:r>
              <a:rPr lang="en-US" sz="1600" dirty="0">
                <a:effectLst/>
              </a:rPr>
              <a:t>, Andrew S. </a:t>
            </a:r>
            <a:r>
              <a:rPr lang="en-US" sz="1600" i="1" dirty="0">
                <a:effectLst/>
              </a:rPr>
              <a:t>Modern Operating Systems</a:t>
            </a:r>
            <a:r>
              <a:rPr lang="en-US" sz="1600" dirty="0">
                <a:effectLst/>
              </a:rPr>
              <a:t>. </a:t>
            </a:r>
            <a:r>
              <a:rPr lang="en-US" sz="1600" dirty="0" err="1">
                <a:effectLst/>
              </a:rPr>
              <a:t>N.p</a:t>
            </a:r>
            <a:r>
              <a:rPr lang="en-US" sz="1600" dirty="0">
                <a:effectLst/>
              </a:rPr>
              <a:t>.: </a:t>
            </a:r>
            <a:r>
              <a:rPr lang="en-US" sz="1600" dirty="0" err="1">
                <a:effectLst/>
              </a:rPr>
              <a:t>n.p</a:t>
            </a:r>
            <a:r>
              <a:rPr lang="en-US" sz="1600" dirty="0">
                <a:effectLst/>
              </a:rPr>
              <a:t>., </a:t>
            </a:r>
            <a:r>
              <a:rPr lang="en-US" sz="1600" dirty="0" err="1">
                <a:effectLst/>
              </a:rPr>
              <a:t>n.d.</a:t>
            </a:r>
            <a:r>
              <a:rPr lang="en-US" sz="1600" dirty="0">
                <a:effectLst/>
              </a:rPr>
              <a:t> Print.</a:t>
            </a:r>
            <a:endParaRPr lang="en-US" sz="1600" dirty="0"/>
          </a:p>
        </p:txBody>
      </p:sp>
      <p:sp>
        <p:nvSpPr>
          <p:cNvPr id="3" name="Title 2"/>
          <p:cNvSpPr>
            <a:spLocks noGrp="1"/>
          </p:cNvSpPr>
          <p:nvPr>
            <p:ph type="title"/>
          </p:nvPr>
        </p:nvSpPr>
        <p:spPr>
          <a:xfrm>
            <a:off x="762000" y="533400"/>
            <a:ext cx="7543800" cy="914400"/>
          </a:xfrm>
        </p:spPr>
        <p:txBody>
          <a:bodyPr/>
          <a:lstStyle/>
          <a:p>
            <a:r>
              <a:rPr lang="en-US" sz="3200" dirty="0" smtClean="0"/>
              <a:t>Citations</a:t>
            </a:r>
            <a:endParaRPr lang="en-US" sz="3200" dirty="0"/>
          </a:p>
        </p:txBody>
      </p:sp>
    </p:spTree>
    <p:extLst>
      <p:ext uri="{BB962C8B-B14F-4D97-AF65-F5344CB8AC3E}">
        <p14:creationId xmlns:p14="http://schemas.microsoft.com/office/powerpoint/2010/main" val="22656402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543800" cy="4419600"/>
          </a:xfrm>
        </p:spPr>
        <p:txBody>
          <a:bodyPr/>
          <a:lstStyle/>
          <a:p>
            <a:r>
              <a:rPr lang="en-US" dirty="0" smtClean="0"/>
              <a:t>QUIZ QUESTIONS</a:t>
            </a:r>
            <a:br>
              <a:rPr lang="en-US" dirty="0" smtClean="0"/>
            </a:br>
            <a:r>
              <a:rPr lang="en-US" dirty="0"/>
              <a:t/>
            </a:r>
            <a:br>
              <a:rPr lang="en-US" dirty="0"/>
            </a:br>
            <a:r>
              <a:rPr lang="en-US" sz="2800" dirty="0" smtClean="0"/>
              <a:t>WHAT IS AN EXAMPLE OF A RESOURCE?</a:t>
            </a:r>
            <a:br>
              <a:rPr lang="en-US" sz="2800" dirty="0" smtClean="0"/>
            </a:br>
            <a:r>
              <a:rPr lang="en-US" sz="2800" dirty="0" smtClean="0"/>
              <a:t/>
            </a:r>
            <a:br>
              <a:rPr lang="en-US" sz="2800" dirty="0" smtClean="0"/>
            </a:br>
            <a:r>
              <a:rPr lang="en-US" sz="2800" dirty="0" smtClean="0"/>
              <a:t>A. SCANNER</a:t>
            </a:r>
            <a:br>
              <a:rPr lang="en-US" sz="2800" dirty="0" smtClean="0"/>
            </a:br>
            <a:r>
              <a:rPr lang="en-US" sz="2800" dirty="0" smtClean="0"/>
              <a:t>B. DISC DRIVE</a:t>
            </a:r>
            <a:br>
              <a:rPr lang="en-US" sz="2800" dirty="0" smtClean="0"/>
            </a:br>
            <a:r>
              <a:rPr lang="en-US" sz="2800" dirty="0" smtClean="0"/>
              <a:t>C. PRINTER</a:t>
            </a:r>
            <a:br>
              <a:rPr lang="en-US" sz="2800" dirty="0" smtClean="0"/>
            </a:br>
            <a:r>
              <a:rPr lang="en-US" sz="2800" dirty="0" smtClean="0"/>
              <a:t>D. ALL OF THE ABOVE</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1543764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What approach does the attacking mutual exclusion condition take? </a:t>
            </a:r>
          </a:p>
          <a:p>
            <a:pPr marL="514350" indent="-514350">
              <a:buFont typeface="+mj-lt"/>
              <a:buAutoNum type="alphaLcParenR"/>
            </a:pPr>
            <a:r>
              <a:rPr lang="en-US" dirty="0" smtClean="0">
                <a:effectLst/>
                <a:latin typeface="Times New Roman" panose="02020603050405020304" pitchFamily="18" charset="0"/>
                <a:cs typeface="Times New Roman" panose="02020603050405020304" pitchFamily="18" charset="0"/>
              </a:rPr>
              <a:t>Request all resources initially</a:t>
            </a:r>
          </a:p>
          <a:p>
            <a:pPr marL="514350" indent="-514350">
              <a:buFont typeface="+mj-lt"/>
              <a:buAutoNum type="alphaLcParenR"/>
            </a:pPr>
            <a:r>
              <a:rPr lang="en-US" dirty="0" smtClean="0">
                <a:effectLst/>
                <a:latin typeface="Times New Roman" panose="02020603050405020304" pitchFamily="18" charset="0"/>
                <a:cs typeface="Times New Roman" panose="02020603050405020304" pitchFamily="18" charset="0"/>
              </a:rPr>
              <a:t>Take resources away </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mj-lt"/>
              <a:buAutoNum type="alphaLcParenR"/>
            </a:pPr>
            <a:r>
              <a:rPr lang="en-US" dirty="0" smtClean="0">
                <a:solidFill>
                  <a:schemeClr val="tx1"/>
                </a:solidFill>
                <a:effectLst/>
                <a:latin typeface="Times New Roman" panose="02020603050405020304" pitchFamily="18" charset="0"/>
                <a:cs typeface="Times New Roman" panose="02020603050405020304" pitchFamily="18" charset="0"/>
              </a:rPr>
              <a:t>Spool Everything </a:t>
            </a:r>
          </a:p>
          <a:p>
            <a:pPr marL="514350" indent="-514350">
              <a:buFont typeface="+mj-lt"/>
              <a:buAutoNum type="alphaLcParenR"/>
            </a:pPr>
            <a:r>
              <a:rPr lang="en-US" dirty="0" smtClean="0">
                <a:effectLst/>
                <a:latin typeface="Times New Roman" panose="02020603050405020304" pitchFamily="18" charset="0"/>
                <a:cs typeface="Times New Roman" panose="02020603050405020304" pitchFamily="18" charset="0"/>
              </a:rPr>
              <a:t>Order resources numerically </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mj-lt"/>
              <a:buAutoNum type="alphaLcParenR"/>
            </a:pP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mj-lt"/>
              <a:buAutoNum type="alphaLcParenR"/>
            </a:pPr>
            <a:endParaRPr lang="en-US" dirty="0"/>
          </a:p>
        </p:txBody>
      </p:sp>
    </p:spTree>
    <p:extLst>
      <p:ext uri="{BB962C8B-B14F-4D97-AF65-F5344CB8AC3E}">
        <p14:creationId xmlns:p14="http://schemas.microsoft.com/office/powerpoint/2010/main" val="28347629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What approach does the attacking mutual exclusion condition take? </a:t>
            </a:r>
          </a:p>
          <a:p>
            <a:pPr marL="514350" indent="-514350">
              <a:buFont typeface="+mj-lt"/>
              <a:buAutoNum type="alphaLcParenR"/>
            </a:pPr>
            <a:r>
              <a:rPr lang="en-US" dirty="0">
                <a:latin typeface="Times New Roman" panose="02020603050405020304" pitchFamily="18" charset="0"/>
                <a:cs typeface="Times New Roman" panose="02020603050405020304" pitchFamily="18" charset="0"/>
              </a:rPr>
              <a:t> </a:t>
            </a:r>
            <a:endParaRPr lang="en-US" dirty="0" smtClean="0">
              <a:effectLst/>
              <a:latin typeface="Times New Roman" panose="02020603050405020304" pitchFamily="18" charset="0"/>
              <a:cs typeface="Times New Roman" panose="02020603050405020304" pitchFamily="18" charset="0"/>
            </a:endParaRPr>
          </a:p>
          <a:p>
            <a:pPr marL="514350" indent="-514350">
              <a:buFont typeface="+mj-lt"/>
              <a:buAutoNum type="alphaLcParenR"/>
            </a:pPr>
            <a:r>
              <a:rPr lang="en-US" dirty="0">
                <a:latin typeface="Times New Roman" panose="02020603050405020304" pitchFamily="18" charset="0"/>
                <a:cs typeface="Times New Roman" panose="02020603050405020304" pitchFamily="18" charset="0"/>
              </a:rPr>
              <a:t> </a:t>
            </a:r>
            <a:endParaRPr lang="en-US" dirty="0" smtClean="0">
              <a:effectLst/>
              <a:latin typeface="Times New Roman" panose="02020603050405020304" pitchFamily="18" charset="0"/>
              <a:cs typeface="Times New Roman" panose="02020603050405020304" pitchFamily="18" charset="0"/>
            </a:endParaRPr>
          </a:p>
          <a:p>
            <a:pPr marL="514350" indent="-514350">
              <a:buFont typeface="+mj-lt"/>
              <a:buAutoNum type="alphaLcParenR"/>
            </a:pPr>
            <a:r>
              <a:rPr lang="en-US" dirty="0" smtClean="0">
                <a:solidFill>
                  <a:schemeClr val="tx1"/>
                </a:solidFill>
                <a:effectLst/>
                <a:latin typeface="Times New Roman" panose="02020603050405020304" pitchFamily="18" charset="0"/>
                <a:cs typeface="Times New Roman" panose="02020603050405020304" pitchFamily="18" charset="0"/>
              </a:rPr>
              <a:t>Spool Everything </a:t>
            </a:r>
          </a:p>
          <a:p>
            <a:pPr marL="514350" indent="-514350">
              <a:buFont typeface="+mj-lt"/>
              <a:buAutoNum type="alphaLcParenR"/>
            </a:pPr>
            <a:r>
              <a:rPr lang="en-US" dirty="0" smtClean="0">
                <a:latin typeface="Times New Roman" panose="02020603050405020304" pitchFamily="18" charset="0"/>
                <a:cs typeface="Times New Roman" panose="02020603050405020304" pitchFamily="18" charset="0"/>
              </a:rPr>
              <a:t> </a:t>
            </a:r>
            <a:endParaRPr lang="en-US" dirty="0" smtClean="0">
              <a:solidFill>
                <a:schemeClr val="tx1"/>
              </a:solidFill>
              <a:effectLst/>
              <a:latin typeface="Times New Roman" panose="02020603050405020304" pitchFamily="18" charset="0"/>
              <a:cs typeface="Times New Roman" panose="02020603050405020304" pitchFamily="18" charset="0"/>
            </a:endParaRPr>
          </a:p>
          <a:p>
            <a:pPr marL="0" indent="0">
              <a:buNone/>
            </a:pPr>
            <a:endParaRPr lang="en-US"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mj-lt"/>
              <a:buAutoNum type="alphaLcParenR"/>
            </a:pP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Font typeface="+mj-lt"/>
              <a:buAutoNum type="alphaLcParenR"/>
            </a:pPr>
            <a:endParaRPr lang="en-US" dirty="0"/>
          </a:p>
        </p:txBody>
      </p:sp>
    </p:spTree>
    <p:extLst>
      <p:ext uri="{BB962C8B-B14F-4D97-AF65-F5344CB8AC3E}">
        <p14:creationId xmlns:p14="http://schemas.microsoft.com/office/powerpoint/2010/main" val="40991696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Which of the following is an issue of deadlocks?</a:t>
            </a:r>
          </a:p>
          <a:p>
            <a:pPr marL="514350" indent="-514350">
              <a:buFont typeface="+mj-lt"/>
              <a:buAutoNum type="alphaLcParenR"/>
            </a:pPr>
            <a:r>
              <a:rPr lang="en-US" dirty="0" smtClean="0"/>
              <a:t>Dehydration</a:t>
            </a:r>
          </a:p>
          <a:p>
            <a:pPr marL="514350" indent="-514350">
              <a:buFont typeface="+mj-lt"/>
              <a:buAutoNum type="alphaLcParenR"/>
            </a:pPr>
            <a:r>
              <a:rPr lang="en-US" dirty="0" smtClean="0"/>
              <a:t>Starvation</a:t>
            </a:r>
          </a:p>
          <a:p>
            <a:pPr marL="514350" indent="-514350">
              <a:buFont typeface="+mj-lt"/>
              <a:buAutoNum type="alphaLcParenR"/>
            </a:pPr>
            <a:r>
              <a:rPr lang="en-US" dirty="0" smtClean="0"/>
              <a:t>Three-Phase Locking</a:t>
            </a:r>
          </a:p>
          <a:p>
            <a:pPr marL="514350" indent="-514350">
              <a:buFont typeface="+mj-lt"/>
              <a:buAutoNum type="alphaLcParenR"/>
            </a:pPr>
            <a:r>
              <a:rPr lang="en-US" dirty="0" smtClean="0"/>
              <a:t>Dreadlocks</a:t>
            </a:r>
          </a:p>
          <a:p>
            <a:pPr marL="514350" indent="-514350">
              <a:buFont typeface="+mj-lt"/>
              <a:buAutoNum type="alphaLcParenR"/>
            </a:pPr>
            <a:endParaRPr lang="en-US" dirty="0" smtClean="0"/>
          </a:p>
          <a:p>
            <a:pPr marL="514350" indent="-514350">
              <a:buFont typeface="+mj-lt"/>
              <a:buAutoNum type="alphaLcParenR"/>
            </a:pPr>
            <a:endParaRPr lang="en-US" dirty="0"/>
          </a:p>
        </p:txBody>
      </p:sp>
    </p:spTree>
    <p:extLst>
      <p:ext uri="{BB962C8B-B14F-4D97-AF65-F5344CB8AC3E}">
        <p14:creationId xmlns:p14="http://schemas.microsoft.com/office/powerpoint/2010/main" val="39687297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Which of the following is an issue of deadlocks?</a:t>
            </a:r>
          </a:p>
          <a:p>
            <a:pPr marL="514350" indent="-514350">
              <a:buFont typeface="+mj-lt"/>
              <a:buAutoNum type="alphaLcParenR"/>
            </a:pPr>
            <a:r>
              <a:rPr lang="en-US" dirty="0" smtClean="0"/>
              <a:t> </a:t>
            </a:r>
          </a:p>
          <a:p>
            <a:pPr marL="514350" indent="-514350">
              <a:buFont typeface="+mj-lt"/>
              <a:buAutoNum type="alphaLcParenR"/>
            </a:pPr>
            <a:r>
              <a:rPr lang="en-US" dirty="0" smtClean="0"/>
              <a:t>Starvation</a:t>
            </a:r>
          </a:p>
          <a:p>
            <a:pPr marL="514350" indent="-514350">
              <a:buFont typeface="+mj-lt"/>
              <a:buAutoNum type="alphaLcParenR"/>
            </a:pPr>
            <a:r>
              <a:rPr lang="en-US" dirty="0" smtClean="0"/>
              <a:t> </a:t>
            </a:r>
          </a:p>
          <a:p>
            <a:pPr marL="514350" indent="-514350">
              <a:buFont typeface="+mj-lt"/>
              <a:buAutoNum type="alphaLcParenR"/>
            </a:pPr>
            <a:r>
              <a:rPr lang="en-US" dirty="0" smtClean="0"/>
              <a:t> </a:t>
            </a:r>
          </a:p>
          <a:p>
            <a:pPr marL="514350" indent="-514350">
              <a:buFont typeface="+mj-lt"/>
              <a:buAutoNum type="alphaLcParenR"/>
            </a:pPr>
            <a:endParaRPr lang="en-US" dirty="0" smtClean="0"/>
          </a:p>
          <a:p>
            <a:pPr marL="514350" indent="-514350">
              <a:buFont typeface="+mj-lt"/>
              <a:buAutoNum type="alphaLcParenR"/>
            </a:pPr>
            <a:endParaRPr lang="en-US" dirty="0"/>
          </a:p>
        </p:txBody>
      </p:sp>
    </p:spTree>
    <p:extLst>
      <p:ext uri="{BB962C8B-B14F-4D97-AF65-F5344CB8AC3E}">
        <p14:creationId xmlns:p14="http://schemas.microsoft.com/office/powerpoint/2010/main" val="41715547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Attacking the Hold and Wait condition…</a:t>
            </a:r>
          </a:p>
          <a:p>
            <a:pPr marL="514350" lvl="1" indent="-514350">
              <a:spcBef>
                <a:spcPts val="1000"/>
              </a:spcBef>
              <a:buFont typeface="+mj-lt"/>
              <a:buAutoNum type="alphaLcParenR"/>
            </a:pPr>
            <a:r>
              <a:rPr lang="en-US" sz="2800" dirty="0" smtClean="0"/>
              <a:t>Requires all processes to request all their resources before starting execution</a:t>
            </a:r>
          </a:p>
          <a:p>
            <a:pPr marL="514350" lvl="1" indent="-514350">
              <a:spcBef>
                <a:spcPts val="1000"/>
              </a:spcBef>
              <a:buFont typeface="+mj-lt"/>
              <a:buAutoNum type="alphaLcParenR"/>
            </a:pPr>
            <a:r>
              <a:rPr lang="en-US" sz="2800" dirty="0" smtClean="0"/>
              <a:t> Imposes a total ordering of all resource types </a:t>
            </a:r>
          </a:p>
          <a:p>
            <a:pPr marL="514350" lvl="1" indent="-514350">
              <a:spcBef>
                <a:spcPts val="1000"/>
              </a:spcBef>
              <a:buFont typeface="+mj-lt"/>
              <a:buAutoNum type="alphaLcParenR"/>
            </a:pPr>
            <a:r>
              <a:rPr lang="en-US" sz="2800" dirty="0" smtClean="0"/>
              <a:t>Spools everything</a:t>
            </a:r>
          </a:p>
          <a:p>
            <a:pPr marL="514350" lvl="1" indent="-514350">
              <a:spcBef>
                <a:spcPts val="1000"/>
              </a:spcBef>
              <a:buFont typeface="+mj-lt"/>
              <a:buAutoNum type="alphaLcParenR"/>
            </a:pPr>
            <a:r>
              <a:rPr lang="en-US" sz="2800" dirty="0" smtClean="0"/>
              <a:t>Does Nothing</a:t>
            </a:r>
          </a:p>
          <a:p>
            <a:pPr marL="514350" lvl="1" indent="-514350">
              <a:spcBef>
                <a:spcPts val="1000"/>
              </a:spcBef>
              <a:buFont typeface="+mj-lt"/>
              <a:buAutoNum type="alphaLcParenR"/>
            </a:pPr>
            <a:endParaRPr lang="en-US" sz="2800" dirty="0" smtClean="0"/>
          </a:p>
          <a:p>
            <a:pPr marL="0" lvl="1" indent="0">
              <a:spcBef>
                <a:spcPts val="1000"/>
              </a:spcBef>
              <a:buNone/>
            </a:pPr>
            <a:endParaRPr lang="en-US" sz="2800" dirty="0" smtClean="0"/>
          </a:p>
          <a:p>
            <a:pPr marL="514350" indent="-514350">
              <a:buFont typeface="+mj-lt"/>
              <a:buAutoNum type="alphaLcParenR"/>
            </a:pPr>
            <a:endParaRPr lang="en-US" dirty="0"/>
          </a:p>
        </p:txBody>
      </p:sp>
    </p:spTree>
    <p:extLst>
      <p:ext uri="{BB962C8B-B14F-4D97-AF65-F5344CB8AC3E}">
        <p14:creationId xmlns:p14="http://schemas.microsoft.com/office/powerpoint/2010/main" val="9506987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Attacking the Hold and Wait condition…</a:t>
            </a:r>
          </a:p>
          <a:p>
            <a:pPr marL="514350" lvl="1" indent="-514350">
              <a:spcBef>
                <a:spcPts val="1000"/>
              </a:spcBef>
              <a:buFont typeface="+mj-lt"/>
              <a:buAutoNum type="alphaLcParenR"/>
            </a:pPr>
            <a:r>
              <a:rPr lang="en-US" sz="2800" dirty="0" smtClean="0"/>
              <a:t>Requires all processes to request all their resources before starting execution</a:t>
            </a:r>
          </a:p>
          <a:p>
            <a:pPr marL="514350" lvl="1" indent="-514350">
              <a:spcBef>
                <a:spcPts val="1000"/>
              </a:spcBef>
              <a:buFont typeface="+mj-lt"/>
              <a:buAutoNum type="alphaLcParenR"/>
            </a:pPr>
            <a:r>
              <a:rPr lang="en-US" sz="2800" dirty="0" smtClean="0"/>
              <a:t>  </a:t>
            </a:r>
          </a:p>
          <a:p>
            <a:pPr marL="514350" lvl="1" indent="-514350">
              <a:spcBef>
                <a:spcPts val="1000"/>
              </a:spcBef>
              <a:buFont typeface="+mj-lt"/>
              <a:buAutoNum type="alphaLcParenR"/>
            </a:pPr>
            <a:r>
              <a:rPr lang="en-US" sz="2800" dirty="0" smtClean="0"/>
              <a:t> </a:t>
            </a:r>
          </a:p>
          <a:p>
            <a:pPr marL="514350" lvl="1" indent="-514350">
              <a:spcBef>
                <a:spcPts val="1000"/>
              </a:spcBef>
              <a:buFont typeface="+mj-lt"/>
              <a:buAutoNum type="alphaLcParenR"/>
            </a:pPr>
            <a:r>
              <a:rPr lang="en-US" sz="2800" dirty="0" smtClean="0"/>
              <a:t> </a:t>
            </a:r>
          </a:p>
          <a:p>
            <a:pPr marL="514350" lvl="1" indent="-514350">
              <a:spcBef>
                <a:spcPts val="1000"/>
              </a:spcBef>
              <a:buFont typeface="+mj-lt"/>
              <a:buAutoNum type="alphaLcParenR"/>
            </a:pPr>
            <a:endParaRPr lang="en-US" sz="2800" dirty="0" smtClean="0"/>
          </a:p>
          <a:p>
            <a:pPr marL="0" lvl="1" indent="0">
              <a:spcBef>
                <a:spcPts val="1000"/>
              </a:spcBef>
              <a:buNone/>
            </a:pPr>
            <a:endParaRPr lang="en-US" sz="2800" dirty="0" smtClean="0"/>
          </a:p>
          <a:p>
            <a:pPr marL="514350" indent="-514350">
              <a:buFont typeface="+mj-lt"/>
              <a:buAutoNum type="alphaLcParenR"/>
            </a:pPr>
            <a:endParaRPr lang="en-US" dirty="0"/>
          </a:p>
        </p:txBody>
      </p:sp>
    </p:spTree>
    <p:extLst>
      <p:ext uri="{BB962C8B-B14F-4D97-AF65-F5344CB8AC3E}">
        <p14:creationId xmlns:p14="http://schemas.microsoft.com/office/powerpoint/2010/main" val="371302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Resource Deadlock – Happens when no process can run, none can be released and none can be awakened.</a:t>
            </a:r>
            <a:endParaRPr lang="en-US" dirty="0"/>
          </a:p>
        </p:txBody>
      </p:sp>
      <p:sp>
        <p:nvSpPr>
          <p:cNvPr id="3" name="Title 2"/>
          <p:cNvSpPr>
            <a:spLocks noGrp="1"/>
          </p:cNvSpPr>
          <p:nvPr>
            <p:ph type="title"/>
          </p:nvPr>
        </p:nvSpPr>
        <p:spPr/>
        <p:txBody>
          <a:bodyPr/>
          <a:lstStyle/>
          <a:p>
            <a:r>
              <a:rPr lang="en-US" sz="4000" dirty="0" smtClean="0"/>
              <a:t>Introduction to Deadlocks</a:t>
            </a:r>
            <a:endParaRPr lang="en-US" sz="4000" dirty="0"/>
          </a:p>
        </p:txBody>
      </p:sp>
    </p:spTree>
    <p:extLst>
      <p:ext uri="{BB962C8B-B14F-4D97-AF65-F5344CB8AC3E}">
        <p14:creationId xmlns:p14="http://schemas.microsoft.com/office/powerpoint/2010/main" val="27164049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543800" cy="4419600"/>
          </a:xfrm>
        </p:spPr>
        <p:txBody>
          <a:bodyPr/>
          <a:lstStyle/>
          <a:p>
            <a:r>
              <a:rPr lang="en-US" dirty="0" smtClean="0"/>
              <a:t>QUIZ QUESTIONS</a:t>
            </a:r>
            <a:br>
              <a:rPr lang="en-US" dirty="0" smtClean="0"/>
            </a:br>
            <a:r>
              <a:rPr lang="en-US" dirty="0"/>
              <a:t/>
            </a:r>
            <a:br>
              <a:rPr lang="en-US" dirty="0"/>
            </a:br>
            <a:r>
              <a:rPr lang="en-US" sz="2800" dirty="0" smtClean="0"/>
              <a:t>WHAT IS AN EXAMPLE OF A RESOURCE?</a:t>
            </a:r>
            <a:br>
              <a:rPr lang="en-US" sz="2800" dirty="0" smtClean="0"/>
            </a:br>
            <a:r>
              <a:rPr lang="en-US" sz="2800" dirty="0" smtClean="0"/>
              <a:t/>
            </a:r>
            <a:br>
              <a:rPr lang="en-US" sz="2800" dirty="0" smtClean="0"/>
            </a:br>
            <a:r>
              <a:rPr lang="en-US" sz="2800" dirty="0" smtClean="0"/>
              <a:t>A. SCANNER</a:t>
            </a:r>
            <a:br>
              <a:rPr lang="en-US" sz="2800" dirty="0" smtClean="0"/>
            </a:br>
            <a:r>
              <a:rPr lang="en-US" sz="2800" dirty="0" smtClean="0"/>
              <a:t>B. DISC DRIVE</a:t>
            </a:r>
            <a:br>
              <a:rPr lang="en-US" sz="2800" dirty="0" smtClean="0"/>
            </a:br>
            <a:r>
              <a:rPr lang="en-US" sz="2800" dirty="0" smtClean="0"/>
              <a:t>C. PRINTER</a:t>
            </a:r>
            <a:br>
              <a:rPr lang="en-US" sz="2800" dirty="0" smtClean="0"/>
            </a:br>
            <a:r>
              <a:rPr lang="en-US" sz="2800" dirty="0" smtClean="0"/>
              <a:t>D. ALL OF THE ABOVE</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15437645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543800" cy="4419600"/>
          </a:xfrm>
        </p:spPr>
        <p:txBody>
          <a:bodyPr/>
          <a:lstStyle/>
          <a:p>
            <a:r>
              <a:rPr lang="en-US" dirty="0" smtClean="0"/>
              <a:t>QUIZ QUESTIONS</a:t>
            </a:r>
            <a:br>
              <a:rPr lang="en-US" dirty="0" smtClean="0"/>
            </a:br>
            <a:r>
              <a:rPr lang="en-US" dirty="0"/>
              <a:t/>
            </a:r>
            <a:br>
              <a:rPr lang="en-US" dirty="0"/>
            </a:br>
            <a:r>
              <a:rPr lang="en-US" sz="2800" dirty="0" smtClean="0"/>
              <a:t>WHAT IS AN EXAMPLE OF A RESOURCE?</a:t>
            </a:r>
            <a:br>
              <a:rPr lang="en-US" sz="2800" dirty="0" smtClean="0"/>
            </a:br>
            <a:r>
              <a:rPr lang="en-US" sz="2800" dirty="0" smtClean="0"/>
              <a:t/>
            </a:r>
            <a:br>
              <a:rPr lang="en-US" sz="2800" dirty="0" smtClean="0"/>
            </a:br>
            <a:r>
              <a:rPr lang="en-US" sz="2800" dirty="0" smtClean="0"/>
              <a:t> </a:t>
            </a:r>
            <a:br>
              <a:rPr lang="en-US" sz="2800" dirty="0" smtClean="0"/>
            </a:br>
            <a:r>
              <a:rPr lang="en-US" sz="2800" dirty="0" smtClean="0"/>
              <a:t> </a:t>
            </a:r>
            <a:br>
              <a:rPr lang="en-US" sz="2800" dirty="0" smtClean="0"/>
            </a:br>
            <a:r>
              <a:rPr lang="en-US" sz="2800" dirty="0" smtClean="0"/>
              <a:t> </a:t>
            </a:r>
            <a:br>
              <a:rPr lang="en-US" sz="2800" dirty="0" smtClean="0"/>
            </a:br>
            <a:r>
              <a:rPr lang="en-US" sz="2800" dirty="0" smtClean="0"/>
              <a:t>D. ALL OF THE ABOVE</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10146878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543800" cy="4419600"/>
          </a:xfrm>
        </p:spPr>
        <p:txBody>
          <a:bodyPr/>
          <a:lstStyle/>
          <a:p>
            <a:r>
              <a:rPr lang="en-US" dirty="0" smtClean="0"/>
              <a:t>QUIZ QUESTIONS</a:t>
            </a:r>
            <a:br>
              <a:rPr lang="en-US" dirty="0" smtClean="0"/>
            </a:br>
            <a:r>
              <a:rPr lang="en-US" dirty="0"/>
              <a:t/>
            </a:r>
            <a:br>
              <a:rPr lang="en-US" dirty="0"/>
            </a:br>
            <a:r>
              <a:rPr lang="en-US" sz="2800" dirty="0" smtClean="0"/>
              <a:t>ALL DEADLOCKS ARE UNSAFE</a:t>
            </a:r>
            <a:br>
              <a:rPr lang="en-US" sz="2800" dirty="0" smtClean="0"/>
            </a:br>
            <a:r>
              <a:rPr lang="en-US" sz="2800" dirty="0"/>
              <a:t/>
            </a:r>
            <a:br>
              <a:rPr lang="en-US" sz="2800" dirty="0"/>
            </a:br>
            <a:r>
              <a:rPr lang="en-US" sz="2800" dirty="0" smtClean="0"/>
              <a:t>A. TRUE</a:t>
            </a:r>
            <a:br>
              <a:rPr lang="en-US" sz="2800" dirty="0" smtClean="0"/>
            </a:br>
            <a:r>
              <a:rPr lang="en-US" sz="2800" dirty="0" smtClean="0"/>
              <a:t>B. FALSE</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28810445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543800" cy="4419600"/>
          </a:xfrm>
        </p:spPr>
        <p:txBody>
          <a:bodyPr/>
          <a:lstStyle/>
          <a:p>
            <a:r>
              <a:rPr lang="en-US" dirty="0" smtClean="0"/>
              <a:t>QUIZ QUESTIONS</a:t>
            </a:r>
            <a:br>
              <a:rPr lang="en-US" dirty="0" smtClean="0"/>
            </a:br>
            <a:r>
              <a:rPr lang="en-US" dirty="0"/>
              <a:t/>
            </a:r>
            <a:br>
              <a:rPr lang="en-US" dirty="0"/>
            </a:br>
            <a:r>
              <a:rPr lang="en-US" sz="2800" dirty="0" smtClean="0"/>
              <a:t>ALL DEADLOCKS ARE UNSAFE</a:t>
            </a:r>
            <a:br>
              <a:rPr lang="en-US" sz="2800" dirty="0" smtClean="0"/>
            </a:br>
            <a:r>
              <a:rPr lang="en-US" sz="2800" dirty="0"/>
              <a:t/>
            </a:r>
            <a:br>
              <a:rPr lang="en-US" sz="2800" dirty="0"/>
            </a:br>
            <a:r>
              <a:rPr lang="en-US" sz="2800" dirty="0" smtClean="0"/>
              <a:t>A. TRUE</a:t>
            </a:r>
            <a:br>
              <a:rPr lang="en-US" sz="2800" dirty="0" smtClean="0"/>
            </a:br>
            <a:r>
              <a:rPr lang="en-US" sz="2800" dirty="0" smtClean="0"/>
              <a:t> </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7139384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543800" cy="4419600"/>
          </a:xfrm>
        </p:spPr>
        <p:txBody>
          <a:bodyPr/>
          <a:lstStyle/>
          <a:p>
            <a:r>
              <a:rPr lang="en-US" dirty="0" smtClean="0"/>
              <a:t>QUIZ QUESTIONS</a:t>
            </a:r>
            <a:br>
              <a:rPr lang="en-US" dirty="0" smtClean="0"/>
            </a:br>
            <a:r>
              <a:rPr lang="en-US" dirty="0"/>
              <a:t/>
            </a:r>
            <a:br>
              <a:rPr lang="en-US" dirty="0"/>
            </a:br>
            <a:r>
              <a:rPr lang="en-US" sz="2800" dirty="0" smtClean="0"/>
              <a:t>WHICH OF THE FOLLOWING ALGORITHMS IS </a:t>
            </a:r>
            <a:r>
              <a:rPr lang="en-US" sz="2800" u="sng" dirty="0" smtClean="0">
                <a:solidFill>
                  <a:srgbClr val="FF0000"/>
                </a:solidFill>
              </a:rPr>
              <a:t>NOT</a:t>
            </a:r>
            <a:r>
              <a:rPr lang="en-US" sz="2800" dirty="0" smtClean="0"/>
              <a:t> RELATED TO DEADLOCKS?</a:t>
            </a:r>
            <a:br>
              <a:rPr lang="en-US" sz="2800" dirty="0" smtClean="0"/>
            </a:br>
            <a:r>
              <a:rPr lang="en-US" sz="2800" dirty="0"/>
              <a:t/>
            </a:r>
            <a:br>
              <a:rPr lang="en-US" sz="2800" dirty="0"/>
            </a:br>
            <a:r>
              <a:rPr lang="en-US" sz="2800" dirty="0" smtClean="0"/>
              <a:t>A. BANKER’S ALGORITHM</a:t>
            </a:r>
            <a:br>
              <a:rPr lang="en-US" sz="2800" dirty="0" smtClean="0"/>
            </a:br>
            <a:r>
              <a:rPr lang="en-US" sz="2800" dirty="0" smtClean="0"/>
              <a:t>B. OSTRICH ALGORITHM</a:t>
            </a:r>
            <a:br>
              <a:rPr lang="en-US" sz="2800" dirty="0" smtClean="0"/>
            </a:br>
            <a:r>
              <a:rPr lang="en-US" sz="2800" dirty="0" smtClean="0"/>
              <a:t>C. SANDWICH ALGORITHM</a:t>
            </a:r>
            <a:br>
              <a:rPr lang="en-US" sz="2800" dirty="0" smtClean="0"/>
            </a:br>
            <a:r>
              <a:rPr lang="en-US" sz="2800" dirty="0" smtClean="0"/>
              <a:t> </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12492843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543800" cy="4419600"/>
          </a:xfrm>
        </p:spPr>
        <p:txBody>
          <a:bodyPr/>
          <a:lstStyle/>
          <a:p>
            <a:r>
              <a:rPr lang="en-US" dirty="0" smtClean="0"/>
              <a:t>QUIZ QUESTIONS</a:t>
            </a:r>
            <a:br>
              <a:rPr lang="en-US" dirty="0" smtClean="0"/>
            </a:br>
            <a:r>
              <a:rPr lang="en-US" dirty="0"/>
              <a:t/>
            </a:r>
            <a:br>
              <a:rPr lang="en-US" dirty="0"/>
            </a:br>
            <a:r>
              <a:rPr lang="en-US" sz="2800" dirty="0" smtClean="0"/>
              <a:t>WHICH OF THE FOLLOWING ALGORITHMS IS </a:t>
            </a:r>
            <a:r>
              <a:rPr lang="en-US" sz="2800" u="sng" dirty="0" smtClean="0">
                <a:solidFill>
                  <a:srgbClr val="FF0000"/>
                </a:solidFill>
              </a:rPr>
              <a:t>NOT</a:t>
            </a:r>
            <a:r>
              <a:rPr lang="en-US" sz="2800" dirty="0" smtClean="0"/>
              <a:t> RELATED TO DEADLOCKS?</a:t>
            </a:r>
            <a:br>
              <a:rPr lang="en-US" sz="2800" dirty="0" smtClean="0"/>
            </a:br>
            <a:r>
              <a:rPr lang="en-US" sz="2800" dirty="0"/>
              <a:t/>
            </a:r>
            <a:br>
              <a:rPr lang="en-US" sz="2800" dirty="0"/>
            </a:br>
            <a:r>
              <a:rPr lang="en-US" sz="2800" dirty="0" smtClean="0"/>
              <a:t> </a:t>
            </a:r>
            <a:br>
              <a:rPr lang="en-US" sz="2800" dirty="0" smtClean="0"/>
            </a:br>
            <a:r>
              <a:rPr lang="en-US" sz="2800" dirty="0" smtClean="0"/>
              <a:t> </a:t>
            </a:r>
            <a:br>
              <a:rPr lang="en-US" sz="2800" dirty="0" smtClean="0"/>
            </a:br>
            <a:r>
              <a:rPr lang="en-US" sz="2800" dirty="0" smtClean="0"/>
              <a:t>C. SANDWICH ALGORITHM</a:t>
            </a:r>
            <a:br>
              <a:rPr lang="en-US" sz="2800" dirty="0" smtClean="0"/>
            </a:br>
            <a:r>
              <a:rPr lang="en-US" sz="2800" dirty="0" smtClean="0"/>
              <a:t> </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8086399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057400"/>
            <a:ext cx="6096000" cy="3657599"/>
          </a:xfrm>
        </p:spPr>
        <p:txBody>
          <a:bodyPr/>
          <a:lstStyle/>
          <a:p>
            <a:pPr marL="18288" indent="0">
              <a:buNone/>
            </a:pPr>
            <a:r>
              <a:rPr lang="en-US" dirty="0" smtClean="0"/>
              <a:t>True or False: </a:t>
            </a:r>
            <a:r>
              <a:rPr lang="en-US" dirty="0" err="1" smtClean="0"/>
              <a:t>Nonpreemptable</a:t>
            </a:r>
            <a:r>
              <a:rPr lang="en-US" dirty="0" smtClean="0"/>
              <a:t> is best case scenario when it comes to deadlocks.</a:t>
            </a:r>
            <a:endParaRPr lang="en-US" dirty="0"/>
          </a:p>
        </p:txBody>
      </p:sp>
      <p:sp>
        <p:nvSpPr>
          <p:cNvPr id="2" name="Title 1"/>
          <p:cNvSpPr>
            <a:spLocks noGrp="1"/>
          </p:cNvSpPr>
          <p:nvPr>
            <p:ph type="title"/>
          </p:nvPr>
        </p:nvSpPr>
        <p:spPr>
          <a:xfrm>
            <a:off x="685800" y="762000"/>
            <a:ext cx="7543800" cy="914400"/>
          </a:xfrm>
        </p:spPr>
        <p:txBody>
          <a:bodyPr/>
          <a:lstStyle/>
          <a:p>
            <a:r>
              <a:rPr lang="en-US" dirty="0" smtClean="0"/>
              <a:t>Quiz Questions</a:t>
            </a:r>
            <a:endParaRPr lang="en-US" dirty="0"/>
          </a:p>
        </p:txBody>
      </p:sp>
    </p:spTree>
    <p:extLst>
      <p:ext uri="{BB962C8B-B14F-4D97-AF65-F5344CB8AC3E}">
        <p14:creationId xmlns:p14="http://schemas.microsoft.com/office/powerpoint/2010/main" val="893812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2057400"/>
            <a:ext cx="6096000" cy="3657599"/>
          </a:xfrm>
        </p:spPr>
        <p:txBody>
          <a:bodyPr/>
          <a:lstStyle/>
          <a:p>
            <a:r>
              <a:rPr lang="en-US" dirty="0" smtClean="0"/>
              <a:t>False : </a:t>
            </a:r>
            <a:r>
              <a:rPr lang="en-US" dirty="0" err="1" smtClean="0"/>
              <a:t>Nonpreemptable</a:t>
            </a:r>
            <a:r>
              <a:rPr lang="en-US" dirty="0" smtClean="0"/>
              <a:t> means the resources cannot be freed from their </a:t>
            </a:r>
            <a:r>
              <a:rPr lang="en-US" smtClean="0"/>
              <a:t>owners without harm.</a:t>
            </a:r>
            <a:endParaRPr lang="en-US" dirty="0"/>
          </a:p>
        </p:txBody>
      </p:sp>
      <p:sp>
        <p:nvSpPr>
          <p:cNvPr id="3" name="Title 2"/>
          <p:cNvSpPr>
            <a:spLocks noGrp="1"/>
          </p:cNvSpPr>
          <p:nvPr>
            <p:ph type="title"/>
          </p:nvPr>
        </p:nvSpPr>
        <p:spPr>
          <a:xfrm>
            <a:off x="1143000" y="609600"/>
            <a:ext cx="7543800" cy="914400"/>
          </a:xfrm>
        </p:spPr>
        <p:txBody>
          <a:bodyPr/>
          <a:lstStyle/>
          <a:p>
            <a:r>
              <a:rPr lang="en-US" dirty="0" smtClean="0"/>
              <a:t>Quiz Questions</a:t>
            </a:r>
            <a:endParaRPr lang="en-US" dirty="0"/>
          </a:p>
        </p:txBody>
      </p:sp>
    </p:spTree>
    <p:extLst>
      <p:ext uri="{BB962C8B-B14F-4D97-AF65-F5344CB8AC3E}">
        <p14:creationId xmlns:p14="http://schemas.microsoft.com/office/powerpoint/2010/main" val="361962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400" dirty="0" smtClean="0"/>
              <a:t>Mutual exclusion condition</a:t>
            </a:r>
          </a:p>
          <a:p>
            <a:r>
              <a:rPr lang="en-US" sz="2400" dirty="0" smtClean="0"/>
              <a:t>Hold and wait condition</a:t>
            </a:r>
          </a:p>
          <a:p>
            <a:r>
              <a:rPr lang="en-US" sz="2400" dirty="0" smtClean="0"/>
              <a:t>No </a:t>
            </a:r>
            <a:r>
              <a:rPr lang="en-US" sz="2400" dirty="0"/>
              <a:t>p</a:t>
            </a:r>
            <a:r>
              <a:rPr lang="en-US" sz="2400" dirty="0" smtClean="0"/>
              <a:t>reemption condition</a:t>
            </a:r>
          </a:p>
          <a:p>
            <a:r>
              <a:rPr lang="en-US" sz="2400" dirty="0" smtClean="0"/>
              <a:t>Circular wait condition</a:t>
            </a:r>
            <a:endParaRPr lang="en-US" sz="2400" dirty="0"/>
          </a:p>
        </p:txBody>
      </p:sp>
      <p:sp>
        <p:nvSpPr>
          <p:cNvPr id="2" name="Title 1"/>
          <p:cNvSpPr>
            <a:spLocks noGrp="1"/>
          </p:cNvSpPr>
          <p:nvPr>
            <p:ph type="title"/>
          </p:nvPr>
        </p:nvSpPr>
        <p:spPr/>
        <p:txBody>
          <a:bodyPr/>
          <a:lstStyle/>
          <a:p>
            <a:r>
              <a:rPr lang="en-US" sz="4000" dirty="0" smtClean="0"/>
              <a:t>Introduction to Deadlocks</a:t>
            </a:r>
            <a:endParaRPr lang="en-US" sz="4000" dirty="0"/>
          </a:p>
        </p:txBody>
      </p:sp>
    </p:spTree>
    <p:extLst>
      <p:ext uri="{BB962C8B-B14F-4D97-AF65-F5344CB8AC3E}">
        <p14:creationId xmlns:p14="http://schemas.microsoft.com/office/powerpoint/2010/main" val="3777307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685800"/>
            <a:ext cx="5763717" cy="3657600"/>
          </a:xfrm>
        </p:spPr>
      </p:pic>
      <p:sp>
        <p:nvSpPr>
          <p:cNvPr id="3" name="Title 2"/>
          <p:cNvSpPr>
            <a:spLocks noGrp="1"/>
          </p:cNvSpPr>
          <p:nvPr>
            <p:ph type="title"/>
          </p:nvPr>
        </p:nvSpPr>
        <p:spPr/>
        <p:txBody>
          <a:bodyPr/>
          <a:lstStyle/>
          <a:p>
            <a:r>
              <a:rPr lang="en-US" sz="4000" dirty="0" smtClean="0"/>
              <a:t>Deadlock Mapping</a:t>
            </a:r>
            <a:endParaRPr lang="en-US" sz="4000" dirty="0"/>
          </a:p>
        </p:txBody>
      </p:sp>
    </p:spTree>
    <p:extLst>
      <p:ext uri="{BB962C8B-B14F-4D97-AF65-F5344CB8AC3E}">
        <p14:creationId xmlns:p14="http://schemas.microsoft.com/office/powerpoint/2010/main" val="3872211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685800"/>
            <a:ext cx="6006015" cy="3657600"/>
          </a:xfrm>
        </p:spPr>
      </p:pic>
      <p:sp>
        <p:nvSpPr>
          <p:cNvPr id="3" name="Title 2"/>
          <p:cNvSpPr>
            <a:spLocks noGrp="1"/>
          </p:cNvSpPr>
          <p:nvPr>
            <p:ph type="title"/>
          </p:nvPr>
        </p:nvSpPr>
        <p:spPr/>
        <p:txBody>
          <a:bodyPr/>
          <a:lstStyle/>
          <a:p>
            <a:r>
              <a:rPr lang="en-US" dirty="0" smtClean="0"/>
              <a:t>Deadlock Mapping</a:t>
            </a:r>
            <a:endParaRPr lang="en-US" dirty="0"/>
          </a:p>
        </p:txBody>
      </p:sp>
    </p:spTree>
    <p:extLst>
      <p:ext uri="{BB962C8B-B14F-4D97-AF65-F5344CB8AC3E}">
        <p14:creationId xmlns:p14="http://schemas.microsoft.com/office/powerpoint/2010/main" val="68086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3413</TotalTime>
  <Words>1533</Words>
  <Application>Microsoft Office PowerPoint</Application>
  <PresentationFormat>On-screen Show (4:3)</PresentationFormat>
  <Paragraphs>362</Paragraphs>
  <Slides>67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ＭＳ Ｐゴシック</vt:lpstr>
      <vt:lpstr>Arial</vt:lpstr>
      <vt:lpstr>Calibri</vt:lpstr>
      <vt:lpstr>Helvetica</vt:lpstr>
      <vt:lpstr>HGS明朝E</vt:lpstr>
      <vt:lpstr>New York</vt:lpstr>
      <vt:lpstr>Palatino Linotype</vt:lpstr>
      <vt:lpstr>Symbol</vt:lpstr>
      <vt:lpstr>Times New Roman</vt:lpstr>
      <vt:lpstr>Wingdings</vt:lpstr>
      <vt:lpstr>Elemental</vt:lpstr>
      <vt:lpstr>Deadlocks</vt:lpstr>
      <vt:lpstr>Table of Content</vt:lpstr>
      <vt:lpstr>PowerPoint Presentation</vt:lpstr>
      <vt:lpstr>Resources</vt:lpstr>
      <vt:lpstr>Resource Acquisition</vt:lpstr>
      <vt:lpstr>Introduction to Deadlocks</vt:lpstr>
      <vt:lpstr>Introduction to Deadlocks</vt:lpstr>
      <vt:lpstr>Deadlock Mapping</vt:lpstr>
      <vt:lpstr>Deadlock Mapping</vt:lpstr>
      <vt:lpstr>The Ostrich Algorithm</vt:lpstr>
      <vt:lpstr>                                          OVERVIEW  - Deadlock Detection and Recovery - Deadlock detection with one resource of each type - Deadlock detection with multiple resources of each type  -Recovery from Deadlocks  - Through Preemption - Through Rollback - Through Killing Processes  - Deadlock Avoidance</vt:lpstr>
      <vt:lpstr>                                      DETECTION      - Under deadlock detection, deadlocks are allowed to occur  - Following a deadlock, the state of the system is examined           to detect that a deadlock has occurred and is subsequently corrected       </vt:lpstr>
      <vt:lpstr>                                      DETECTION      - An algorithm is employed that tracks resource allocation and process states.  - It rolls back and restarts one or more of the processes in order to removed the detected deadlock.       </vt:lpstr>
      <vt:lpstr>                                      DETECTION      - Detecting a deadlock that has already occurred is easily possible   - Since the resources that each process has locked and/or currently requested are known to the resource scheduler of the operating system       </vt:lpstr>
      <vt:lpstr>Deadlock detection with one resource of each type  Simple example:  Computer that has only ONE of the following:  - Scanner - CD/DVD Drive - Printer - Tape Drive etc.    </vt:lpstr>
      <vt:lpstr>Deadlock detection with one resource of each type           a. Holding a resource b. Requesting  a resource c. Deadlock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Deadlock Prevention</vt:lpstr>
      <vt:lpstr>Deadlock Prevention</vt:lpstr>
      <vt:lpstr>Deadlock Prevention</vt:lpstr>
      <vt:lpstr>Deadlock Prevention</vt:lpstr>
      <vt:lpstr>Deadlock Prevention</vt:lpstr>
      <vt:lpstr> Deadlock Prevention </vt:lpstr>
      <vt:lpstr>Deadlock Prevention</vt:lpstr>
      <vt:lpstr>Deadlock Prevention</vt:lpstr>
      <vt:lpstr>Deadlock Prevention</vt:lpstr>
      <vt:lpstr>Deadlock Prevention</vt:lpstr>
      <vt:lpstr>Other Issues </vt:lpstr>
      <vt:lpstr>Other Issues</vt:lpstr>
      <vt:lpstr>Other Issues</vt:lpstr>
      <vt:lpstr>Livelock</vt:lpstr>
      <vt:lpstr>Starvation</vt:lpstr>
      <vt:lpstr>Research on deadlocks</vt:lpstr>
      <vt:lpstr>Summary of Livelock</vt:lpstr>
      <vt:lpstr>PowerPoint Presentation</vt:lpstr>
      <vt:lpstr>PowerPoint Presentation</vt:lpstr>
      <vt:lpstr>PowerPoint Presentation</vt:lpstr>
      <vt:lpstr>PowerPoint Presentation</vt:lpstr>
      <vt:lpstr>PowerPoint Presentation</vt:lpstr>
      <vt:lpstr>Citations</vt:lpstr>
      <vt:lpstr>QUIZ QUESTIONS  WHAT IS AN EXAMPLE OF A RESOURCE?  A. SCANNER B. DISC DRIVE C. PRINTER D. ALL OF THE ABOVE  </vt:lpstr>
      <vt:lpstr>Questions</vt:lpstr>
      <vt:lpstr>Questions</vt:lpstr>
      <vt:lpstr>Questions</vt:lpstr>
      <vt:lpstr>Questions</vt:lpstr>
      <vt:lpstr>Questions</vt:lpstr>
      <vt:lpstr>Questions</vt:lpstr>
      <vt:lpstr>QUIZ QUESTIONS  WHAT IS AN EXAMPLE OF A RESOURCE?  A. SCANNER B. DISC DRIVE C. PRINTER D. ALL OF THE ABOVE  </vt:lpstr>
      <vt:lpstr>QUIZ QUESTIONS  WHAT IS AN EXAMPLE OF A RESOURCE?        D. ALL OF THE ABOVE  </vt:lpstr>
      <vt:lpstr>QUIZ QUESTIONS  ALL DEADLOCKS ARE UNSAFE  A. TRUE B. FALSE  </vt:lpstr>
      <vt:lpstr>QUIZ QUESTIONS  ALL DEADLOCKS ARE UNSAFE  A. TRUE    </vt:lpstr>
      <vt:lpstr>QUIZ QUESTIONS  WHICH OF THE FOLLOWING ALGORITHMS IS NOT RELATED TO DEADLOCKS?  A. BANKER’S ALGORITHM B. OSTRICH ALGORITHM C. SANDWICH ALGORITHM    </vt:lpstr>
      <vt:lpstr>QUIZ QUESTIONS  WHICH OF THE FOLLOWING ALGORITHMS IS NOT RELATED TO DEADLOCKS?      C. SANDWICH ALGORITHM    </vt:lpstr>
      <vt:lpstr>Quiz Questions</vt:lpstr>
      <vt:lpstr>Quiz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Camarata</dc:creator>
  <cp:lastModifiedBy>Anand Kumar</cp:lastModifiedBy>
  <cp:revision>24</cp:revision>
  <dcterms:created xsi:type="dcterms:W3CDTF">2014-03-27T00:57:06Z</dcterms:created>
  <dcterms:modified xsi:type="dcterms:W3CDTF">2015-09-28T15:34:08Z</dcterms:modified>
</cp:coreProperties>
</file>