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slide" Target="slides/slide20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virtualizable, many I/O devices, multiple versions and backwards compatibility for x86 architecture.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ravellosystems.com/" TargetMode="External"/><Relationship Id="rId4" Type="http://schemas.openxmlformats.org/officeDocument/2006/relationships/hyperlink" Target="https://www.youtube.com/watch?v=6vj-ObZTwh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conf.researchr.org/home/vee-201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/>
              <a:t>Group 8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Virtualization of the Cloud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71250" y="2944575"/>
            <a:ext cx="6843900" cy="12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Units 7.11 - 7.13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Case Study:</a:t>
            </a:r>
          </a:p>
          <a:p>
            <a:pPr indent="457200" marL="457200">
              <a:spcBef>
                <a:spcPts val="0"/>
              </a:spcBef>
              <a:buNone/>
            </a:pPr>
            <a:r>
              <a:rPr lang="en"/>
              <a:t>VMware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VMware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VMware Inc. was founded in 1998.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Their Goals: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To bring virtualization to the x86 architecture.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To bring virtualization to the personal computer.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Their first product, VMware Workstation, a </a:t>
            </a:r>
            <a:r>
              <a:rPr b="1" lang="en" u="sng"/>
              <a:t>Type 2 Hypervisor</a:t>
            </a:r>
            <a:r>
              <a:rPr lang="en"/>
              <a:t>, was released in 1999 for Linux and Windows.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VMware Workstation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 Criteria for x86 Virtualization: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u="sng"/>
              <a:t>Compatibility</a:t>
            </a:r>
            <a:r>
              <a:rPr lang="en"/>
              <a:t> - Identical Environment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u="sng"/>
              <a:t>Performance</a:t>
            </a:r>
            <a:r>
              <a:rPr lang="en"/>
              <a:t> - Low Overhead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u="sng"/>
              <a:t>Isolation</a:t>
            </a:r>
            <a:r>
              <a:rPr lang="en"/>
              <a:t> - VM actions separate from Host OS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But there were problems with implementation...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x86 Virtualization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 Methods for VMM Virtualization: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/>
              <a:t>Trap-and-Emulate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Paravirtualization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	Dynamic Binary Translation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VMware’s VMM used both </a:t>
            </a:r>
            <a:r>
              <a:rPr b="1" lang="en" u="sng"/>
              <a:t>trap-and-emulate</a:t>
            </a:r>
            <a:r>
              <a:rPr lang="en"/>
              <a:t> and </a:t>
            </a:r>
            <a:r>
              <a:rPr b="1" lang="en" u="sng"/>
              <a:t>dynamic binary translation</a:t>
            </a:r>
            <a:r>
              <a:rPr lang="en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Using both allows the VM to run at near native speeds.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x86 Virtualization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Software Fault Isolation</a:t>
            </a:r>
            <a:r>
              <a:rPr lang="en"/>
              <a:t>: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Used to protect the VMM from software in the virtual environment.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Can increase run-time overhead.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VMware Workstation uses Hardware Fault Isolation using memory address space.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Role of the Host OS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VMware Workstation Hosted Architecture Consisted of 3 Independent Components: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VMX (User Space Program)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VMX Driver (Small Kernel-Mode Device Driver)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VMM (Software for Multiplexing)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Virtual Hardware Platform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Virtual Hardware Consists of:</a:t>
            </a:r>
          </a:p>
          <a:p>
            <a:pPr rtl="0">
              <a:spcBef>
                <a:spcPts val="0"/>
              </a:spcBef>
              <a:buNone/>
            </a:pPr>
            <a:r>
              <a:rPr b="1" lang="en" u="sng"/>
              <a:t>Multiplexing</a:t>
            </a:r>
            <a:r>
              <a:rPr lang="en"/>
              <a:t>: Configuration of the hardware to be used directly by the VM.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en" u="sng"/>
              <a:t>Emulation</a:t>
            </a:r>
            <a:r>
              <a:rPr lang="en"/>
              <a:t>: Exportation of the software simulation of selected hardware components.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/>
              <a:t>Emulation of devices split two ways: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u="sng"/>
              <a:t>Front-End</a:t>
            </a:r>
            <a:r>
              <a:rPr lang="en"/>
              <a:t> - Visible to the Virtual Machine.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u="sng"/>
              <a:t>Back-End </a:t>
            </a:r>
            <a:r>
              <a:rPr lang="en"/>
              <a:t>- Interacts with the Host OS.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en" u="sng"/>
              <a:t>Hardware-Independent Encapsulation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66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 of VM workstation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introduction to Intel VT-x and AMD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two phase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first phase 2005 to eliminate the need paravirtualization or binary translation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second phase 2007  provide hardware support in the MMU in the form of nested page tables.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goal optimizations for selected guest operating systems.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Nest Virtual Machine 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idea of having a virtual machine run a virtual machine.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still in the early stages currently used for debugging hypervisors and test software on different scales .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https://www.ravellosystems.com/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https://www.youtube.com/watch?v=6vj-ObZTwhA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Researches  on VM Cloud Computing 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Two organizations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Virtual Execution Environments (VEE)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ACM Symposium on Cloud Computing  (SOCC)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Cloud: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025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889125" y="2779975"/>
            <a:ext cx="1969499" cy="1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cloud is a pony...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Researches  on VM Cloud Computing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VEE focus on the VM and system programing side while the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SOCC focuses on Cloud Computing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both organizations have yearly gathering where researchers present their ideas </a:t>
            </a:r>
          </a:p>
          <a:p>
            <a:pPr rtl="0">
              <a:spcBef>
                <a:spcPts val="0"/>
              </a:spcBef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http://conf.researchr.org/home/vee-2016</a:t>
            </a:r>
          </a:p>
          <a:p>
            <a:pPr rtl="0">
              <a:spcBef>
                <a:spcPts val="0"/>
              </a:spcBef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http://conf.researchr.org/home/vee-2016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cloud? </a:t>
            </a:r>
            <a:r>
              <a:rPr lang="en" sz="1400"/>
              <a:t>Don’t think about it, the CLOUD will think for you!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99150" y="1220025"/>
            <a:ext cx="4111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Companies can outsource computing and data-storage needs to </a:t>
            </a:r>
            <a:r>
              <a:rPr lang="en" u="sng"/>
              <a:t>large, well-managed data-centers run by specialists.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means, they pay someone to manage their IT department for them, and then access it through a network.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1" y="1573013"/>
            <a:ext cx="3392524" cy="19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“Outsource” mean?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14737" y="1260550"/>
            <a:ext cx="4471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These large cloud computing data-centers have all the hardware, cooling, etc anyone would ever need in one place, so your company doesn’t have to manage any of it.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Clients access “The Cloud” over a network.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62" y="1260550"/>
            <a:ext cx="3934574" cy="262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cloud? </a:t>
            </a:r>
            <a:r>
              <a:rPr lang="en" sz="1800"/>
              <a:t>5 Characteristics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99150" y="1220025"/>
            <a:ext cx="7724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b="1" lang="en">
                <a:solidFill>
                  <a:srgbClr val="6FA8DC"/>
                </a:solidFill>
              </a:rPr>
              <a:t>Self-Service:</a:t>
            </a:r>
            <a:r>
              <a:rPr lang="en"/>
              <a:t> Users can access it at any time without talking to people!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b="1" lang="en">
                <a:solidFill>
                  <a:srgbClr val="6FA8DC"/>
                </a:solidFill>
              </a:rPr>
              <a:t>Broad Network Access:</a:t>
            </a:r>
            <a:r>
              <a:rPr b="1" lang="en"/>
              <a:t> </a:t>
            </a:r>
            <a:r>
              <a:rPr lang="en"/>
              <a:t>All resources are available over a network. (You know, like the internet)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b="1" lang="en">
                <a:solidFill>
                  <a:srgbClr val="6FA8DC"/>
                </a:solidFill>
              </a:rPr>
              <a:t>Resource Pooling:</a:t>
            </a:r>
            <a:r>
              <a:rPr b="1" lang="en"/>
              <a:t> </a:t>
            </a:r>
            <a:r>
              <a:rPr lang="en"/>
              <a:t>The computing resources owned by the provider, can serve multiple customers at once, and reassign resources between these users dynamically.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b="1" lang="en">
                <a:solidFill>
                  <a:srgbClr val="6FA8DC"/>
                </a:solidFill>
              </a:rPr>
              <a:t>Elasticity: </a:t>
            </a:r>
            <a:r>
              <a:rPr lang="en"/>
              <a:t>Based on user demands, resources are assigned/reassigned dynamically.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b="1" lang="en">
                <a:solidFill>
                  <a:srgbClr val="6FA8DC"/>
                </a:solidFill>
              </a:rPr>
              <a:t>Measured Service: </a:t>
            </a:r>
            <a:r>
              <a:rPr lang="en"/>
              <a:t>The provider keeps tabs on the computation and data-storage it’s users use.</a:t>
            </a:r>
            <a:r>
              <a:rPr b="1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Infrastructure as a Service (IaaS)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Clouds usually virtualize their environments.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They use Virtual Machine Monitors (also known as hypervisors) to create multiple virtual machines on their hardware.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Users can choose what operating systems, software, and services to run on their virtual machines.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Because of the virtual environment, multiple operating systems can even exist on the same hardware. (and move between hardware)</a:t>
            </a:r>
          </a:p>
        </p:txBody>
      </p:sp>
      <p:sp>
        <p:nvSpPr>
          <p:cNvPr id="90" name="Shape 90"/>
          <p:cNvSpPr txBox="1"/>
          <p:nvPr>
            <p:ph idx="2"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They do whatever…. wherever.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Virtual Machine Migration </a:t>
            </a:r>
            <a:r>
              <a:rPr lang="en" sz="1800"/>
              <a:t>If a computer needs maintenance at cloud HQ...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Virtual Machines are decoupled from physical hardware!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If maintenance on a computer is required, VMs can move themselves between hardware, and don’t have to be shut down during maintenance.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They pause the virtual machine, copy all memory files and configuration to a new computer, then resume execution there on the new hypervisor (VMM)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Sadly this can cause a noticeable pause in execution as files and config are copied over!</a:t>
            </a:r>
          </a:p>
        </p:txBody>
      </p:sp>
      <p:sp>
        <p:nvSpPr>
          <p:cNvPr id="97" name="Shape 97"/>
          <p:cNvSpPr txBox="1"/>
          <p:nvPr>
            <p:ph idx="2" type="title"/>
          </p:nvPr>
        </p:nvSpPr>
        <p:spPr>
          <a:xfrm>
            <a:off x="548075" y="29610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Problems with this?</a:t>
            </a:r>
            <a:r>
              <a:rPr lang="en" sz="18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Seamless Live Migration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The VM has to pause to move, but if the memory files are copied ahead of time, this pause can become unnoticeable. This is called </a:t>
            </a:r>
            <a:r>
              <a:rPr b="1" lang="en" u="sng"/>
              <a:t>seamless live migration.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Begin copying memory files while the VM is still running. (This is called </a:t>
            </a:r>
            <a:r>
              <a:rPr b="1" lang="en" u="sng"/>
              <a:t>pre-copy memory migration</a:t>
            </a:r>
            <a:r>
              <a:rPr lang="en"/>
              <a:t>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Most memory files aren’t written to very often, so only some will have to be re-copied during the pause.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Since the pause is so short… no one will notice. Hopefully.</a:t>
            </a:r>
          </a:p>
        </p:txBody>
      </p:sp>
      <p:sp>
        <p:nvSpPr>
          <p:cNvPr id="104" name="Shape 104"/>
          <p:cNvSpPr txBox="1"/>
          <p:nvPr>
            <p:ph idx="2" type="title"/>
          </p:nvPr>
        </p:nvSpPr>
        <p:spPr>
          <a:xfrm>
            <a:off x="401750" y="1824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How?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Checkpointing </a:t>
            </a:r>
            <a:r>
              <a:rPr lang="en" sz="1800"/>
              <a:t>(Also known as snapshotting)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44175" y="1366600"/>
            <a:ext cx="7724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en"/>
              <a:t>You can pause a virtual machine while it’s running, what else can you do?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en"/>
              <a:t>Since you can pause, if the virtual machine is mucked up somehow, you can roll-back to a copied previous state the machine was in.</a:t>
            </a:r>
          </a:p>
          <a:p>
            <a:pPr rtl="0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en"/>
              <a:t>Copy the files (not all at once but as they’re written) so you can create a snapshot of the running VM.</a:t>
            </a:r>
          </a:p>
          <a:p>
            <a:pPr indent="-228600" lvl="0" marL="457200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en"/>
              <a:t>Only do this as files are written/when necessary, which prevents a huge pause if they were to all be copied at once.</a:t>
            </a:r>
          </a:p>
        </p:txBody>
      </p:sp>
      <p:sp>
        <p:nvSpPr>
          <p:cNvPr id="111" name="Shape 111"/>
          <p:cNvSpPr txBox="1"/>
          <p:nvPr>
            <p:ph idx="2" type="title"/>
          </p:nvPr>
        </p:nvSpPr>
        <p:spPr>
          <a:xfrm>
            <a:off x="4918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How?</a:t>
            </a:r>
            <a:r>
              <a:rPr lang="en"/>
              <a:t>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52854" l="0" r="32736" t="0"/>
          <a:stretch/>
        </p:blipFill>
        <p:spPr>
          <a:xfrm>
            <a:off x="5854400" y="152437"/>
            <a:ext cx="2643148" cy="115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