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Poiret One" panose="020B0604020202020204" charset="0"/>
      <p:regular r:id="rId14"/>
    </p:embeddedFont>
    <p:embeddedFont>
      <p:font typeface="Roboto" panose="020B0604020202020204" charset="0"/>
      <p:regular r:id="rId15"/>
      <p:bold r:id="rId16"/>
      <p:italic r:id="rId17"/>
      <p:boldItalic r:id="rId18"/>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22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8023745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08232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628519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706696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81367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Don’t forget to introduce Michael in the next slide</a:t>
            </a:r>
          </a:p>
        </p:txBody>
      </p:sp>
    </p:spTree>
    <p:extLst>
      <p:ext uri="{BB962C8B-B14F-4D97-AF65-F5344CB8AC3E}">
        <p14:creationId xmlns:p14="http://schemas.microsoft.com/office/powerpoint/2010/main" val="1909287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Banker's algorithm created by Dijkstra, our favorite.</a:t>
            </a:r>
          </a:p>
          <a:p>
            <a:pPr rtl="0">
              <a:spcBef>
                <a:spcPts val="0"/>
              </a:spcBef>
              <a:buNone/>
            </a:pPr>
            <a:r>
              <a:rPr lang="en"/>
              <a:t>Essentially the banker's algorithm is about making sure a system does not run out of resources. It analyzes the resource safety of a process based on three main factors - the process’ maximum required resources, its allocated resources, and the total amount of available resources in the system.</a:t>
            </a:r>
          </a:p>
          <a:p>
            <a:pPr rtl="0">
              <a:spcBef>
                <a:spcPts val="0"/>
              </a:spcBef>
              <a:buNone/>
            </a:pPr>
            <a:endParaRPr/>
          </a:p>
          <a:p>
            <a:pPr rtl="0">
              <a:spcBef>
                <a:spcPts val="0"/>
              </a:spcBef>
              <a:buNone/>
            </a:pPr>
            <a:r>
              <a:rPr lang="en"/>
              <a:t> The entire goal is to keep all the processes in a safe state allowing every process to exit successfully even if they allocate their maximum number of resources. </a:t>
            </a:r>
          </a:p>
          <a:p>
            <a:pPr rtl="0">
              <a:spcBef>
                <a:spcPts val="0"/>
              </a:spcBef>
              <a:buNone/>
            </a:pPr>
            <a:endParaRPr/>
          </a:p>
          <a:p>
            <a:pPr rtl="0">
              <a:spcBef>
                <a:spcPts val="0"/>
              </a:spcBef>
              <a:buNone/>
            </a:pPr>
            <a:r>
              <a:rPr lang="en"/>
              <a:t>The unsafe state is when there isn’t a way for a process to allocate enough resources to finish and thus the banker's algorithm tries to avoid it. </a:t>
            </a:r>
          </a:p>
          <a:p>
            <a:pPr rtl="0">
              <a:spcBef>
                <a:spcPts val="0"/>
              </a:spcBef>
              <a:buNone/>
            </a:pPr>
            <a:endParaRPr/>
          </a:p>
          <a:p>
            <a:pPr rtl="0">
              <a:spcBef>
                <a:spcPts val="0"/>
              </a:spcBef>
              <a:buNone/>
            </a:pPr>
            <a:r>
              <a:rPr lang="en"/>
              <a:t>The limitation of the bankers is that the necessary process information - like the total maximum number of resources the process might ever need is often unavailable.</a:t>
            </a:r>
          </a:p>
          <a:p>
            <a:pPr rtl="0">
              <a:spcBef>
                <a:spcPts val="0"/>
              </a:spcBef>
              <a:buNone/>
            </a:pPr>
            <a:endParaRPr/>
          </a:p>
          <a:p>
            <a:pPr>
              <a:spcBef>
                <a:spcPts val="0"/>
              </a:spcBef>
              <a:buNone/>
            </a:pPr>
            <a:r>
              <a:rPr lang="en"/>
              <a:t>And here is Trevor on the subject of Prevention.</a:t>
            </a:r>
          </a:p>
        </p:txBody>
      </p:sp>
    </p:spTree>
    <p:extLst>
      <p:ext uri="{BB962C8B-B14F-4D97-AF65-F5344CB8AC3E}">
        <p14:creationId xmlns:p14="http://schemas.microsoft.com/office/powerpoint/2010/main" val="1173882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sz="1400"/>
              <a:t>If we were to go back to the four conditions stated by Coffman and others that are required for a deadlock to occur, if we can eliminate one of them, couldn’t this prevent deadlocks? If not, weakening them in a way will lower the chance of a deadlock.</a:t>
            </a:r>
          </a:p>
          <a:p>
            <a:pPr marL="457200" lvl="0" indent="-317500" rtl="0">
              <a:spcBef>
                <a:spcPts val="0"/>
              </a:spcBef>
              <a:buSzPct val="100000"/>
              <a:buAutoNum type="arabicPeriod"/>
            </a:pPr>
            <a:r>
              <a:rPr lang="en" sz="1400" strike="sngStrike"/>
              <a:t>This is when a resource is only available to one process.</a:t>
            </a:r>
          </a:p>
          <a:p>
            <a:pPr marL="914400" lvl="1" indent="-317500" rtl="0">
              <a:spcBef>
                <a:spcPts val="0"/>
              </a:spcBef>
              <a:buSzPct val="100000"/>
              <a:buAutoNum type="alphaLcPeriod"/>
            </a:pPr>
            <a:r>
              <a:rPr lang="en" sz="1400"/>
              <a:t>Avoid assigning a resource unless it is absolutely necessary, and try to limit the number of processes that can claim the resource. This method helps but does not completely prevent deadlocks. It reminds me of limiting a user’s input to prevent unnecessary problems.</a:t>
            </a:r>
          </a:p>
          <a:p>
            <a:pPr marL="457200" lvl="0" indent="-317500" rtl="0">
              <a:spcBef>
                <a:spcPts val="0"/>
              </a:spcBef>
              <a:buSzPct val="100000"/>
              <a:buAutoNum type="arabicPeriod"/>
            </a:pPr>
            <a:r>
              <a:rPr lang="en" sz="1400" strike="sngStrike"/>
              <a:t>This is when a process is allowed to request more resources when already holding one or more.</a:t>
            </a:r>
          </a:p>
          <a:p>
            <a:pPr marL="914400" lvl="1" indent="-317500" rtl="0">
              <a:spcBef>
                <a:spcPts val="0"/>
              </a:spcBef>
              <a:buSzPct val="100000"/>
              <a:buAutoNum type="alphaLcPeriod"/>
            </a:pPr>
            <a:r>
              <a:rPr lang="en" sz="1400" u="sng"/>
              <a:t>Programmer </a:t>
            </a:r>
            <a:r>
              <a:rPr lang="en" sz="1400"/>
              <a:t>specifies which resources are needed by a job. Then the resources are reserved until that job finishes using them. This is an extra burden for the programmer and wastes resources, but it does eliminate deadlocks.</a:t>
            </a:r>
          </a:p>
          <a:p>
            <a:pPr marL="914400" lvl="1" indent="-317500" rtl="0">
              <a:spcBef>
                <a:spcPts val="0"/>
              </a:spcBef>
              <a:buSzPct val="100000"/>
              <a:buAutoNum type="alphaLcPeriod"/>
            </a:pPr>
            <a:r>
              <a:rPr lang="en" sz="1400"/>
              <a:t>The program requesting resources temporarily releases </a:t>
            </a:r>
            <a:r>
              <a:rPr lang="en" sz="1400" u="sng"/>
              <a:t>all </a:t>
            </a:r>
            <a:r>
              <a:rPr lang="en" sz="1400"/>
              <a:t>of its held resources, then requests all of the resources it needs.</a:t>
            </a:r>
          </a:p>
          <a:p>
            <a:pPr marL="457200" lvl="0" indent="-317500" rtl="0">
              <a:spcBef>
                <a:spcPts val="0"/>
              </a:spcBef>
              <a:buSzPct val="100000"/>
              <a:buAutoNum type="arabicPeriod"/>
            </a:pPr>
            <a:r>
              <a:rPr lang="en" sz="1400" strike="sngStrike"/>
              <a:t>This is when a resource cannot be forcibly removed from a process without the process itself initiating it.</a:t>
            </a:r>
          </a:p>
          <a:p>
            <a:pPr marL="914400" lvl="1" indent="-317500" rtl="0">
              <a:spcBef>
                <a:spcPts val="0"/>
              </a:spcBef>
              <a:buSzPct val="100000"/>
              <a:buAutoNum type="alphaLcPeriod"/>
            </a:pPr>
            <a:r>
              <a:rPr lang="en" sz="1400"/>
              <a:t>Some resources can be virtualized to allow forcible removal, spooling printer output to the disk and allowing only the printer daemon access to the real printer</a:t>
            </a:r>
          </a:p>
          <a:p>
            <a:pPr marL="914400" lvl="1" indent="-317500" rtl="0">
              <a:spcBef>
                <a:spcPts val="0"/>
              </a:spcBef>
              <a:buSzPct val="100000"/>
              <a:buAutoNum type="alphaLcPeriod"/>
            </a:pPr>
            <a:r>
              <a:rPr lang="en" sz="1400"/>
              <a:t>Eliminates deadlocks involving the printer though it does create potential for deadlocks over disk space. Though a large disk space would make it unlikely. However this does not work for all resources. For example, records in databases or tables inside the operating system must be locked to use.</a:t>
            </a:r>
          </a:p>
          <a:p>
            <a:pPr marL="457200" lvl="0" indent="-317500" rtl="0">
              <a:spcBef>
                <a:spcPts val="0"/>
              </a:spcBef>
              <a:buSzPct val="100000"/>
              <a:buAutoNum type="arabicPeriod"/>
            </a:pPr>
            <a:r>
              <a:rPr lang="en" sz="1400" strike="sngStrike"/>
              <a:t>This is the actual chain where there lies a cycle which two processes are wanting resources held by the other.</a:t>
            </a:r>
          </a:p>
          <a:p>
            <a:pPr marL="914400" lvl="1" indent="-317500" rtl="0">
              <a:spcBef>
                <a:spcPts val="0"/>
              </a:spcBef>
              <a:buSzPct val="100000"/>
              <a:buAutoNum type="alphaLcPeriod"/>
            </a:pPr>
            <a:r>
              <a:rPr lang="en" sz="1400"/>
              <a:t>Why not simply limit the process to hold only one resource at a time? Well, this would sometimes break the deadlock but will not work for large processes.</a:t>
            </a:r>
          </a:p>
          <a:p>
            <a:pPr marL="914400" lvl="1" indent="-317500" rtl="0">
              <a:spcBef>
                <a:spcPts val="0"/>
              </a:spcBef>
              <a:buSzPct val="100000"/>
              <a:buAutoNum type="alphaLcPeriod"/>
            </a:pPr>
            <a:r>
              <a:rPr lang="en" sz="1400"/>
              <a:t>Use global number for each resource and they can only be requested in order. This makes it so only one process can request the resource it needs since one resource is always higher up on the ordered list. Therefore, the process holding the highest resource will either finish, or use another higher ordered resource. The big fix is that the process holding the highest ordered resource will not be requesting anything below it, eliminating the possibility of a deadlock. The only problem with this method is finding an order that satisfies everyone.</a:t>
            </a:r>
          </a:p>
          <a:p>
            <a:pPr marL="0" lvl="0" indent="0" rtl="0">
              <a:spcBef>
                <a:spcPts val="0"/>
              </a:spcBef>
              <a:buNone/>
            </a:pPr>
            <a:r>
              <a:rPr lang="en" sz="1400"/>
              <a:t>and next is Kim with other types of deadlocks. </a:t>
            </a:r>
          </a:p>
        </p:txBody>
      </p:sp>
    </p:spTree>
    <p:extLst>
      <p:ext uri="{BB962C8B-B14F-4D97-AF65-F5344CB8AC3E}">
        <p14:creationId xmlns:p14="http://schemas.microsoft.com/office/powerpoint/2010/main" val="1275028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lnSpc>
                <a:spcPct val="115000"/>
              </a:lnSpc>
              <a:spcBef>
                <a:spcPts val="0"/>
              </a:spcBef>
              <a:spcAft>
                <a:spcPts val="1600"/>
              </a:spcAft>
              <a:buClr>
                <a:schemeClr val="dk2"/>
              </a:buClr>
              <a:buSzPct val="100000"/>
              <a:buFont typeface="Roboto"/>
            </a:pPr>
            <a:r>
              <a:rPr lang="en" sz="1800" b="1">
                <a:solidFill>
                  <a:schemeClr val="dk2"/>
                </a:solidFill>
                <a:latin typeface="Roboto"/>
                <a:ea typeface="Roboto"/>
                <a:cs typeface="Roboto"/>
                <a:sym typeface="Roboto"/>
              </a:rPr>
              <a:t>Communication Deadlock occurs on networks.</a:t>
            </a:r>
          </a:p>
          <a:p>
            <a:pPr marL="914400" lvl="1" indent="-228600" rtl="0">
              <a:lnSpc>
                <a:spcPct val="115000"/>
              </a:lnSpc>
              <a:spcBef>
                <a:spcPts val="0"/>
              </a:spcBef>
              <a:spcAft>
                <a:spcPts val="1600"/>
              </a:spcAft>
              <a:buClr>
                <a:schemeClr val="dk2"/>
              </a:buClr>
              <a:buSzPct val="100000"/>
              <a:buFont typeface="Roboto"/>
            </a:pPr>
            <a:r>
              <a:rPr lang="en" sz="1800">
                <a:solidFill>
                  <a:schemeClr val="dk2"/>
                </a:solidFill>
                <a:latin typeface="Roboto"/>
                <a:ea typeface="Roboto"/>
                <a:cs typeface="Roboto"/>
                <a:sym typeface="Roboto"/>
              </a:rPr>
              <a:t>triggers when a set of processes try to communicate with another process.</a:t>
            </a:r>
          </a:p>
          <a:p>
            <a:pPr marL="914400" lvl="1" indent="-228600" rtl="0">
              <a:lnSpc>
                <a:spcPct val="115000"/>
              </a:lnSpc>
              <a:spcBef>
                <a:spcPts val="0"/>
              </a:spcBef>
              <a:spcAft>
                <a:spcPts val="1600"/>
              </a:spcAft>
              <a:buClr>
                <a:schemeClr val="dk2"/>
              </a:buClr>
              <a:buSzPct val="100000"/>
              <a:buFont typeface="Roboto"/>
            </a:pPr>
            <a:r>
              <a:rPr lang="en" sz="1800">
                <a:solidFill>
                  <a:schemeClr val="dk2"/>
                </a:solidFill>
                <a:latin typeface="Roboto"/>
                <a:ea typeface="Roboto"/>
                <a:cs typeface="Roboto"/>
                <a:sym typeface="Roboto"/>
              </a:rPr>
              <a:t>no process starts any further communication until it receives the communication it is waiting for. </a:t>
            </a:r>
          </a:p>
          <a:p>
            <a:pPr marL="457200" lvl="0" indent="-228600" rtl="0">
              <a:lnSpc>
                <a:spcPct val="115000"/>
              </a:lnSpc>
              <a:spcBef>
                <a:spcPts val="0"/>
              </a:spcBef>
              <a:spcAft>
                <a:spcPts val="1600"/>
              </a:spcAft>
              <a:buClr>
                <a:schemeClr val="dk2"/>
              </a:buClr>
              <a:buSzPct val="100000"/>
              <a:buFont typeface="Roboto"/>
            </a:pPr>
            <a:r>
              <a:rPr lang="en" sz="1800" b="1">
                <a:solidFill>
                  <a:schemeClr val="dk2"/>
                </a:solidFill>
                <a:latin typeface="Roboto"/>
                <a:ea typeface="Roboto"/>
                <a:cs typeface="Roboto"/>
                <a:sym typeface="Roboto"/>
              </a:rPr>
              <a:t>These Deadlocks cannot be prevented by:</a:t>
            </a:r>
          </a:p>
          <a:p>
            <a:pPr marL="914400" lvl="1" indent="-228600" rtl="0">
              <a:lnSpc>
                <a:spcPct val="115000"/>
              </a:lnSpc>
              <a:spcBef>
                <a:spcPts val="0"/>
              </a:spcBef>
              <a:spcAft>
                <a:spcPts val="1600"/>
              </a:spcAft>
              <a:buClr>
                <a:schemeClr val="dk2"/>
              </a:buClr>
              <a:buSzPct val="100000"/>
              <a:buFont typeface="Roboto"/>
            </a:pPr>
            <a:r>
              <a:rPr lang="en" sz="1800">
                <a:solidFill>
                  <a:schemeClr val="dk2"/>
                </a:solidFill>
                <a:latin typeface="Roboto"/>
                <a:ea typeface="Roboto"/>
                <a:cs typeface="Roboto"/>
                <a:sym typeface="Roboto"/>
              </a:rPr>
              <a:t>ordering the resources. </a:t>
            </a:r>
          </a:p>
          <a:p>
            <a:pPr marL="914400" lvl="1" indent="-228600" rtl="0">
              <a:lnSpc>
                <a:spcPct val="115000"/>
              </a:lnSpc>
              <a:spcBef>
                <a:spcPts val="0"/>
              </a:spcBef>
              <a:spcAft>
                <a:spcPts val="1600"/>
              </a:spcAft>
              <a:buClr>
                <a:schemeClr val="dk2"/>
              </a:buClr>
              <a:buSzPct val="100000"/>
              <a:buFont typeface="Roboto"/>
            </a:pPr>
            <a:r>
              <a:rPr lang="en" sz="1800">
                <a:solidFill>
                  <a:schemeClr val="dk2"/>
                </a:solidFill>
                <a:latin typeface="Roboto"/>
                <a:ea typeface="Roboto"/>
                <a:cs typeface="Roboto"/>
                <a:sym typeface="Roboto"/>
              </a:rPr>
              <a:t>or avoided by careful scheduling.</a:t>
            </a:r>
          </a:p>
          <a:p>
            <a:pPr marL="457200" lvl="0" indent="-228600" rtl="0">
              <a:lnSpc>
                <a:spcPct val="115000"/>
              </a:lnSpc>
              <a:spcBef>
                <a:spcPts val="0"/>
              </a:spcBef>
              <a:spcAft>
                <a:spcPts val="1600"/>
              </a:spcAft>
              <a:buClr>
                <a:schemeClr val="dk2"/>
              </a:buClr>
              <a:buSzPct val="100000"/>
              <a:buFont typeface="Roboto"/>
            </a:pPr>
            <a:r>
              <a:rPr lang="en" sz="1800" b="1">
                <a:solidFill>
                  <a:schemeClr val="dk2"/>
                </a:solidFill>
                <a:latin typeface="Roboto"/>
                <a:ea typeface="Roboto"/>
                <a:cs typeface="Roboto"/>
                <a:sym typeface="Roboto"/>
              </a:rPr>
              <a:t>Timeouts can be used to break communication deadlocks.</a:t>
            </a:r>
          </a:p>
          <a:p>
            <a:pPr>
              <a:spcBef>
                <a:spcPts val="0"/>
              </a:spcBef>
              <a:buNone/>
            </a:pPr>
            <a:endParaRPr/>
          </a:p>
        </p:txBody>
      </p:sp>
    </p:spTree>
    <p:extLst>
      <p:ext uri="{BB962C8B-B14F-4D97-AF65-F5344CB8AC3E}">
        <p14:creationId xmlns:p14="http://schemas.microsoft.com/office/powerpoint/2010/main" val="1096677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lnSpc>
                <a:spcPct val="115000"/>
              </a:lnSpc>
              <a:spcBef>
                <a:spcPts val="0"/>
              </a:spcBef>
              <a:spcAft>
                <a:spcPts val="1600"/>
              </a:spcAft>
              <a:buClr>
                <a:schemeClr val="dk2"/>
              </a:buClr>
              <a:buSzPct val="100000"/>
              <a:buFont typeface="Roboto"/>
            </a:pPr>
            <a:r>
              <a:rPr lang="en" sz="1800" b="1">
                <a:solidFill>
                  <a:schemeClr val="dk2"/>
                </a:solidFill>
                <a:latin typeface="Roboto"/>
                <a:ea typeface="Roboto"/>
                <a:cs typeface="Roboto"/>
                <a:sym typeface="Roboto"/>
              </a:rPr>
              <a:t>Livelocks</a:t>
            </a:r>
            <a:r>
              <a:rPr lang="en" sz="1800">
                <a:solidFill>
                  <a:schemeClr val="dk2"/>
                </a:solidFill>
                <a:latin typeface="Roboto"/>
                <a:ea typeface="Roboto"/>
                <a:cs typeface="Roboto"/>
                <a:sym typeface="Roboto"/>
              </a:rPr>
              <a:t> happens when a thread acts in response to the action of another thread and the other threads actions are in response to yet another threads action.</a:t>
            </a:r>
          </a:p>
          <a:p>
            <a:pPr marL="914400" lvl="1" indent="-228600" rtl="0">
              <a:lnSpc>
                <a:spcPct val="115000"/>
              </a:lnSpc>
              <a:spcBef>
                <a:spcPts val="0"/>
              </a:spcBef>
              <a:spcAft>
                <a:spcPts val="1600"/>
              </a:spcAft>
              <a:buClr>
                <a:schemeClr val="dk2"/>
              </a:buClr>
              <a:buSzPct val="100000"/>
              <a:buFont typeface="Roboto"/>
            </a:pPr>
            <a:r>
              <a:rPr lang="en" sz="1800">
                <a:solidFill>
                  <a:schemeClr val="dk2"/>
                </a:solidFill>
                <a:latin typeface="Roboto"/>
                <a:ea typeface="Roboto"/>
                <a:cs typeface="Roboto"/>
                <a:sym typeface="Roboto"/>
              </a:rPr>
              <a:t>Like a Deadlock, the threads can’t make further progress, but they are not blocked - they are simply too busy responding to resume work.</a:t>
            </a:r>
          </a:p>
          <a:p>
            <a:pPr marL="457200" lvl="0" indent="-228600" rtl="0">
              <a:lnSpc>
                <a:spcPct val="115000"/>
              </a:lnSpc>
              <a:spcBef>
                <a:spcPts val="0"/>
              </a:spcBef>
              <a:spcAft>
                <a:spcPts val="1600"/>
              </a:spcAft>
              <a:buClr>
                <a:schemeClr val="dk2"/>
              </a:buClr>
              <a:buSzPct val="100000"/>
              <a:buFont typeface="Roboto"/>
            </a:pPr>
            <a:r>
              <a:rPr lang="en" sz="1800" b="1">
                <a:solidFill>
                  <a:schemeClr val="dk2"/>
                </a:solidFill>
                <a:latin typeface="Roboto"/>
                <a:ea typeface="Roboto"/>
                <a:cs typeface="Roboto"/>
                <a:sym typeface="Roboto"/>
              </a:rPr>
              <a:t>Starvation</a:t>
            </a:r>
            <a:r>
              <a:rPr lang="en" sz="1800">
                <a:solidFill>
                  <a:schemeClr val="dk2"/>
                </a:solidFill>
                <a:latin typeface="Roboto"/>
                <a:ea typeface="Roboto"/>
                <a:cs typeface="Roboto"/>
                <a:sym typeface="Roboto"/>
              </a:rPr>
              <a:t> describes a situation where a thread is unable to gain regular access to shared resources and is unable to make progress</a:t>
            </a:r>
          </a:p>
          <a:p>
            <a:pPr marL="914400" lvl="1" indent="-228600" rtl="0">
              <a:lnSpc>
                <a:spcPct val="115000"/>
              </a:lnSpc>
              <a:spcBef>
                <a:spcPts val="0"/>
              </a:spcBef>
              <a:spcAft>
                <a:spcPts val="1600"/>
              </a:spcAft>
              <a:buClr>
                <a:schemeClr val="dk2"/>
              </a:buClr>
              <a:buSzPct val="100000"/>
              <a:buFont typeface="Roboto"/>
            </a:pPr>
            <a:r>
              <a:rPr lang="en" sz="1800">
                <a:solidFill>
                  <a:schemeClr val="dk2"/>
                </a:solidFill>
                <a:latin typeface="Roboto"/>
                <a:ea typeface="Roboto"/>
                <a:cs typeface="Roboto"/>
                <a:sym typeface="Roboto"/>
              </a:rPr>
              <a:t>Starvation can be avoided by using a first come, first served resource allocation policy.</a:t>
            </a:r>
          </a:p>
          <a:p>
            <a:pPr marL="0" lvl="0" indent="0" rtl="0">
              <a:lnSpc>
                <a:spcPct val="115000"/>
              </a:lnSpc>
              <a:spcBef>
                <a:spcPts val="0"/>
              </a:spcBef>
              <a:spcAft>
                <a:spcPts val="1600"/>
              </a:spcAft>
              <a:buNone/>
            </a:pPr>
            <a:r>
              <a:rPr lang="en" sz="1800">
                <a:solidFill>
                  <a:schemeClr val="dk2"/>
                </a:solidFill>
                <a:latin typeface="Roboto"/>
                <a:ea typeface="Roboto"/>
                <a:cs typeface="Roboto"/>
                <a:sym typeface="Roboto"/>
              </a:rPr>
              <a:t>Transition to Aaron with the video, summary and code.</a:t>
            </a:r>
          </a:p>
        </p:txBody>
      </p:sp>
    </p:spTree>
    <p:extLst>
      <p:ext uri="{BB962C8B-B14F-4D97-AF65-F5344CB8AC3E}">
        <p14:creationId xmlns:p14="http://schemas.microsoft.com/office/powerpoint/2010/main" val="1762911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7592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17500" rtl="0">
              <a:lnSpc>
                <a:spcPct val="115000"/>
              </a:lnSpc>
              <a:spcBef>
                <a:spcPts val="0"/>
              </a:spcBef>
              <a:spcAft>
                <a:spcPts val="1600"/>
              </a:spcAft>
              <a:buClr>
                <a:schemeClr val="dk2"/>
              </a:buClr>
              <a:buSzPct val="100000"/>
              <a:buFont typeface="Roboto"/>
              <a:buChar char="●"/>
            </a:pPr>
            <a:r>
              <a:rPr lang="en" sz="1400" b="1">
                <a:solidFill>
                  <a:schemeClr val="dk2"/>
                </a:solidFill>
                <a:latin typeface="Roboto"/>
                <a:ea typeface="Roboto"/>
                <a:cs typeface="Roboto"/>
                <a:sym typeface="Roboto"/>
              </a:rPr>
              <a:t>Deadlocks prevent processes from moving forward. This is a very large problem.</a:t>
            </a:r>
          </a:p>
          <a:p>
            <a:pPr marL="914400" lvl="1" indent="-228600" rtl="0">
              <a:lnSpc>
                <a:spcPct val="115000"/>
              </a:lnSpc>
              <a:spcBef>
                <a:spcPts val="0"/>
              </a:spcBef>
              <a:spcAft>
                <a:spcPts val="1600"/>
              </a:spcAft>
              <a:buClr>
                <a:schemeClr val="dk2"/>
              </a:buClr>
              <a:buFont typeface="Roboto"/>
              <a:buChar char="○"/>
            </a:pPr>
            <a:r>
              <a:rPr lang="en" sz="1400">
                <a:solidFill>
                  <a:schemeClr val="dk2"/>
                </a:solidFill>
                <a:latin typeface="Roboto"/>
                <a:ea typeface="Roboto"/>
                <a:cs typeface="Roboto"/>
                <a:sym typeface="Roboto"/>
              </a:rPr>
              <a:t>Only occur when all four conditions are met, </a:t>
            </a:r>
            <a:r>
              <a:rPr lang="en" sz="1400" b="1">
                <a:solidFill>
                  <a:schemeClr val="dk2"/>
                </a:solidFill>
                <a:latin typeface="Roboto"/>
                <a:ea typeface="Roboto"/>
                <a:cs typeface="Roboto"/>
                <a:sym typeface="Roboto"/>
              </a:rPr>
              <a:t>Mutual-Exclusion Condition, Hold-and-Wait Condition, No-Preemption Condition, and Circular Wait Condition</a:t>
            </a:r>
          </a:p>
          <a:p>
            <a:pPr marL="457200" lvl="0" indent="-317500" rtl="0">
              <a:lnSpc>
                <a:spcPct val="115000"/>
              </a:lnSpc>
              <a:spcBef>
                <a:spcPts val="0"/>
              </a:spcBef>
              <a:spcAft>
                <a:spcPts val="1600"/>
              </a:spcAft>
              <a:buClr>
                <a:schemeClr val="dk2"/>
              </a:buClr>
              <a:buSzPct val="100000"/>
              <a:buFont typeface="Roboto"/>
              <a:buChar char="●"/>
            </a:pPr>
            <a:r>
              <a:rPr lang="en" sz="1400" b="1">
                <a:solidFill>
                  <a:schemeClr val="dk2"/>
                </a:solidFill>
                <a:latin typeface="Roboto"/>
                <a:ea typeface="Roboto"/>
                <a:cs typeface="Roboto"/>
                <a:sym typeface="Roboto"/>
              </a:rPr>
              <a:t>There are several strategies to dealing with them:</a:t>
            </a:r>
          </a:p>
          <a:p>
            <a:pPr marL="914400" lvl="1" indent="-228600" rtl="0">
              <a:lnSpc>
                <a:spcPct val="115000"/>
              </a:lnSpc>
              <a:spcBef>
                <a:spcPts val="0"/>
              </a:spcBef>
              <a:spcAft>
                <a:spcPts val="1600"/>
              </a:spcAft>
              <a:buClr>
                <a:schemeClr val="dk2"/>
              </a:buClr>
              <a:buFont typeface="Roboto"/>
              <a:buChar char="○"/>
            </a:pPr>
            <a:r>
              <a:rPr lang="en" sz="1400">
                <a:solidFill>
                  <a:schemeClr val="dk2"/>
                </a:solidFill>
                <a:latin typeface="Roboto"/>
                <a:ea typeface="Roboto"/>
                <a:cs typeface="Roboto"/>
                <a:sym typeface="Roboto"/>
              </a:rPr>
              <a:t>Detecting. Finding them once they occur and then terminating the preces.</a:t>
            </a:r>
          </a:p>
          <a:p>
            <a:pPr marL="914400" lvl="1" indent="-228600" rtl="0">
              <a:lnSpc>
                <a:spcPct val="115000"/>
              </a:lnSpc>
              <a:spcBef>
                <a:spcPts val="0"/>
              </a:spcBef>
              <a:spcAft>
                <a:spcPts val="1600"/>
              </a:spcAft>
              <a:buClr>
                <a:schemeClr val="dk2"/>
              </a:buClr>
              <a:buFont typeface="Roboto"/>
              <a:buChar char="○"/>
            </a:pPr>
            <a:r>
              <a:rPr lang="en" sz="1400">
                <a:solidFill>
                  <a:schemeClr val="dk2"/>
                </a:solidFill>
                <a:latin typeface="Roboto"/>
                <a:ea typeface="Roboto"/>
                <a:cs typeface="Roboto"/>
                <a:sym typeface="Roboto"/>
              </a:rPr>
              <a:t>Avoiding them. Trying to never get into a deadlock by predicting the future.  This is not practical because there are always variables you do not know beforehand.</a:t>
            </a:r>
          </a:p>
          <a:p>
            <a:pPr marL="914400" lvl="1" indent="-228600" rtl="0">
              <a:lnSpc>
                <a:spcPct val="115000"/>
              </a:lnSpc>
              <a:spcBef>
                <a:spcPts val="0"/>
              </a:spcBef>
              <a:spcAft>
                <a:spcPts val="1600"/>
              </a:spcAft>
              <a:buClr>
                <a:schemeClr val="dk2"/>
              </a:buClr>
              <a:buFont typeface="Roboto"/>
              <a:buChar char="○"/>
            </a:pPr>
            <a:r>
              <a:rPr lang="en" sz="1400">
                <a:solidFill>
                  <a:schemeClr val="dk2"/>
                </a:solidFill>
                <a:latin typeface="Roboto"/>
                <a:ea typeface="Roboto"/>
                <a:cs typeface="Roboto"/>
                <a:sym typeface="Roboto"/>
              </a:rPr>
              <a:t>Preventing them.  By writing programs so that all four of the Deadlock conditions can never be met simultaneously.  This is the best way to avoid the problems of deadlocks.</a:t>
            </a:r>
          </a:p>
          <a:p>
            <a:pPr marL="457200" lvl="0" indent="-228600" rtl="0">
              <a:lnSpc>
                <a:spcPct val="115000"/>
              </a:lnSpc>
              <a:spcBef>
                <a:spcPts val="0"/>
              </a:spcBef>
              <a:spcAft>
                <a:spcPts val="1600"/>
              </a:spcAft>
              <a:buClr>
                <a:schemeClr val="dk2"/>
              </a:buClr>
              <a:buSzPct val="100000"/>
              <a:buFont typeface="Roboto"/>
            </a:pPr>
            <a:r>
              <a:rPr lang="en" sz="1400" b="1">
                <a:solidFill>
                  <a:schemeClr val="dk2"/>
                </a:solidFill>
                <a:latin typeface="Roboto"/>
                <a:ea typeface="Roboto"/>
                <a:cs typeface="Roboto"/>
                <a:sym typeface="Roboto"/>
              </a:rPr>
              <a:t>Similar problems like the Livelock and Communication Deadlock: are</a:t>
            </a:r>
          </a:p>
          <a:p>
            <a:pPr marL="914400" lvl="1" indent="-228600" rtl="0">
              <a:lnSpc>
                <a:spcPct val="115000"/>
              </a:lnSpc>
              <a:spcBef>
                <a:spcPts val="0"/>
              </a:spcBef>
              <a:spcAft>
                <a:spcPts val="1600"/>
              </a:spcAft>
              <a:buClr>
                <a:schemeClr val="dk2"/>
              </a:buClr>
              <a:buFont typeface="Roboto"/>
            </a:pPr>
            <a:r>
              <a:rPr lang="en" sz="1400">
                <a:solidFill>
                  <a:schemeClr val="dk2"/>
                </a:solidFill>
                <a:latin typeface="Roboto"/>
                <a:ea typeface="Roboto"/>
                <a:cs typeface="Roboto"/>
                <a:sym typeface="Roboto"/>
              </a:rPr>
              <a:t>Much more difficult to detect.</a:t>
            </a:r>
          </a:p>
          <a:p>
            <a:pPr marL="914400" lvl="1" indent="-228600" rtl="0">
              <a:lnSpc>
                <a:spcPct val="115000"/>
              </a:lnSpc>
              <a:spcBef>
                <a:spcPts val="0"/>
              </a:spcBef>
              <a:spcAft>
                <a:spcPts val="1600"/>
              </a:spcAft>
              <a:buClr>
                <a:schemeClr val="dk2"/>
              </a:buClr>
              <a:buFont typeface="Roboto"/>
            </a:pPr>
            <a:r>
              <a:rPr lang="en" sz="1400">
                <a:solidFill>
                  <a:schemeClr val="dk2"/>
                </a:solidFill>
                <a:latin typeface="Roboto"/>
                <a:ea typeface="Roboto"/>
                <a:cs typeface="Roboto"/>
                <a:sym typeface="Roboto"/>
              </a:rPr>
              <a:t>Extremely hard to fix.</a:t>
            </a:r>
          </a:p>
          <a:p>
            <a:pPr marL="457200" lvl="0" indent="-228600" rtl="0">
              <a:lnSpc>
                <a:spcPct val="115000"/>
              </a:lnSpc>
              <a:spcBef>
                <a:spcPts val="0"/>
              </a:spcBef>
              <a:spcAft>
                <a:spcPts val="1600"/>
              </a:spcAft>
              <a:buClr>
                <a:schemeClr val="dk2"/>
              </a:buClr>
              <a:buSzPct val="100000"/>
              <a:buFont typeface="Roboto"/>
            </a:pPr>
            <a:r>
              <a:rPr lang="en" sz="1400">
                <a:solidFill>
                  <a:schemeClr val="dk2"/>
                </a:solidFill>
                <a:latin typeface="Roboto"/>
                <a:ea typeface="Roboto"/>
                <a:cs typeface="Roboto"/>
                <a:sym typeface="Roboto"/>
              </a:rPr>
              <a:t>next is our code which visually represents a deadlock by displaying a resource allocation graph changing as the process and resources change.</a:t>
            </a:r>
          </a:p>
          <a:p>
            <a:pPr>
              <a:spcBef>
                <a:spcPts val="0"/>
              </a:spcBef>
              <a:buNone/>
            </a:pPr>
            <a:endParaRPr/>
          </a:p>
        </p:txBody>
      </p:sp>
    </p:spTree>
    <p:extLst>
      <p:ext uri="{BB962C8B-B14F-4D97-AF65-F5344CB8AC3E}">
        <p14:creationId xmlns:p14="http://schemas.microsoft.com/office/powerpoint/2010/main" val="2251526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8"/>
        <p:cNvGrpSpPr/>
        <p:nvPr/>
      </p:nvGrpSpPr>
      <p:grpSpPr>
        <a:xfrm>
          <a:off x="0" y="0"/>
          <a:ext cx="0" cy="0"/>
          <a:chOff x="0" y="0"/>
          <a:chExt cx="0" cy="0"/>
        </a:xfrm>
      </p:grpSpPr>
      <p:grpSp>
        <p:nvGrpSpPr>
          <p:cNvPr id="9" name="Shape 9"/>
          <p:cNvGrpSpPr/>
          <p:nvPr/>
        </p:nvGrpSpPr>
        <p:grpSpPr>
          <a:xfrm>
            <a:off x="6098378" y="4"/>
            <a:ext cx="3045625" cy="2030570"/>
            <a:chOff x="6098378" y="4"/>
            <a:chExt cx="3045625" cy="2030570"/>
          </a:xfrm>
        </p:grpSpPr>
        <p:sp>
          <p:nvSpPr>
            <p:cNvPr id="10" name="Shape 10"/>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11" name="Shape 11"/>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12" name="Shape 12"/>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sp>
          <p:nvSpPr>
            <p:cNvPr id="13" name="Shape 13"/>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14" name="Shape 14"/>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grpSp>
      <p:sp>
        <p:nvSpPr>
          <p:cNvPr id="15" name="Shape 15"/>
          <p:cNvSpPr txBox="1">
            <a:spLocks noGrp="1"/>
          </p:cNvSpPr>
          <p:nvPr>
            <p:ph type="ctrTitle"/>
          </p:nvPr>
        </p:nvSpPr>
        <p:spPr>
          <a:xfrm>
            <a:off x="598100" y="1775222"/>
            <a:ext cx="8222100" cy="838799"/>
          </a:xfrm>
          <a:prstGeom prst="rect">
            <a:avLst/>
          </a:prstGeom>
        </p:spPr>
        <p:txBody>
          <a:bodyPr lIns="91425" tIns="91425" rIns="91425" bIns="91425" anchor="b" anchorCtr="0"/>
          <a:lstStyle>
            <a:lvl1pPr>
              <a:spcBef>
                <a:spcPts val="0"/>
              </a:spcBef>
              <a:buClr>
                <a:schemeClr val="lt1"/>
              </a:buClr>
              <a:buSzPct val="100000"/>
              <a:defRPr sz="4200">
                <a:solidFill>
                  <a:schemeClr val="lt1"/>
                </a:solidFill>
              </a:defRPr>
            </a:lvl1pPr>
            <a:lvl2pPr>
              <a:spcBef>
                <a:spcPts val="0"/>
              </a:spcBef>
              <a:buClr>
                <a:schemeClr val="lt1"/>
              </a:buClr>
              <a:buSzPct val="100000"/>
              <a:defRPr sz="4200">
                <a:solidFill>
                  <a:schemeClr val="lt1"/>
                </a:solidFill>
              </a:defRPr>
            </a:lvl2pPr>
            <a:lvl3pPr>
              <a:spcBef>
                <a:spcPts val="0"/>
              </a:spcBef>
              <a:buClr>
                <a:schemeClr val="lt1"/>
              </a:buClr>
              <a:buSzPct val="100000"/>
              <a:defRPr sz="4200">
                <a:solidFill>
                  <a:schemeClr val="lt1"/>
                </a:solidFill>
              </a:defRPr>
            </a:lvl3pPr>
            <a:lvl4pPr>
              <a:spcBef>
                <a:spcPts val="0"/>
              </a:spcBef>
              <a:buClr>
                <a:schemeClr val="lt1"/>
              </a:buClr>
              <a:buSzPct val="100000"/>
              <a:defRPr sz="4200">
                <a:solidFill>
                  <a:schemeClr val="lt1"/>
                </a:solidFill>
              </a:defRPr>
            </a:lvl4pPr>
            <a:lvl5pPr>
              <a:spcBef>
                <a:spcPts val="0"/>
              </a:spcBef>
              <a:buClr>
                <a:schemeClr val="lt1"/>
              </a:buClr>
              <a:buSzPct val="100000"/>
              <a:defRPr sz="4200">
                <a:solidFill>
                  <a:schemeClr val="lt1"/>
                </a:solidFill>
              </a:defRPr>
            </a:lvl5pPr>
            <a:lvl6pPr>
              <a:spcBef>
                <a:spcPts val="0"/>
              </a:spcBef>
              <a:buClr>
                <a:schemeClr val="lt1"/>
              </a:buClr>
              <a:buSzPct val="100000"/>
              <a:defRPr sz="4200">
                <a:solidFill>
                  <a:schemeClr val="lt1"/>
                </a:solidFill>
              </a:defRPr>
            </a:lvl6pPr>
            <a:lvl7pPr>
              <a:spcBef>
                <a:spcPts val="0"/>
              </a:spcBef>
              <a:buClr>
                <a:schemeClr val="lt1"/>
              </a:buClr>
              <a:buSzPct val="100000"/>
              <a:defRPr sz="4200">
                <a:solidFill>
                  <a:schemeClr val="lt1"/>
                </a:solidFill>
              </a:defRPr>
            </a:lvl7pPr>
            <a:lvl8pPr>
              <a:spcBef>
                <a:spcPts val="0"/>
              </a:spcBef>
              <a:buClr>
                <a:schemeClr val="lt1"/>
              </a:buClr>
              <a:buSzPct val="100000"/>
              <a:defRPr sz="4200">
                <a:solidFill>
                  <a:schemeClr val="lt1"/>
                </a:solidFill>
              </a:defRPr>
            </a:lvl8pPr>
            <a:lvl9pPr>
              <a:spcBef>
                <a:spcPts val="0"/>
              </a:spcBef>
              <a:buClr>
                <a:schemeClr val="lt1"/>
              </a:buClr>
              <a:buSzPct val="100000"/>
              <a:defRPr sz="4200">
                <a:solidFill>
                  <a:schemeClr val="lt1"/>
                </a:solidFill>
              </a:defRPr>
            </a:lvl9pPr>
          </a:lstStyle>
          <a:p>
            <a:endParaRPr/>
          </a:p>
        </p:txBody>
      </p:sp>
      <p:sp>
        <p:nvSpPr>
          <p:cNvPr id="16" name="Shape 16"/>
          <p:cNvSpPr txBox="1">
            <a:spLocks noGrp="1"/>
          </p:cNvSpPr>
          <p:nvPr>
            <p:ph type="subTitle" idx="1"/>
          </p:nvPr>
        </p:nvSpPr>
        <p:spPr>
          <a:xfrm>
            <a:off x="598088" y="2715912"/>
            <a:ext cx="8222100" cy="432899"/>
          </a:xfrm>
          <a:prstGeom prst="rect">
            <a:avLst/>
          </a:prstGeom>
        </p:spPr>
        <p:txBody>
          <a:bodyPr lIns="91425" tIns="91425" rIns="91425" bIns="91425" anchor="t" anchorCtr="0"/>
          <a:lstStyle>
            <a:lvl1pPr>
              <a:lnSpc>
                <a:spcPct val="100000"/>
              </a:lnSpc>
              <a:spcBef>
                <a:spcPts val="0"/>
              </a:spcBef>
              <a:spcAft>
                <a:spcPts val="0"/>
              </a:spcAft>
              <a:buClr>
                <a:schemeClr val="lt1"/>
              </a:buClr>
              <a:buSzPct val="100000"/>
              <a:buNone/>
              <a:defRPr sz="2100">
                <a:solidFill>
                  <a:schemeClr val="lt1"/>
                </a:solidFill>
              </a:defRPr>
            </a:lvl1pPr>
            <a:lvl2pPr>
              <a:lnSpc>
                <a:spcPct val="100000"/>
              </a:lnSpc>
              <a:spcBef>
                <a:spcPts val="0"/>
              </a:spcBef>
              <a:spcAft>
                <a:spcPts val="0"/>
              </a:spcAft>
              <a:buClr>
                <a:schemeClr val="lt1"/>
              </a:buClr>
              <a:buSzPct val="100000"/>
              <a:buNone/>
              <a:defRPr sz="2100">
                <a:solidFill>
                  <a:schemeClr val="lt1"/>
                </a:solidFill>
              </a:defRPr>
            </a:lvl2pPr>
            <a:lvl3pPr>
              <a:lnSpc>
                <a:spcPct val="100000"/>
              </a:lnSpc>
              <a:spcBef>
                <a:spcPts val="0"/>
              </a:spcBef>
              <a:spcAft>
                <a:spcPts val="0"/>
              </a:spcAft>
              <a:buClr>
                <a:schemeClr val="lt1"/>
              </a:buClr>
              <a:buSzPct val="100000"/>
              <a:buNone/>
              <a:defRPr sz="2100">
                <a:solidFill>
                  <a:schemeClr val="lt1"/>
                </a:solidFill>
              </a:defRPr>
            </a:lvl3pPr>
            <a:lvl4pPr>
              <a:lnSpc>
                <a:spcPct val="100000"/>
              </a:lnSpc>
              <a:spcBef>
                <a:spcPts val="0"/>
              </a:spcBef>
              <a:spcAft>
                <a:spcPts val="0"/>
              </a:spcAft>
              <a:buClr>
                <a:schemeClr val="lt1"/>
              </a:buClr>
              <a:buSzPct val="100000"/>
              <a:buNone/>
              <a:defRPr sz="2100">
                <a:solidFill>
                  <a:schemeClr val="lt1"/>
                </a:solidFill>
              </a:defRPr>
            </a:lvl4pPr>
            <a:lvl5pPr>
              <a:lnSpc>
                <a:spcPct val="100000"/>
              </a:lnSpc>
              <a:spcBef>
                <a:spcPts val="0"/>
              </a:spcBef>
              <a:spcAft>
                <a:spcPts val="0"/>
              </a:spcAft>
              <a:buClr>
                <a:schemeClr val="lt1"/>
              </a:buClr>
              <a:buSzPct val="100000"/>
              <a:buNone/>
              <a:defRPr sz="2100">
                <a:solidFill>
                  <a:schemeClr val="lt1"/>
                </a:solidFill>
              </a:defRPr>
            </a:lvl5pPr>
            <a:lvl6pPr>
              <a:lnSpc>
                <a:spcPct val="100000"/>
              </a:lnSpc>
              <a:spcBef>
                <a:spcPts val="0"/>
              </a:spcBef>
              <a:spcAft>
                <a:spcPts val="0"/>
              </a:spcAft>
              <a:buClr>
                <a:schemeClr val="lt1"/>
              </a:buClr>
              <a:buSzPct val="100000"/>
              <a:buNone/>
              <a:defRPr sz="2100">
                <a:solidFill>
                  <a:schemeClr val="lt1"/>
                </a:solidFill>
              </a:defRPr>
            </a:lvl6pPr>
            <a:lvl7pPr>
              <a:lnSpc>
                <a:spcPct val="100000"/>
              </a:lnSpc>
              <a:spcBef>
                <a:spcPts val="0"/>
              </a:spcBef>
              <a:spcAft>
                <a:spcPts val="0"/>
              </a:spcAft>
              <a:buClr>
                <a:schemeClr val="lt1"/>
              </a:buClr>
              <a:buSzPct val="100000"/>
              <a:buNone/>
              <a:defRPr sz="2100">
                <a:solidFill>
                  <a:schemeClr val="lt1"/>
                </a:solidFill>
              </a:defRPr>
            </a:lvl7pPr>
            <a:lvl8pPr>
              <a:lnSpc>
                <a:spcPct val="100000"/>
              </a:lnSpc>
              <a:spcBef>
                <a:spcPts val="0"/>
              </a:spcBef>
              <a:spcAft>
                <a:spcPts val="0"/>
              </a:spcAft>
              <a:buClr>
                <a:schemeClr val="lt1"/>
              </a:buClr>
              <a:buSzPct val="100000"/>
              <a:buNone/>
              <a:defRPr sz="2100">
                <a:solidFill>
                  <a:schemeClr val="lt1"/>
                </a:solidFill>
              </a:defRPr>
            </a:lvl8pPr>
            <a:lvl9pPr>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17" name="Shape 17"/>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68"/>
        <p:cNvGrpSpPr/>
        <p:nvPr/>
      </p:nvGrpSpPr>
      <p:grpSpPr>
        <a:xfrm>
          <a:off x="0" y="0"/>
          <a:ext cx="0" cy="0"/>
          <a:chOff x="0" y="0"/>
          <a:chExt cx="0" cy="0"/>
        </a:xfrm>
      </p:grpSpPr>
      <p:grpSp>
        <p:nvGrpSpPr>
          <p:cNvPr id="69" name="Shape 69"/>
          <p:cNvGrpSpPr/>
          <p:nvPr/>
        </p:nvGrpSpPr>
        <p:grpSpPr>
          <a:xfrm>
            <a:off x="6098378" y="4"/>
            <a:ext cx="3045625" cy="2030570"/>
            <a:chOff x="6098378" y="4"/>
            <a:chExt cx="3045625" cy="2030570"/>
          </a:xfrm>
        </p:grpSpPr>
        <p:sp>
          <p:nvSpPr>
            <p:cNvPr id="70" name="Shape 70"/>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71" name="Shape 71"/>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72" name="Shape 72"/>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sp>
          <p:nvSpPr>
            <p:cNvPr id="73" name="Shape 73"/>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74" name="Shape 74"/>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grpSp>
      <p:sp>
        <p:nvSpPr>
          <p:cNvPr id="75" name="Shape 75"/>
          <p:cNvSpPr txBox="1">
            <a:spLocks noGrp="1"/>
          </p:cNvSpPr>
          <p:nvPr>
            <p:ph type="title"/>
          </p:nvPr>
        </p:nvSpPr>
        <p:spPr>
          <a:xfrm>
            <a:off x="311700" y="1256050"/>
            <a:ext cx="8520599" cy="2030700"/>
          </a:xfrm>
          <a:prstGeom prst="rect">
            <a:avLst/>
          </a:prstGeom>
        </p:spPr>
        <p:txBody>
          <a:bodyPr lIns="91425" tIns="91425" rIns="91425" bIns="91425" anchor="b" anchorCtr="0"/>
          <a:lstStyle>
            <a:lvl1pPr algn="ctr">
              <a:spcBef>
                <a:spcPts val="0"/>
              </a:spcBef>
              <a:buClr>
                <a:schemeClr val="lt1"/>
              </a:buClr>
              <a:buSzPct val="100000"/>
              <a:defRPr sz="12000">
                <a:solidFill>
                  <a:schemeClr val="lt1"/>
                </a:solidFill>
              </a:defRPr>
            </a:lvl1pPr>
            <a:lvl2pPr algn="ctr">
              <a:spcBef>
                <a:spcPts val="0"/>
              </a:spcBef>
              <a:buClr>
                <a:schemeClr val="lt1"/>
              </a:buClr>
              <a:buSzPct val="100000"/>
              <a:defRPr sz="12000">
                <a:solidFill>
                  <a:schemeClr val="lt1"/>
                </a:solidFill>
              </a:defRPr>
            </a:lvl2pPr>
            <a:lvl3pPr algn="ctr">
              <a:spcBef>
                <a:spcPts val="0"/>
              </a:spcBef>
              <a:buClr>
                <a:schemeClr val="lt1"/>
              </a:buClr>
              <a:buSzPct val="100000"/>
              <a:defRPr sz="12000">
                <a:solidFill>
                  <a:schemeClr val="lt1"/>
                </a:solidFill>
              </a:defRPr>
            </a:lvl3pPr>
            <a:lvl4pPr algn="ctr">
              <a:spcBef>
                <a:spcPts val="0"/>
              </a:spcBef>
              <a:buClr>
                <a:schemeClr val="lt1"/>
              </a:buClr>
              <a:buSzPct val="100000"/>
              <a:defRPr sz="12000">
                <a:solidFill>
                  <a:schemeClr val="lt1"/>
                </a:solidFill>
              </a:defRPr>
            </a:lvl4pPr>
            <a:lvl5pPr algn="ctr">
              <a:spcBef>
                <a:spcPts val="0"/>
              </a:spcBef>
              <a:buClr>
                <a:schemeClr val="lt1"/>
              </a:buClr>
              <a:buSzPct val="100000"/>
              <a:defRPr sz="12000">
                <a:solidFill>
                  <a:schemeClr val="lt1"/>
                </a:solidFill>
              </a:defRPr>
            </a:lvl5pPr>
            <a:lvl6pPr algn="ctr">
              <a:spcBef>
                <a:spcPts val="0"/>
              </a:spcBef>
              <a:buClr>
                <a:schemeClr val="lt1"/>
              </a:buClr>
              <a:buSzPct val="100000"/>
              <a:defRPr sz="12000">
                <a:solidFill>
                  <a:schemeClr val="lt1"/>
                </a:solidFill>
              </a:defRPr>
            </a:lvl6pPr>
            <a:lvl7pPr algn="ctr">
              <a:spcBef>
                <a:spcPts val="0"/>
              </a:spcBef>
              <a:buClr>
                <a:schemeClr val="lt1"/>
              </a:buClr>
              <a:buSzPct val="100000"/>
              <a:defRPr sz="12000">
                <a:solidFill>
                  <a:schemeClr val="lt1"/>
                </a:solidFill>
              </a:defRPr>
            </a:lvl7pPr>
            <a:lvl8pPr algn="ctr">
              <a:spcBef>
                <a:spcPts val="0"/>
              </a:spcBef>
              <a:buClr>
                <a:schemeClr val="lt1"/>
              </a:buClr>
              <a:buSzPct val="100000"/>
              <a:defRPr sz="12000">
                <a:solidFill>
                  <a:schemeClr val="lt1"/>
                </a:solidFill>
              </a:defRPr>
            </a:lvl8pPr>
            <a:lvl9pPr algn="ctr">
              <a:spcBef>
                <a:spcPts val="0"/>
              </a:spcBef>
              <a:buClr>
                <a:schemeClr val="lt1"/>
              </a:buClr>
              <a:buSzPct val="100000"/>
              <a:defRPr sz="12000">
                <a:solidFill>
                  <a:schemeClr val="lt1"/>
                </a:solidFill>
              </a:defRPr>
            </a:lvl9pPr>
          </a:lstStyle>
          <a:p>
            <a:endParaRPr/>
          </a:p>
        </p:txBody>
      </p:sp>
      <p:sp>
        <p:nvSpPr>
          <p:cNvPr id="76" name="Shape 76"/>
          <p:cNvSpPr txBox="1">
            <a:spLocks noGrp="1"/>
          </p:cNvSpPr>
          <p:nvPr>
            <p:ph type="body" idx="1"/>
          </p:nvPr>
        </p:nvSpPr>
        <p:spPr>
          <a:xfrm>
            <a:off x="311700" y="3369225"/>
            <a:ext cx="8520599" cy="1281900"/>
          </a:xfrm>
          <a:prstGeom prst="rect">
            <a:avLst/>
          </a:prstGeom>
        </p:spPr>
        <p:txBody>
          <a:bodyPr lIns="91425" tIns="91425" rIns="91425" bIns="91425" anchor="t" anchorCtr="0"/>
          <a:lstStyle>
            <a:lvl1pPr algn="ctr">
              <a:spcBef>
                <a:spcPts val="0"/>
              </a:spcBef>
              <a:buClr>
                <a:schemeClr val="lt1"/>
              </a:buClr>
              <a:defRPr>
                <a:solidFill>
                  <a:schemeClr val="lt1"/>
                </a:solidFill>
              </a:defRPr>
            </a:lvl1pPr>
            <a:lvl2pPr algn="ctr">
              <a:spcBef>
                <a:spcPts val="0"/>
              </a:spcBef>
              <a:buClr>
                <a:schemeClr val="lt1"/>
              </a:buClr>
              <a:defRPr>
                <a:solidFill>
                  <a:schemeClr val="lt1"/>
                </a:solidFill>
              </a:defRPr>
            </a:lvl2pPr>
            <a:lvl3pPr algn="ctr">
              <a:spcBef>
                <a:spcPts val="0"/>
              </a:spcBef>
              <a:buClr>
                <a:schemeClr val="lt1"/>
              </a:buClr>
              <a:defRPr>
                <a:solidFill>
                  <a:schemeClr val="lt1"/>
                </a:solidFill>
              </a:defRPr>
            </a:lvl3pPr>
            <a:lvl4pPr algn="ctr">
              <a:spcBef>
                <a:spcPts val="0"/>
              </a:spcBef>
              <a:buClr>
                <a:schemeClr val="lt1"/>
              </a:buClr>
              <a:defRPr>
                <a:solidFill>
                  <a:schemeClr val="lt1"/>
                </a:solidFill>
              </a:defRPr>
            </a:lvl4pPr>
            <a:lvl5pPr algn="ctr">
              <a:spcBef>
                <a:spcPts val="0"/>
              </a:spcBef>
              <a:buClr>
                <a:schemeClr val="lt1"/>
              </a:buClr>
              <a:defRPr>
                <a:solidFill>
                  <a:schemeClr val="lt1"/>
                </a:solidFill>
              </a:defRPr>
            </a:lvl5pPr>
            <a:lvl6pPr algn="ctr">
              <a:spcBef>
                <a:spcPts val="0"/>
              </a:spcBef>
              <a:buClr>
                <a:schemeClr val="lt1"/>
              </a:buClr>
              <a:defRPr>
                <a:solidFill>
                  <a:schemeClr val="lt1"/>
                </a:solidFill>
              </a:defRPr>
            </a:lvl6pPr>
            <a:lvl7pPr algn="ctr">
              <a:spcBef>
                <a:spcPts val="0"/>
              </a:spcBef>
              <a:buClr>
                <a:schemeClr val="lt1"/>
              </a:buClr>
              <a:defRPr>
                <a:solidFill>
                  <a:schemeClr val="lt1"/>
                </a:solidFill>
              </a:defRPr>
            </a:lvl7pPr>
            <a:lvl8pPr algn="ctr">
              <a:spcBef>
                <a:spcPts val="0"/>
              </a:spcBef>
              <a:buClr>
                <a:schemeClr val="lt1"/>
              </a:buClr>
              <a:defRPr>
                <a:solidFill>
                  <a:schemeClr val="lt1"/>
                </a:solidFill>
              </a:defRPr>
            </a:lvl8pPr>
            <a:lvl9pPr algn="ctr">
              <a:spcBef>
                <a:spcPts val="0"/>
              </a:spcBef>
              <a:buClr>
                <a:schemeClr val="lt1"/>
              </a:buClr>
              <a:defRPr>
                <a:solidFill>
                  <a:schemeClr val="lt1"/>
                </a:solidFill>
              </a:defRPr>
            </a:lvl9pPr>
          </a:lstStyle>
          <a:p>
            <a:endParaRPr/>
          </a:p>
        </p:txBody>
      </p:sp>
      <p:sp>
        <p:nvSpPr>
          <p:cNvPr id="77" name="Shape 77"/>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8"/>
        <p:cNvGrpSpPr/>
        <p:nvPr/>
      </p:nvGrpSpPr>
      <p:grpSpPr>
        <a:xfrm>
          <a:off x="0" y="0"/>
          <a:ext cx="0" cy="0"/>
          <a:chOff x="0" y="0"/>
          <a:chExt cx="0" cy="0"/>
        </a:xfrm>
      </p:grpSpPr>
      <p:sp>
        <p:nvSpPr>
          <p:cNvPr id="79" name="Shape 79"/>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dk1"/>
        </a:solidFill>
        <a:effectLst/>
      </p:bgPr>
    </p:bg>
    <p:spTree>
      <p:nvGrpSpPr>
        <p:cNvPr id="1" name="Shape 18"/>
        <p:cNvGrpSpPr/>
        <p:nvPr/>
      </p:nvGrpSpPr>
      <p:grpSpPr>
        <a:xfrm>
          <a:off x="0" y="0"/>
          <a:ext cx="0" cy="0"/>
          <a:chOff x="0" y="0"/>
          <a:chExt cx="0" cy="0"/>
        </a:xfrm>
      </p:grpSpPr>
      <p:grpSp>
        <p:nvGrpSpPr>
          <p:cNvPr id="19" name="Shape 19"/>
          <p:cNvGrpSpPr/>
          <p:nvPr/>
        </p:nvGrpSpPr>
        <p:grpSpPr>
          <a:xfrm>
            <a:off x="6098378" y="4"/>
            <a:ext cx="3045625" cy="2030570"/>
            <a:chOff x="6098378" y="4"/>
            <a:chExt cx="3045625" cy="2030570"/>
          </a:xfrm>
        </p:grpSpPr>
        <p:sp>
          <p:nvSpPr>
            <p:cNvPr id="20" name="Shape 20"/>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21" name="Shape 21"/>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22" name="Shape 22"/>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sp>
          <p:nvSpPr>
            <p:cNvPr id="23" name="Shape 23"/>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24" name="Shape 24"/>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grpSp>
      <p:sp>
        <p:nvSpPr>
          <p:cNvPr id="25" name="Shape 25"/>
          <p:cNvSpPr txBox="1">
            <a:spLocks noGrp="1"/>
          </p:cNvSpPr>
          <p:nvPr>
            <p:ph type="title"/>
          </p:nvPr>
        </p:nvSpPr>
        <p:spPr>
          <a:xfrm>
            <a:off x="598100" y="2152347"/>
            <a:ext cx="8222100" cy="838799"/>
          </a:xfrm>
          <a:prstGeom prst="rect">
            <a:avLst/>
          </a:prstGeom>
        </p:spPr>
        <p:txBody>
          <a:bodyPr lIns="91425" tIns="91425" rIns="91425" bIns="91425" anchor="ctr" anchorCtr="0"/>
          <a:lstStyle>
            <a:lvl1pPr>
              <a:spcBef>
                <a:spcPts val="0"/>
              </a:spcBef>
              <a:buClr>
                <a:schemeClr val="lt1"/>
              </a:buClr>
              <a:buSzPct val="100000"/>
              <a:defRPr sz="4200">
                <a:solidFill>
                  <a:schemeClr val="lt1"/>
                </a:solidFill>
              </a:defRPr>
            </a:lvl1pPr>
            <a:lvl2pPr>
              <a:spcBef>
                <a:spcPts val="0"/>
              </a:spcBef>
              <a:buClr>
                <a:schemeClr val="lt1"/>
              </a:buClr>
              <a:buSzPct val="100000"/>
              <a:defRPr sz="4200">
                <a:solidFill>
                  <a:schemeClr val="lt1"/>
                </a:solidFill>
              </a:defRPr>
            </a:lvl2pPr>
            <a:lvl3pPr>
              <a:spcBef>
                <a:spcPts val="0"/>
              </a:spcBef>
              <a:buClr>
                <a:schemeClr val="lt1"/>
              </a:buClr>
              <a:buSzPct val="100000"/>
              <a:defRPr sz="4200">
                <a:solidFill>
                  <a:schemeClr val="lt1"/>
                </a:solidFill>
              </a:defRPr>
            </a:lvl3pPr>
            <a:lvl4pPr>
              <a:spcBef>
                <a:spcPts val="0"/>
              </a:spcBef>
              <a:buClr>
                <a:schemeClr val="lt1"/>
              </a:buClr>
              <a:buSzPct val="100000"/>
              <a:defRPr sz="4200">
                <a:solidFill>
                  <a:schemeClr val="lt1"/>
                </a:solidFill>
              </a:defRPr>
            </a:lvl4pPr>
            <a:lvl5pPr>
              <a:spcBef>
                <a:spcPts val="0"/>
              </a:spcBef>
              <a:buClr>
                <a:schemeClr val="lt1"/>
              </a:buClr>
              <a:buSzPct val="100000"/>
              <a:defRPr sz="4200">
                <a:solidFill>
                  <a:schemeClr val="lt1"/>
                </a:solidFill>
              </a:defRPr>
            </a:lvl5pPr>
            <a:lvl6pPr>
              <a:spcBef>
                <a:spcPts val="0"/>
              </a:spcBef>
              <a:buClr>
                <a:schemeClr val="lt1"/>
              </a:buClr>
              <a:buSzPct val="100000"/>
              <a:defRPr sz="4200">
                <a:solidFill>
                  <a:schemeClr val="lt1"/>
                </a:solidFill>
              </a:defRPr>
            </a:lvl6pPr>
            <a:lvl7pPr>
              <a:spcBef>
                <a:spcPts val="0"/>
              </a:spcBef>
              <a:buClr>
                <a:schemeClr val="lt1"/>
              </a:buClr>
              <a:buSzPct val="100000"/>
              <a:defRPr sz="4200">
                <a:solidFill>
                  <a:schemeClr val="lt1"/>
                </a:solidFill>
              </a:defRPr>
            </a:lvl7pPr>
            <a:lvl8pPr>
              <a:spcBef>
                <a:spcPts val="0"/>
              </a:spcBef>
              <a:buClr>
                <a:schemeClr val="lt1"/>
              </a:buClr>
              <a:buSzPct val="100000"/>
              <a:defRPr sz="4200">
                <a:solidFill>
                  <a:schemeClr val="lt1"/>
                </a:solidFill>
              </a:defRPr>
            </a:lvl8pPr>
            <a:lvl9pPr>
              <a:spcBef>
                <a:spcPts val="0"/>
              </a:spcBef>
              <a:buClr>
                <a:schemeClr val="lt1"/>
              </a:buClr>
              <a:buSzPct val="100000"/>
              <a:defRPr sz="4200">
                <a:solidFill>
                  <a:schemeClr val="lt1"/>
                </a:solidFill>
              </a:defRPr>
            </a:lvl9pPr>
          </a:lstStyle>
          <a:p>
            <a:endParaRPr/>
          </a:p>
        </p:txBody>
      </p:sp>
      <p:sp>
        <p:nvSpPr>
          <p:cNvPr id="26" name="Shape 26"/>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7"/>
        <p:cNvGrpSpPr/>
        <p:nvPr/>
      </p:nvGrpSpPr>
      <p:grpSpPr>
        <a:xfrm>
          <a:off x="0" y="0"/>
          <a:ext cx="0" cy="0"/>
          <a:chOff x="0" y="0"/>
          <a:chExt cx="0" cy="0"/>
        </a:xfrm>
      </p:grpSpPr>
      <p:grpSp>
        <p:nvGrpSpPr>
          <p:cNvPr id="28" name="Shape 28"/>
          <p:cNvGrpSpPr/>
          <p:nvPr/>
        </p:nvGrpSpPr>
        <p:grpSpPr>
          <a:xfrm>
            <a:off x="0" y="3903669"/>
            <a:ext cx="9144000" cy="1239924"/>
            <a:chOff x="0" y="3903669"/>
            <a:chExt cx="9144000" cy="1239924"/>
          </a:xfrm>
        </p:grpSpPr>
        <p:sp>
          <p:nvSpPr>
            <p:cNvPr id="29" name="Shape 29"/>
            <p:cNvSpPr/>
            <p:nvPr/>
          </p:nvSpPr>
          <p:spPr>
            <a:xfrm>
              <a:off x="8154895" y="3903669"/>
              <a:ext cx="989099" cy="987899"/>
            </a:xfrm>
            <a:prstGeom prst="rtTriangle">
              <a:avLst/>
            </a:prstGeom>
            <a:solidFill>
              <a:schemeClr val="accent5"/>
            </a:solidFill>
            <a:ln>
              <a:noFill/>
            </a:ln>
          </p:spPr>
          <p:txBody>
            <a:bodyPr lIns="91425" tIns="91425" rIns="91425" bIns="91425" anchor="ctr" anchorCtr="0">
              <a:noAutofit/>
            </a:bodyPr>
            <a:lstStyle/>
            <a:p>
              <a:pPr>
                <a:spcBef>
                  <a:spcPts val="0"/>
                </a:spcBef>
                <a:buNone/>
              </a:pPr>
              <a:endParaRPr/>
            </a:p>
          </p:txBody>
        </p:sp>
        <p:sp>
          <p:nvSpPr>
            <p:cNvPr id="30" name="Shape 30"/>
            <p:cNvSpPr/>
            <p:nvPr/>
          </p:nvSpPr>
          <p:spPr>
            <a:xfrm flipH="1">
              <a:off x="6181162" y="3903669"/>
              <a:ext cx="989099" cy="987899"/>
            </a:xfrm>
            <a:prstGeom prst="rtTriangle">
              <a:avLst/>
            </a:prstGeom>
            <a:solidFill>
              <a:schemeClr val="accent5"/>
            </a:solidFill>
            <a:ln>
              <a:noFill/>
            </a:ln>
          </p:spPr>
          <p:txBody>
            <a:bodyPr lIns="91425" tIns="91425" rIns="91425" bIns="91425" anchor="ctr" anchorCtr="0">
              <a:noAutofit/>
            </a:bodyPr>
            <a:lstStyle/>
            <a:p>
              <a:pPr>
                <a:spcBef>
                  <a:spcPts val="0"/>
                </a:spcBef>
                <a:buNone/>
              </a:pPr>
              <a:endParaRPr/>
            </a:p>
          </p:txBody>
        </p:sp>
        <p:sp>
          <p:nvSpPr>
            <p:cNvPr id="31" name="Shape 31"/>
            <p:cNvSpPr/>
            <p:nvPr/>
          </p:nvSpPr>
          <p:spPr>
            <a:xfrm>
              <a:off x="7170274" y="3903669"/>
              <a:ext cx="989099" cy="987899"/>
            </a:xfrm>
            <a:prstGeom prst="rect">
              <a:avLst/>
            </a:prstGeom>
            <a:solidFill>
              <a:schemeClr val="accent4"/>
            </a:solidFill>
            <a:ln>
              <a:noFill/>
            </a:ln>
          </p:spPr>
          <p:txBody>
            <a:bodyPr lIns="91425" tIns="91425" rIns="91425" bIns="91425" anchor="ctr" anchorCtr="0">
              <a:noAutofit/>
            </a:bodyPr>
            <a:lstStyle/>
            <a:p>
              <a:pPr>
                <a:spcBef>
                  <a:spcPts val="0"/>
                </a:spcBef>
                <a:buNone/>
              </a:pPr>
              <a:endParaRPr/>
            </a:p>
          </p:txBody>
        </p:sp>
        <p:sp>
          <p:nvSpPr>
            <p:cNvPr id="32" name="Shape 32"/>
            <p:cNvSpPr/>
            <p:nvPr/>
          </p:nvSpPr>
          <p:spPr>
            <a:xfrm rot="10800000">
              <a:off x="8154757" y="3903682"/>
              <a:ext cx="989099" cy="987899"/>
            </a:xfrm>
            <a:prstGeom prst="rtTriangle">
              <a:avLst/>
            </a:prstGeom>
            <a:solidFill>
              <a:schemeClr val="accent3"/>
            </a:solidFill>
            <a:ln>
              <a:noFill/>
            </a:ln>
          </p:spPr>
          <p:txBody>
            <a:bodyPr lIns="91425" tIns="91425" rIns="91425" bIns="91425" anchor="ctr" anchorCtr="0">
              <a:noAutofit/>
            </a:bodyPr>
            <a:lstStyle/>
            <a:p>
              <a:pPr>
                <a:spcBef>
                  <a:spcPts val="0"/>
                </a:spcBef>
                <a:buNone/>
              </a:pPr>
              <a:endParaRPr/>
            </a:p>
          </p:txBody>
        </p:sp>
        <p:sp>
          <p:nvSpPr>
            <p:cNvPr id="33" name="Shape 33"/>
            <p:cNvSpPr/>
            <p:nvPr/>
          </p:nvSpPr>
          <p:spPr>
            <a:xfrm>
              <a:off x="0" y="4891594"/>
              <a:ext cx="9144000" cy="2519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grpSp>
      <p:sp>
        <p:nvSpPr>
          <p:cNvPr id="34" name="Shape 34"/>
          <p:cNvSpPr txBox="1">
            <a:spLocks noGrp="1"/>
          </p:cNvSpPr>
          <p:nvPr>
            <p:ph type="title"/>
          </p:nvPr>
        </p:nvSpPr>
        <p:spPr>
          <a:xfrm>
            <a:off x="311700" y="410000"/>
            <a:ext cx="8520599" cy="6078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5" name="Shape 35"/>
          <p:cNvSpPr txBox="1">
            <a:spLocks noGrp="1"/>
          </p:cNvSpPr>
          <p:nvPr>
            <p:ph type="body" idx="1"/>
          </p:nvPr>
        </p:nvSpPr>
        <p:spPr>
          <a:xfrm>
            <a:off x="311700" y="1229875"/>
            <a:ext cx="8520599" cy="33390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6" name="Shape 36"/>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311700" y="410000"/>
            <a:ext cx="8520599" cy="6078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body" idx="1"/>
          </p:nvPr>
        </p:nvSpPr>
        <p:spPr>
          <a:xfrm>
            <a:off x="311700" y="1229975"/>
            <a:ext cx="3999899" cy="33390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40" name="Shape 40"/>
          <p:cNvSpPr txBox="1">
            <a:spLocks noGrp="1"/>
          </p:cNvSpPr>
          <p:nvPr>
            <p:ph type="body" idx="2"/>
          </p:nvPr>
        </p:nvSpPr>
        <p:spPr>
          <a:xfrm>
            <a:off x="4832400" y="1229975"/>
            <a:ext cx="3999899" cy="33390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41" name="Shape 41"/>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311700" y="410000"/>
            <a:ext cx="8520599" cy="6078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4" name="Shape 44"/>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47" name="Shape 47"/>
          <p:cNvSpPr txBox="1">
            <a:spLocks noGrp="1"/>
          </p:cNvSpPr>
          <p:nvPr>
            <p:ph type="body" idx="1"/>
          </p:nvPr>
        </p:nvSpPr>
        <p:spPr>
          <a:xfrm>
            <a:off x="311700" y="1465804"/>
            <a:ext cx="2807999" cy="3103199"/>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48" name="Shape 48"/>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49"/>
        <p:cNvGrpSpPr/>
        <p:nvPr/>
      </p:nvGrpSpPr>
      <p:grpSpPr>
        <a:xfrm>
          <a:off x="0" y="0"/>
          <a:ext cx="0" cy="0"/>
          <a:chOff x="0" y="0"/>
          <a:chExt cx="0" cy="0"/>
        </a:xfrm>
      </p:grpSpPr>
      <p:grpSp>
        <p:nvGrpSpPr>
          <p:cNvPr id="50" name="Shape 50"/>
          <p:cNvGrpSpPr/>
          <p:nvPr/>
        </p:nvGrpSpPr>
        <p:grpSpPr>
          <a:xfrm>
            <a:off x="6098378" y="4"/>
            <a:ext cx="3045625" cy="2030570"/>
            <a:chOff x="6098378" y="4"/>
            <a:chExt cx="3045625" cy="2030570"/>
          </a:xfrm>
        </p:grpSpPr>
        <p:sp>
          <p:nvSpPr>
            <p:cNvPr id="51" name="Shape 51"/>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a:spcBef>
                  <a:spcPts val="0"/>
                </a:spcBef>
                <a:buNone/>
              </a:pPr>
              <a:endParaRPr/>
            </a:p>
          </p:txBody>
        </p:sp>
        <p:sp>
          <p:nvSpPr>
            <p:cNvPr id="52" name="Shape 52"/>
            <p:cNvSpPr/>
            <p:nvPr/>
          </p:nvSpPr>
          <p:spPr>
            <a:xfrm flipH="1">
              <a:off x="7113463" y="4"/>
              <a:ext cx="1015200" cy="1015200"/>
            </a:xfrm>
            <a:prstGeom prst="rtTriangle">
              <a:avLst/>
            </a:prstGeom>
            <a:solidFill>
              <a:schemeClr val="accent5"/>
            </a:solidFill>
            <a:ln>
              <a:noFill/>
            </a:ln>
          </p:spPr>
          <p:txBody>
            <a:bodyPr lIns="91425" tIns="91425" rIns="91425" bIns="91425" anchor="ctr" anchorCtr="0">
              <a:noAutofit/>
            </a:bodyPr>
            <a:lstStyle/>
            <a:p>
              <a:pPr>
                <a:spcBef>
                  <a:spcPts val="0"/>
                </a:spcBef>
                <a:buNone/>
              </a:pPr>
              <a:endParaRPr/>
            </a:p>
          </p:txBody>
        </p:sp>
        <p:sp>
          <p:nvSpPr>
            <p:cNvPr id="53" name="Shape 53"/>
            <p:cNvSpPr/>
            <p:nvPr/>
          </p:nvSpPr>
          <p:spPr>
            <a:xfrm rot="10800000" flipH="1">
              <a:off x="7113588" y="106"/>
              <a:ext cx="1015200" cy="1015200"/>
            </a:xfrm>
            <a:prstGeom prst="rtTriangle">
              <a:avLst/>
            </a:prstGeom>
            <a:solidFill>
              <a:schemeClr val="accent3"/>
            </a:solidFill>
            <a:ln>
              <a:noFill/>
            </a:ln>
          </p:spPr>
          <p:txBody>
            <a:bodyPr lIns="91425" tIns="91425" rIns="91425" bIns="91425" anchor="ctr" anchorCtr="0">
              <a:noAutofit/>
            </a:bodyPr>
            <a:lstStyle/>
            <a:p>
              <a:pPr>
                <a:spcBef>
                  <a:spcPts val="0"/>
                </a:spcBef>
                <a:buNone/>
              </a:pPr>
              <a:endParaRPr/>
            </a:p>
          </p:txBody>
        </p:sp>
        <p:sp>
          <p:nvSpPr>
            <p:cNvPr id="54" name="Shape 54"/>
            <p:cNvSpPr/>
            <p:nvPr/>
          </p:nvSpPr>
          <p:spPr>
            <a:xfrm rot="10800000">
              <a:off x="6098378" y="96"/>
              <a:ext cx="1015200" cy="1015200"/>
            </a:xfrm>
            <a:prstGeom prst="rtTriangle">
              <a:avLst/>
            </a:prstGeom>
            <a:solidFill>
              <a:schemeClr val="accent5"/>
            </a:solidFill>
            <a:ln>
              <a:noFill/>
            </a:ln>
          </p:spPr>
          <p:txBody>
            <a:bodyPr lIns="91425" tIns="91425" rIns="91425" bIns="91425" anchor="ctr" anchorCtr="0">
              <a:noAutofit/>
            </a:bodyPr>
            <a:lstStyle/>
            <a:p>
              <a:pPr>
                <a:spcBef>
                  <a:spcPts val="0"/>
                </a:spcBef>
                <a:buNone/>
              </a:pPr>
              <a:endParaRPr/>
            </a:p>
          </p:txBody>
        </p:sp>
        <p:sp>
          <p:nvSpPr>
            <p:cNvPr id="55" name="Shape 55"/>
            <p:cNvSpPr/>
            <p:nvPr/>
          </p:nvSpPr>
          <p:spPr>
            <a:xfrm rot="10800000">
              <a:off x="8128789" y="1015375"/>
              <a:ext cx="1015200" cy="1015200"/>
            </a:xfrm>
            <a:prstGeom prst="rtTriangle">
              <a:avLst/>
            </a:prstGeom>
            <a:solidFill>
              <a:schemeClr val="accent5"/>
            </a:solidFill>
            <a:ln>
              <a:noFill/>
            </a:ln>
          </p:spPr>
          <p:txBody>
            <a:bodyPr lIns="91425" tIns="91425" rIns="91425" bIns="91425" anchor="ctr" anchorCtr="0">
              <a:noAutofit/>
            </a:bodyPr>
            <a:lstStyle/>
            <a:p>
              <a:pPr>
                <a:spcBef>
                  <a:spcPts val="0"/>
                </a:spcBef>
                <a:buNone/>
              </a:pPr>
              <a:endParaRPr/>
            </a:p>
          </p:txBody>
        </p:sp>
      </p:grpSp>
      <p:sp>
        <p:nvSpPr>
          <p:cNvPr id="56" name="Shape 56"/>
          <p:cNvSpPr txBox="1">
            <a:spLocks noGrp="1"/>
          </p:cNvSpPr>
          <p:nvPr>
            <p:ph type="title"/>
          </p:nvPr>
        </p:nvSpPr>
        <p:spPr>
          <a:xfrm>
            <a:off x="490250" y="526350"/>
            <a:ext cx="5618700" cy="4090800"/>
          </a:xfrm>
          <a:prstGeom prst="rect">
            <a:avLst/>
          </a:prstGeom>
        </p:spPr>
        <p:txBody>
          <a:bodyPr lIns="91425" tIns="91425" rIns="91425" bIns="91425" anchor="ctr" anchorCtr="0"/>
          <a:lstStyle>
            <a:lvl1pPr>
              <a:spcBef>
                <a:spcPts val="0"/>
              </a:spcBef>
              <a:buClr>
                <a:schemeClr val="lt1"/>
              </a:buClr>
              <a:buSzPct val="100000"/>
              <a:defRPr sz="4800">
                <a:solidFill>
                  <a:schemeClr val="lt1"/>
                </a:solidFill>
              </a:defRPr>
            </a:lvl1pPr>
            <a:lvl2pPr>
              <a:spcBef>
                <a:spcPts val="0"/>
              </a:spcBef>
              <a:buClr>
                <a:schemeClr val="lt1"/>
              </a:buClr>
              <a:buSzPct val="100000"/>
              <a:defRPr sz="4800">
                <a:solidFill>
                  <a:schemeClr val="lt1"/>
                </a:solidFill>
              </a:defRPr>
            </a:lvl2pPr>
            <a:lvl3pPr>
              <a:spcBef>
                <a:spcPts val="0"/>
              </a:spcBef>
              <a:buClr>
                <a:schemeClr val="lt1"/>
              </a:buClr>
              <a:buSzPct val="100000"/>
              <a:defRPr sz="4800">
                <a:solidFill>
                  <a:schemeClr val="lt1"/>
                </a:solidFill>
              </a:defRPr>
            </a:lvl3pPr>
            <a:lvl4pPr>
              <a:spcBef>
                <a:spcPts val="0"/>
              </a:spcBef>
              <a:buClr>
                <a:schemeClr val="lt1"/>
              </a:buClr>
              <a:buSzPct val="100000"/>
              <a:defRPr sz="4800">
                <a:solidFill>
                  <a:schemeClr val="lt1"/>
                </a:solidFill>
              </a:defRPr>
            </a:lvl4pPr>
            <a:lvl5pPr>
              <a:spcBef>
                <a:spcPts val="0"/>
              </a:spcBef>
              <a:buClr>
                <a:schemeClr val="lt1"/>
              </a:buClr>
              <a:buSzPct val="100000"/>
              <a:defRPr sz="4800">
                <a:solidFill>
                  <a:schemeClr val="lt1"/>
                </a:solidFill>
              </a:defRPr>
            </a:lvl5pPr>
            <a:lvl6pPr>
              <a:spcBef>
                <a:spcPts val="0"/>
              </a:spcBef>
              <a:buClr>
                <a:schemeClr val="lt1"/>
              </a:buClr>
              <a:buSzPct val="100000"/>
              <a:defRPr sz="4800">
                <a:solidFill>
                  <a:schemeClr val="lt1"/>
                </a:solidFill>
              </a:defRPr>
            </a:lvl6pPr>
            <a:lvl7pPr>
              <a:spcBef>
                <a:spcPts val="0"/>
              </a:spcBef>
              <a:buClr>
                <a:schemeClr val="lt1"/>
              </a:buClr>
              <a:buSzPct val="100000"/>
              <a:defRPr sz="4800">
                <a:solidFill>
                  <a:schemeClr val="lt1"/>
                </a:solidFill>
              </a:defRPr>
            </a:lvl7pPr>
            <a:lvl8pPr>
              <a:spcBef>
                <a:spcPts val="0"/>
              </a:spcBef>
              <a:buClr>
                <a:schemeClr val="lt1"/>
              </a:buClr>
              <a:buSzPct val="100000"/>
              <a:defRPr sz="4800">
                <a:solidFill>
                  <a:schemeClr val="lt1"/>
                </a:solidFill>
              </a:defRPr>
            </a:lvl8pPr>
            <a:lvl9pPr>
              <a:spcBef>
                <a:spcPts val="0"/>
              </a:spcBef>
              <a:buClr>
                <a:schemeClr val="lt1"/>
              </a:buClr>
              <a:buSzPct val="100000"/>
              <a:defRPr sz="4800">
                <a:solidFill>
                  <a:schemeClr val="lt1"/>
                </a:solidFill>
              </a:defRPr>
            </a:lvl9pPr>
          </a:lstStyle>
          <a:p>
            <a:endParaRPr/>
          </a:p>
        </p:txBody>
      </p:sp>
      <p:sp>
        <p:nvSpPr>
          <p:cNvPr id="57" name="Shape 57"/>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8"/>
        <p:cNvGrpSpPr/>
        <p:nvPr/>
      </p:nvGrpSpPr>
      <p:grpSpPr>
        <a:xfrm>
          <a:off x="0" y="0"/>
          <a:ext cx="0" cy="0"/>
          <a:chOff x="0" y="0"/>
          <a:chExt cx="0" cy="0"/>
        </a:xfrm>
      </p:grpSpPr>
      <p:sp>
        <p:nvSpPr>
          <p:cNvPr id="59" name="Shape 59"/>
          <p:cNvSpPr/>
          <p:nvPr/>
        </p:nvSpPr>
        <p:spPr>
          <a:xfrm>
            <a:off x="4572000" y="-175"/>
            <a:ext cx="4572000" cy="51434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cxnSp>
        <p:nvCxnSpPr>
          <p:cNvPr id="60" name="Shape 6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1" name="Shape 61"/>
          <p:cNvSpPr txBox="1">
            <a:spLocks noGrp="1"/>
          </p:cNvSpPr>
          <p:nvPr>
            <p:ph type="title"/>
          </p:nvPr>
        </p:nvSpPr>
        <p:spPr>
          <a:xfrm>
            <a:off x="265500" y="1151100"/>
            <a:ext cx="4045199" cy="1564499"/>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62" name="Shape 62"/>
          <p:cNvSpPr txBox="1">
            <a:spLocks noGrp="1"/>
          </p:cNvSpPr>
          <p:nvPr>
            <p:ph type="subTitle" idx="1"/>
          </p:nvPr>
        </p:nvSpPr>
        <p:spPr>
          <a:xfrm>
            <a:off x="265500" y="2769001"/>
            <a:ext cx="4045199" cy="1269299"/>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63" name="Shape 63"/>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a:endParaRPr/>
          </a:p>
        </p:txBody>
      </p:sp>
      <p:sp>
        <p:nvSpPr>
          <p:cNvPr id="64" name="Shape 64"/>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319500" y="4230575"/>
            <a:ext cx="5998800" cy="598799"/>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67" name="Shape 67"/>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10000"/>
            <a:ext cx="8520599" cy="607800"/>
          </a:xfrm>
          <a:prstGeom prst="rect">
            <a:avLst/>
          </a:prstGeom>
          <a:noFill/>
          <a:ln>
            <a:noFill/>
          </a:ln>
        </p:spPr>
        <p:txBody>
          <a:bodyPr lIns="91425" tIns="91425" rIns="91425" bIns="91425" anchor="t" anchorCtr="0"/>
          <a:lstStyle>
            <a:lvl1pPr>
              <a:spcBef>
                <a:spcPts val="0"/>
              </a:spcBef>
              <a:buClr>
                <a:schemeClr val="dk1"/>
              </a:buClr>
              <a:buSzPct val="100000"/>
              <a:buFont typeface="Roboto"/>
              <a:buNone/>
              <a:defRPr sz="3000">
                <a:solidFill>
                  <a:schemeClr val="dk1"/>
                </a:solidFill>
                <a:latin typeface="Roboto"/>
                <a:ea typeface="Roboto"/>
                <a:cs typeface="Roboto"/>
                <a:sym typeface="Roboto"/>
              </a:defRPr>
            </a:lvl1pPr>
            <a:lvl2pPr>
              <a:spcBef>
                <a:spcPts val="0"/>
              </a:spcBef>
              <a:buClr>
                <a:schemeClr val="dk1"/>
              </a:buClr>
              <a:buSzPct val="100000"/>
              <a:buFont typeface="Roboto"/>
              <a:buNone/>
              <a:defRPr sz="3000">
                <a:solidFill>
                  <a:schemeClr val="dk1"/>
                </a:solidFill>
                <a:latin typeface="Roboto"/>
                <a:ea typeface="Roboto"/>
                <a:cs typeface="Roboto"/>
                <a:sym typeface="Roboto"/>
              </a:defRPr>
            </a:lvl2pPr>
            <a:lvl3pPr>
              <a:spcBef>
                <a:spcPts val="0"/>
              </a:spcBef>
              <a:buClr>
                <a:schemeClr val="dk1"/>
              </a:buClr>
              <a:buSzPct val="100000"/>
              <a:buFont typeface="Roboto"/>
              <a:buNone/>
              <a:defRPr sz="3000">
                <a:solidFill>
                  <a:schemeClr val="dk1"/>
                </a:solidFill>
                <a:latin typeface="Roboto"/>
                <a:ea typeface="Roboto"/>
                <a:cs typeface="Roboto"/>
                <a:sym typeface="Roboto"/>
              </a:defRPr>
            </a:lvl3pPr>
            <a:lvl4pPr>
              <a:spcBef>
                <a:spcPts val="0"/>
              </a:spcBef>
              <a:buClr>
                <a:schemeClr val="dk1"/>
              </a:buClr>
              <a:buSzPct val="100000"/>
              <a:buFont typeface="Roboto"/>
              <a:buNone/>
              <a:defRPr sz="3000">
                <a:solidFill>
                  <a:schemeClr val="dk1"/>
                </a:solidFill>
                <a:latin typeface="Roboto"/>
                <a:ea typeface="Roboto"/>
                <a:cs typeface="Roboto"/>
                <a:sym typeface="Roboto"/>
              </a:defRPr>
            </a:lvl4pPr>
            <a:lvl5pPr>
              <a:spcBef>
                <a:spcPts val="0"/>
              </a:spcBef>
              <a:buClr>
                <a:schemeClr val="dk1"/>
              </a:buClr>
              <a:buSzPct val="100000"/>
              <a:buFont typeface="Roboto"/>
              <a:buNone/>
              <a:defRPr sz="3000">
                <a:solidFill>
                  <a:schemeClr val="dk1"/>
                </a:solidFill>
                <a:latin typeface="Roboto"/>
                <a:ea typeface="Roboto"/>
                <a:cs typeface="Roboto"/>
                <a:sym typeface="Roboto"/>
              </a:defRPr>
            </a:lvl5pPr>
            <a:lvl6pPr>
              <a:spcBef>
                <a:spcPts val="0"/>
              </a:spcBef>
              <a:buClr>
                <a:schemeClr val="dk1"/>
              </a:buClr>
              <a:buSzPct val="100000"/>
              <a:buFont typeface="Roboto"/>
              <a:buNone/>
              <a:defRPr sz="3000">
                <a:solidFill>
                  <a:schemeClr val="dk1"/>
                </a:solidFill>
                <a:latin typeface="Roboto"/>
                <a:ea typeface="Roboto"/>
                <a:cs typeface="Roboto"/>
                <a:sym typeface="Roboto"/>
              </a:defRPr>
            </a:lvl6pPr>
            <a:lvl7pPr>
              <a:spcBef>
                <a:spcPts val="0"/>
              </a:spcBef>
              <a:buClr>
                <a:schemeClr val="dk1"/>
              </a:buClr>
              <a:buSzPct val="100000"/>
              <a:buFont typeface="Roboto"/>
              <a:buNone/>
              <a:defRPr sz="3000">
                <a:solidFill>
                  <a:schemeClr val="dk1"/>
                </a:solidFill>
                <a:latin typeface="Roboto"/>
                <a:ea typeface="Roboto"/>
                <a:cs typeface="Roboto"/>
                <a:sym typeface="Roboto"/>
              </a:defRPr>
            </a:lvl7pPr>
            <a:lvl8pPr>
              <a:spcBef>
                <a:spcPts val="0"/>
              </a:spcBef>
              <a:buClr>
                <a:schemeClr val="dk1"/>
              </a:buClr>
              <a:buSzPct val="100000"/>
              <a:buFont typeface="Roboto"/>
              <a:buNone/>
              <a:defRPr sz="3000">
                <a:solidFill>
                  <a:schemeClr val="dk1"/>
                </a:solidFill>
                <a:latin typeface="Roboto"/>
                <a:ea typeface="Roboto"/>
                <a:cs typeface="Roboto"/>
                <a:sym typeface="Roboto"/>
              </a:defRPr>
            </a:lvl8pPr>
            <a:lvl9pPr>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6" name="Shape 6"/>
          <p:cNvSpPr txBox="1">
            <a:spLocks noGrp="1"/>
          </p:cNvSpPr>
          <p:nvPr>
            <p:ph type="body" idx="1"/>
          </p:nvPr>
        </p:nvSpPr>
        <p:spPr>
          <a:xfrm>
            <a:off x="311700" y="1229875"/>
            <a:ext cx="8520599" cy="33390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a:endParaRPr/>
          </a:p>
        </p:txBody>
      </p:sp>
      <p:sp>
        <p:nvSpPr>
          <p:cNvPr id="7" name="Shape 7"/>
          <p:cNvSpPr txBox="1">
            <a:spLocks noGrp="1"/>
          </p:cNvSpPr>
          <p:nvPr>
            <p:ph type="sldNum" idx="12"/>
          </p:nvPr>
        </p:nvSpPr>
        <p:spPr>
          <a:xfrm>
            <a:off x="8460431" y="4651190"/>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ithub.com/baocin/DeadlocksGroupProject"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www.youtube.com/watch?v=iBq5gxmQPj4&amp;feature=youtu.be" TargetMode="External"/><Relationship Id="rId4" Type="http://schemas.openxmlformats.org/officeDocument/2006/relationships/hyperlink" Target="https://www.youtube.com/watch?v=4KPEzu92ZWI"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4KPEzu92ZWI"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hyperlink" Target="http://youtube.com/v/iBq5gxmQPj4"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ctrTitle"/>
          </p:nvPr>
        </p:nvSpPr>
        <p:spPr>
          <a:xfrm>
            <a:off x="522000" y="1711275"/>
            <a:ext cx="8222100" cy="940800"/>
          </a:xfrm>
          <a:prstGeom prst="rect">
            <a:avLst/>
          </a:prstGeom>
        </p:spPr>
        <p:txBody>
          <a:bodyPr lIns="91425" tIns="91425" rIns="91425" bIns="91425" anchor="b" anchorCtr="0">
            <a:noAutofit/>
          </a:bodyPr>
          <a:lstStyle/>
          <a:p>
            <a:pPr>
              <a:spcBef>
                <a:spcPts val="0"/>
              </a:spcBef>
              <a:buNone/>
            </a:pPr>
            <a:r>
              <a:rPr lang="en" sz="6000" b="1">
                <a:latin typeface="Poiret One"/>
                <a:ea typeface="Poiret One"/>
                <a:cs typeface="Poiret One"/>
                <a:sym typeface="Poiret One"/>
              </a:rPr>
              <a:t>Deadlocks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11700" y="416675"/>
            <a:ext cx="8520599" cy="607800"/>
          </a:xfrm>
          <a:prstGeom prst="rect">
            <a:avLst/>
          </a:prstGeom>
        </p:spPr>
        <p:txBody>
          <a:bodyPr lIns="91425" tIns="91425" rIns="91425" bIns="91425" anchor="t" anchorCtr="0">
            <a:noAutofit/>
          </a:bodyPr>
          <a:lstStyle/>
          <a:p>
            <a:pPr>
              <a:spcBef>
                <a:spcPts val="0"/>
              </a:spcBef>
              <a:buNone/>
            </a:pPr>
            <a:r>
              <a:rPr lang="en"/>
              <a:t>Works Cited</a:t>
            </a:r>
          </a:p>
        </p:txBody>
      </p:sp>
      <p:sp>
        <p:nvSpPr>
          <p:cNvPr id="141" name="Shape 141"/>
          <p:cNvSpPr txBox="1">
            <a:spLocks noGrp="1"/>
          </p:cNvSpPr>
          <p:nvPr>
            <p:ph type="body" idx="1"/>
          </p:nvPr>
        </p:nvSpPr>
        <p:spPr>
          <a:xfrm>
            <a:off x="549650" y="1280850"/>
            <a:ext cx="8520599" cy="3339000"/>
          </a:xfrm>
          <a:prstGeom prst="rect">
            <a:avLst/>
          </a:prstGeom>
        </p:spPr>
        <p:txBody>
          <a:bodyPr lIns="91425" tIns="91425" rIns="91425" bIns="91425" anchor="t" anchorCtr="0">
            <a:noAutofit/>
          </a:bodyPr>
          <a:lstStyle/>
          <a:p>
            <a:pPr rtl="0">
              <a:spcBef>
                <a:spcPts val="0"/>
              </a:spcBef>
              <a:buNone/>
            </a:pPr>
            <a:r>
              <a:rPr lang="en" dirty="0"/>
              <a:t>Code: </a:t>
            </a:r>
            <a:r>
              <a:rPr lang="en" u="sng" dirty="0">
                <a:solidFill>
                  <a:schemeClr val="hlink"/>
                </a:solidFill>
                <a:hlinkClick r:id="rId3"/>
              </a:rPr>
              <a:t>https://github.com/baocin/DeadlocksGroupProject</a:t>
            </a:r>
          </a:p>
          <a:p>
            <a:pPr rtl="0">
              <a:spcBef>
                <a:spcPts val="0"/>
              </a:spcBef>
              <a:buNone/>
            </a:pPr>
            <a:r>
              <a:rPr lang="en" dirty="0"/>
              <a:t>Original Video: </a:t>
            </a:r>
            <a:r>
              <a:rPr lang="en" u="sng" dirty="0">
                <a:solidFill>
                  <a:schemeClr val="hlink"/>
                </a:solidFill>
                <a:latin typeface="Arial"/>
                <a:ea typeface="Arial"/>
                <a:cs typeface="Arial"/>
                <a:sym typeface="Arial"/>
                <a:hlinkClick r:id="rId4"/>
              </a:rPr>
              <a:t>https://www.youtube.com/watch?v=4KPEzu92ZWI</a:t>
            </a:r>
          </a:p>
          <a:p>
            <a:pPr lvl="0" rtl="0">
              <a:spcBef>
                <a:spcPts val="0"/>
              </a:spcBef>
              <a:buNone/>
            </a:pPr>
            <a:r>
              <a:rPr lang="en" dirty="0"/>
              <a:t>Our Video: </a:t>
            </a:r>
            <a:r>
              <a:rPr lang="en" u="sng" dirty="0">
                <a:solidFill>
                  <a:schemeClr val="accent5"/>
                </a:solidFill>
                <a:hlinkClick r:id="rId5"/>
              </a:rPr>
              <a:t>https://www.youtube.com/watch?v=iBq5gxmQPj4&amp;feature=youtu.be</a:t>
            </a:r>
          </a:p>
          <a:p>
            <a:pPr lvl="0" rtl="0">
              <a:spcBef>
                <a:spcPts val="0"/>
              </a:spcBef>
              <a:buNone/>
            </a:pPr>
            <a:r>
              <a:rPr lang="en" dirty="0"/>
              <a:t>Textbook:</a:t>
            </a:r>
          </a:p>
          <a:p>
            <a:pPr>
              <a:spcBef>
                <a:spcPts val="0"/>
              </a:spcBef>
              <a:buNone/>
            </a:pPr>
            <a:r>
              <a:rPr lang="en" dirty="0">
                <a:latin typeface="Arial"/>
                <a:ea typeface="Arial"/>
                <a:cs typeface="Arial"/>
                <a:sym typeface="Arial"/>
              </a:rPr>
              <a:t>Tanenbaum, Andrew S. </a:t>
            </a:r>
            <a:r>
              <a:rPr lang="en" i="1" dirty="0">
                <a:latin typeface="Arial"/>
                <a:ea typeface="Arial"/>
                <a:cs typeface="Arial"/>
                <a:sym typeface="Arial"/>
              </a:rPr>
              <a:t>Modern Operating Systems</a:t>
            </a:r>
            <a:r>
              <a:rPr lang="en" dirty="0">
                <a:latin typeface="Arial"/>
                <a:ea typeface="Arial"/>
                <a:cs typeface="Arial"/>
                <a:sym typeface="Arial"/>
              </a:rPr>
              <a:t>. Boston: Pearson, 2015. Print.</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ctrTitle"/>
          </p:nvPr>
        </p:nvSpPr>
        <p:spPr>
          <a:xfrm>
            <a:off x="407425" y="1893522"/>
            <a:ext cx="8222100" cy="838799"/>
          </a:xfrm>
          <a:prstGeom prst="rect">
            <a:avLst/>
          </a:prstGeom>
        </p:spPr>
        <p:txBody>
          <a:bodyPr lIns="91425" tIns="91425" rIns="91425" bIns="91425" anchor="b" anchorCtr="0">
            <a:noAutofit/>
          </a:bodyPr>
          <a:lstStyle/>
          <a:p>
            <a:pPr lvl="0" algn="ctr" rtl="0">
              <a:spcBef>
                <a:spcPts val="0"/>
              </a:spcBef>
              <a:buNone/>
            </a:pPr>
            <a:r>
              <a:rPr lang="en"/>
              <a:t>Thank you for your attention</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a:spcBef>
                <a:spcPts val="0"/>
              </a:spcBef>
              <a:buNone/>
            </a:pPr>
            <a:r>
              <a:rPr lang="en"/>
              <a:t>What is a Deadlock</a:t>
            </a:r>
          </a:p>
        </p:txBody>
      </p:sp>
      <p:sp>
        <p:nvSpPr>
          <p:cNvPr id="88" name="Shape 88"/>
          <p:cNvSpPr txBox="1">
            <a:spLocks noGrp="1"/>
          </p:cNvSpPr>
          <p:nvPr>
            <p:ph type="body" idx="1"/>
          </p:nvPr>
        </p:nvSpPr>
        <p:spPr>
          <a:xfrm>
            <a:off x="311700" y="1229875"/>
            <a:ext cx="8520599" cy="3339000"/>
          </a:xfrm>
          <a:prstGeom prst="rect">
            <a:avLst/>
          </a:prstGeom>
        </p:spPr>
        <p:txBody>
          <a:bodyPr lIns="91425" tIns="91425" rIns="91425" bIns="91425" anchor="t" anchorCtr="0">
            <a:noAutofit/>
          </a:bodyPr>
          <a:lstStyle/>
          <a:p>
            <a:pPr lvl="0" rtl="0">
              <a:spcBef>
                <a:spcPts val="0"/>
              </a:spcBef>
              <a:buNone/>
            </a:pPr>
            <a:r>
              <a:rPr lang="en" sz="3000"/>
              <a:t>“A set of processes is deadlocked if each process in the set is waiting for an event that only another process in the set can cause.”</a:t>
            </a:r>
          </a:p>
          <a:p>
            <a:pPr lvl="0">
              <a:spcBef>
                <a:spcPts val="0"/>
              </a:spcBef>
              <a:buNone/>
            </a:pPr>
            <a:endParaRPr sz="2400"/>
          </a:p>
        </p:txBody>
      </p:sp>
      <p:pic>
        <p:nvPicPr>
          <p:cNvPr id="89" name="Shape 89"/>
          <p:cNvPicPr preferRelativeResize="0"/>
          <p:nvPr/>
        </p:nvPicPr>
        <p:blipFill rotWithShape="1">
          <a:blip r:embed="rId3">
            <a:alphaModFix/>
          </a:blip>
          <a:srcRect l="7447" t="46431" r="22420" b="19983"/>
          <a:stretch/>
        </p:blipFill>
        <p:spPr>
          <a:xfrm>
            <a:off x="367125" y="3000600"/>
            <a:ext cx="6403300" cy="114390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a:spcBef>
                <a:spcPts val="0"/>
              </a:spcBef>
              <a:buNone/>
            </a:pPr>
            <a:r>
              <a:rPr lang="en"/>
              <a:t>Detection</a:t>
            </a:r>
          </a:p>
        </p:txBody>
      </p:sp>
      <p:sp>
        <p:nvSpPr>
          <p:cNvPr id="95" name="Shape 95"/>
          <p:cNvSpPr txBox="1">
            <a:spLocks noGrp="1"/>
          </p:cNvSpPr>
          <p:nvPr>
            <p:ph type="body" idx="1"/>
          </p:nvPr>
        </p:nvSpPr>
        <p:spPr>
          <a:xfrm>
            <a:off x="311700" y="1001275"/>
            <a:ext cx="8520599" cy="3548100"/>
          </a:xfrm>
          <a:prstGeom prst="rect">
            <a:avLst/>
          </a:prstGeom>
        </p:spPr>
        <p:txBody>
          <a:bodyPr lIns="91425" tIns="91425" rIns="91425" bIns="91425" anchor="t" anchorCtr="0">
            <a:noAutofit/>
          </a:bodyPr>
          <a:lstStyle/>
          <a:p>
            <a:pPr marL="457200" lvl="0" indent="-228600" rtl="0">
              <a:spcBef>
                <a:spcPts val="0"/>
              </a:spcBef>
              <a:buChar char="●"/>
            </a:pPr>
            <a:r>
              <a:rPr lang="en"/>
              <a:t>“Is this system deadlocked, and if so, which processes are involved?”</a:t>
            </a:r>
          </a:p>
          <a:p>
            <a:pPr marL="457200" lvl="0" indent="-228600" rtl="0">
              <a:spcBef>
                <a:spcPts val="0"/>
              </a:spcBef>
              <a:buChar char="●"/>
            </a:pPr>
            <a:r>
              <a:rPr lang="en" b="1"/>
              <a:t>The Ostrich Algorithm</a:t>
            </a:r>
          </a:p>
          <a:p>
            <a:pPr marL="914400" lvl="1" indent="-342900" rtl="0">
              <a:spcBef>
                <a:spcPts val="0"/>
              </a:spcBef>
              <a:buSzPct val="100000"/>
              <a:buChar char="○"/>
            </a:pPr>
            <a:r>
              <a:rPr lang="en" sz="1800"/>
              <a:t>Hope one of the processes times out and lets the other continue</a:t>
            </a:r>
          </a:p>
          <a:p>
            <a:pPr marL="457200" lvl="0" indent="-228600" rtl="0">
              <a:spcBef>
                <a:spcPts val="0"/>
              </a:spcBef>
              <a:buChar char="●"/>
            </a:pPr>
            <a:r>
              <a:rPr lang="en" b="1"/>
              <a:t>Deadlock Detection With Single Resource Type</a:t>
            </a:r>
          </a:p>
          <a:p>
            <a:pPr marL="914400" lvl="1" indent="-342900" rtl="0">
              <a:spcBef>
                <a:spcPts val="0"/>
              </a:spcBef>
              <a:buSzPct val="100000"/>
              <a:buChar char="○"/>
            </a:pPr>
            <a:r>
              <a:rPr lang="en" sz="1800"/>
              <a:t>Construct a resource graph looking for a cycle</a:t>
            </a:r>
          </a:p>
          <a:p>
            <a:pPr marL="457200" lvl="0" indent="-228600" rtl="0">
              <a:spcBef>
                <a:spcPts val="0"/>
              </a:spcBef>
              <a:buChar char="●"/>
            </a:pPr>
            <a:r>
              <a:rPr lang="en" b="1"/>
              <a:t>Deadlock Detection With Unique Resources</a:t>
            </a:r>
          </a:p>
          <a:p>
            <a:pPr marL="914400" lvl="1" indent="-342900" rtl="0">
              <a:spcBef>
                <a:spcPts val="0"/>
              </a:spcBef>
              <a:buSzPct val="100000"/>
              <a:buChar char="○"/>
            </a:pPr>
            <a:r>
              <a:rPr lang="en" sz="1800"/>
              <a:t>Existing resource vector, available resource </a:t>
            </a:r>
            <a:br>
              <a:rPr lang="en" sz="1800"/>
            </a:br>
            <a:r>
              <a:rPr lang="en" sz="1800"/>
              <a:t>vector, current allocation matrix, and the request </a:t>
            </a:r>
            <a:br>
              <a:rPr lang="en" sz="1800"/>
            </a:br>
            <a:r>
              <a:rPr lang="en" sz="1800"/>
              <a:t>matrix</a:t>
            </a:r>
          </a:p>
          <a:p>
            <a:pPr marL="457200" lvl="0" indent="-228600" rtl="0">
              <a:spcBef>
                <a:spcPts val="0"/>
              </a:spcBef>
              <a:buChar char="●"/>
            </a:pPr>
            <a:r>
              <a:rPr lang="en" b="1"/>
              <a:t>Recovery</a:t>
            </a:r>
          </a:p>
          <a:p>
            <a:pPr marL="914400" lvl="1" indent="-342900" rtl="0">
              <a:spcBef>
                <a:spcPts val="0"/>
              </a:spcBef>
              <a:buSzPct val="100000"/>
              <a:buChar char="○"/>
            </a:pPr>
            <a:r>
              <a:rPr lang="en" sz="1800"/>
              <a:t>Rollback and Terminating processes</a:t>
            </a:r>
          </a:p>
        </p:txBody>
      </p:sp>
      <p:pic>
        <p:nvPicPr>
          <p:cNvPr id="96" name="Shape 96"/>
          <p:cNvPicPr preferRelativeResize="0"/>
          <p:nvPr/>
        </p:nvPicPr>
        <p:blipFill rotWithShape="1">
          <a:blip r:embed="rId3">
            <a:alphaModFix/>
          </a:blip>
          <a:srcRect b="13993"/>
          <a:stretch/>
        </p:blipFill>
        <p:spPr>
          <a:xfrm>
            <a:off x="6238350" y="2051749"/>
            <a:ext cx="1693125" cy="175195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a:spcBef>
                <a:spcPts val="0"/>
              </a:spcBef>
              <a:buNone/>
            </a:pPr>
            <a:r>
              <a:rPr lang="en"/>
              <a:t>Avoidance</a:t>
            </a:r>
          </a:p>
        </p:txBody>
      </p:sp>
      <p:sp>
        <p:nvSpPr>
          <p:cNvPr id="102" name="Shape 102"/>
          <p:cNvSpPr txBox="1">
            <a:spLocks noGrp="1"/>
          </p:cNvSpPr>
          <p:nvPr>
            <p:ph type="body" idx="1"/>
          </p:nvPr>
        </p:nvSpPr>
        <p:spPr>
          <a:xfrm>
            <a:off x="311700" y="1113875"/>
            <a:ext cx="5541300" cy="3585000"/>
          </a:xfrm>
          <a:prstGeom prst="rect">
            <a:avLst/>
          </a:prstGeom>
        </p:spPr>
        <p:txBody>
          <a:bodyPr lIns="91425" tIns="91425" rIns="91425" bIns="91425" anchor="t" anchorCtr="0">
            <a:noAutofit/>
          </a:bodyPr>
          <a:lstStyle/>
          <a:p>
            <a:pPr marL="457200" marR="0" lvl="0" indent="-228600" algn="l" rtl="0">
              <a:lnSpc>
                <a:spcPct val="115000"/>
              </a:lnSpc>
              <a:spcBef>
                <a:spcPts val="0"/>
              </a:spcBef>
              <a:spcAft>
                <a:spcPts val="1600"/>
              </a:spcAft>
              <a:buClr>
                <a:schemeClr val="dk2"/>
              </a:buClr>
              <a:buFont typeface="Roboto"/>
            </a:pPr>
            <a:r>
              <a:rPr lang="en" b="1"/>
              <a:t>Banker’s Algorithm:</a:t>
            </a:r>
          </a:p>
          <a:p>
            <a:pPr marL="914400" lvl="1" indent="-228600" rtl="0">
              <a:spcBef>
                <a:spcPts val="0"/>
              </a:spcBef>
              <a:buSzPct val="100000"/>
            </a:pPr>
            <a:r>
              <a:rPr lang="en" sz="1800"/>
              <a:t>Scheduling algorithm using processes’ Max, Allocated, and Available resources to avoid unsafe memory states. Not practical.</a:t>
            </a:r>
          </a:p>
          <a:p>
            <a:pPr marL="457200" lvl="0" indent="-228600" rtl="0">
              <a:spcBef>
                <a:spcPts val="0"/>
              </a:spcBef>
            </a:pPr>
            <a:r>
              <a:rPr lang="en" b="1"/>
              <a:t>Safe State</a:t>
            </a:r>
          </a:p>
          <a:p>
            <a:pPr marL="914400" lvl="1" indent="-228600" rtl="0">
              <a:spcBef>
                <a:spcPts val="0"/>
              </a:spcBef>
              <a:buSzPct val="100000"/>
            </a:pPr>
            <a:r>
              <a:rPr lang="en" sz="1800"/>
              <a:t>A scheduling order allows every process to run til exit while requesting max resources.</a:t>
            </a:r>
          </a:p>
          <a:p>
            <a:pPr marL="457200" lvl="0" indent="-228600" rtl="0">
              <a:spcBef>
                <a:spcPts val="0"/>
              </a:spcBef>
            </a:pPr>
            <a:r>
              <a:rPr lang="en" b="1"/>
              <a:t>Unsafe State</a:t>
            </a:r>
          </a:p>
          <a:p>
            <a:pPr marL="914400" lvl="1" indent="-228600" rtl="0">
              <a:spcBef>
                <a:spcPts val="0"/>
              </a:spcBef>
              <a:buSzPct val="100000"/>
            </a:pPr>
            <a:r>
              <a:rPr lang="en" sz="1800"/>
              <a:t>No ordering allows each process all necessary resources. Not a deadlock state.</a:t>
            </a:r>
          </a:p>
        </p:txBody>
      </p:sp>
      <p:pic>
        <p:nvPicPr>
          <p:cNvPr id="103" name="Shape 103"/>
          <p:cNvPicPr preferRelativeResize="0"/>
          <p:nvPr/>
        </p:nvPicPr>
        <p:blipFill>
          <a:blip r:embed="rId3">
            <a:alphaModFix/>
          </a:blip>
          <a:stretch>
            <a:fillRect/>
          </a:stretch>
        </p:blipFill>
        <p:spPr>
          <a:xfrm>
            <a:off x="5694550" y="1113875"/>
            <a:ext cx="3449449" cy="227102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a:spcBef>
                <a:spcPts val="0"/>
              </a:spcBef>
              <a:buNone/>
            </a:pPr>
            <a:r>
              <a:rPr lang="en"/>
              <a:t>Prevention</a:t>
            </a:r>
          </a:p>
        </p:txBody>
      </p:sp>
      <p:sp>
        <p:nvSpPr>
          <p:cNvPr id="109" name="Shape 109"/>
          <p:cNvSpPr txBox="1">
            <a:spLocks noGrp="1"/>
          </p:cNvSpPr>
          <p:nvPr>
            <p:ph type="body" idx="1"/>
          </p:nvPr>
        </p:nvSpPr>
        <p:spPr>
          <a:xfrm>
            <a:off x="311700" y="1229875"/>
            <a:ext cx="8520599" cy="3579900"/>
          </a:xfrm>
          <a:prstGeom prst="rect">
            <a:avLst/>
          </a:prstGeom>
        </p:spPr>
        <p:txBody>
          <a:bodyPr lIns="91425" tIns="91425" rIns="91425" bIns="91425" anchor="t" anchorCtr="0">
            <a:noAutofit/>
          </a:bodyPr>
          <a:lstStyle/>
          <a:p>
            <a:pPr marL="457200" lvl="0" indent="-228600" rtl="0">
              <a:spcBef>
                <a:spcPts val="0"/>
              </a:spcBef>
              <a:buChar char="●"/>
            </a:pPr>
            <a:r>
              <a:rPr lang="en" b="1"/>
              <a:t>Mutual-Exclusion Condition</a:t>
            </a:r>
          </a:p>
          <a:p>
            <a:pPr marL="914400" lvl="1" indent="-342900" rtl="0">
              <a:spcBef>
                <a:spcPts val="0"/>
              </a:spcBef>
              <a:buSzPct val="100000"/>
              <a:buChar char="○"/>
            </a:pPr>
            <a:r>
              <a:rPr lang="en" sz="1800"/>
              <a:t>Avoid assigning a resource and limit claiming processes</a:t>
            </a:r>
          </a:p>
          <a:p>
            <a:pPr marL="457200" lvl="0" indent="-228600" rtl="0">
              <a:spcBef>
                <a:spcPts val="0"/>
              </a:spcBef>
              <a:buChar char="●"/>
            </a:pPr>
            <a:r>
              <a:rPr lang="en" b="1"/>
              <a:t>Hold-and-Wait Condition</a:t>
            </a:r>
          </a:p>
          <a:p>
            <a:pPr marL="914400" lvl="1" indent="-342900" rtl="0">
              <a:spcBef>
                <a:spcPts val="0"/>
              </a:spcBef>
              <a:buSzPct val="100000"/>
              <a:buChar char="○"/>
            </a:pPr>
            <a:r>
              <a:rPr lang="en" sz="1800"/>
              <a:t>Programmer specifies resources needed by a job</a:t>
            </a:r>
          </a:p>
          <a:p>
            <a:pPr marL="914400" lvl="1" indent="-342900" rtl="0">
              <a:spcBef>
                <a:spcPts val="0"/>
              </a:spcBef>
              <a:buSzPct val="100000"/>
              <a:buChar char="○"/>
            </a:pPr>
            <a:r>
              <a:rPr lang="en" sz="1800"/>
              <a:t>Requester temporarily releases held resources</a:t>
            </a:r>
          </a:p>
          <a:p>
            <a:pPr marL="457200" lvl="0" indent="-228600" rtl="0">
              <a:spcBef>
                <a:spcPts val="0"/>
              </a:spcBef>
              <a:buChar char="●"/>
            </a:pPr>
            <a:r>
              <a:rPr lang="en" b="1"/>
              <a:t>No-Preemption Condition</a:t>
            </a:r>
          </a:p>
          <a:p>
            <a:pPr marL="914400" lvl="1" indent="-342900" rtl="0">
              <a:spcBef>
                <a:spcPts val="0"/>
              </a:spcBef>
              <a:buSzPct val="100000"/>
              <a:buChar char="○"/>
            </a:pPr>
            <a:r>
              <a:rPr lang="en" sz="1800"/>
              <a:t>Virtualize resource to allow forcible removal</a:t>
            </a:r>
          </a:p>
          <a:p>
            <a:pPr marL="1371600" lvl="2" indent="-342900" rtl="0">
              <a:spcBef>
                <a:spcPts val="0"/>
              </a:spcBef>
              <a:buSzPct val="100000"/>
              <a:buChar char="■"/>
            </a:pPr>
            <a:r>
              <a:rPr lang="en" sz="1800"/>
              <a:t>Spool printer output to disk and only printer daemon printer access</a:t>
            </a:r>
          </a:p>
          <a:p>
            <a:pPr marL="457200" lvl="0" indent="-228600" rtl="0">
              <a:spcBef>
                <a:spcPts val="0"/>
              </a:spcBef>
              <a:buChar char="●"/>
            </a:pPr>
            <a:r>
              <a:rPr lang="en" b="1"/>
              <a:t>Circular Wait Condition</a:t>
            </a:r>
          </a:p>
          <a:p>
            <a:pPr marL="914400" lvl="1" indent="-342900" rtl="0">
              <a:spcBef>
                <a:spcPts val="0"/>
              </a:spcBef>
              <a:buSzPct val="100000"/>
              <a:buChar char="○"/>
            </a:pPr>
            <a:r>
              <a:rPr lang="en" sz="1800"/>
              <a:t>Limit Process to one resource at a time</a:t>
            </a:r>
          </a:p>
          <a:p>
            <a:pPr marL="914400" lvl="1" indent="-342900" rtl="0">
              <a:spcBef>
                <a:spcPts val="0"/>
              </a:spcBef>
              <a:buSzPct val="100000"/>
              <a:buChar char="○"/>
            </a:pPr>
            <a:r>
              <a:rPr lang="en" sz="1800"/>
              <a:t>Global number for each resource</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a:spcBef>
                <a:spcPts val="0"/>
              </a:spcBef>
              <a:buNone/>
            </a:pPr>
            <a:r>
              <a:rPr lang="en"/>
              <a:t>Communication Deadlock</a:t>
            </a:r>
          </a:p>
        </p:txBody>
      </p:sp>
      <p:sp>
        <p:nvSpPr>
          <p:cNvPr id="115" name="Shape 115"/>
          <p:cNvSpPr txBox="1">
            <a:spLocks noGrp="1"/>
          </p:cNvSpPr>
          <p:nvPr>
            <p:ph type="body" idx="1"/>
          </p:nvPr>
        </p:nvSpPr>
        <p:spPr>
          <a:xfrm>
            <a:off x="311700" y="1229875"/>
            <a:ext cx="8520599" cy="3339000"/>
          </a:xfrm>
          <a:prstGeom prst="rect">
            <a:avLst/>
          </a:prstGeom>
        </p:spPr>
        <p:txBody>
          <a:bodyPr lIns="91425" tIns="91425" rIns="91425" bIns="91425" anchor="t" anchorCtr="0">
            <a:noAutofit/>
          </a:bodyPr>
          <a:lstStyle/>
          <a:p>
            <a:pPr marL="457200" lvl="0" indent="-228600" rtl="0">
              <a:spcBef>
                <a:spcPts val="0"/>
              </a:spcBef>
            </a:pPr>
            <a:r>
              <a:rPr lang="en" b="1"/>
              <a:t>Communication Deadlock occurs on networks.</a:t>
            </a:r>
          </a:p>
          <a:p>
            <a:pPr marL="914400" lvl="1" indent="-228600" rtl="0">
              <a:spcBef>
                <a:spcPts val="0"/>
              </a:spcBef>
              <a:buSzPct val="100000"/>
            </a:pPr>
            <a:r>
              <a:rPr lang="en" sz="1800"/>
              <a:t>triggers when a set of processes try to communicate with another process.</a:t>
            </a:r>
          </a:p>
          <a:p>
            <a:pPr marL="914400" lvl="1" indent="-228600" rtl="0">
              <a:spcBef>
                <a:spcPts val="0"/>
              </a:spcBef>
              <a:buSzPct val="100000"/>
            </a:pPr>
            <a:r>
              <a:rPr lang="en" sz="1800"/>
              <a:t>no process starts any further communication until it receives the communication it is waiting for. </a:t>
            </a:r>
          </a:p>
          <a:p>
            <a:pPr marL="457200" lvl="0" indent="-228600" rtl="0">
              <a:spcBef>
                <a:spcPts val="0"/>
              </a:spcBef>
            </a:pPr>
            <a:r>
              <a:rPr lang="en" b="1"/>
              <a:t>These Deadlocks cannot be prevented by:</a:t>
            </a:r>
          </a:p>
          <a:p>
            <a:pPr marL="914400" lvl="1" indent="-228600" rtl="0">
              <a:spcBef>
                <a:spcPts val="0"/>
              </a:spcBef>
              <a:buSzPct val="100000"/>
            </a:pPr>
            <a:r>
              <a:rPr lang="en" sz="1800"/>
              <a:t>ordering the resources. </a:t>
            </a:r>
          </a:p>
          <a:p>
            <a:pPr marL="914400" lvl="1" indent="-228600" rtl="0">
              <a:spcBef>
                <a:spcPts val="0"/>
              </a:spcBef>
              <a:buSzPct val="100000"/>
            </a:pPr>
            <a:r>
              <a:rPr lang="en" sz="1800"/>
              <a:t>or avoided by careful scheduling.</a:t>
            </a:r>
          </a:p>
          <a:p>
            <a:pPr marL="457200" lvl="0" indent="-228600">
              <a:spcBef>
                <a:spcPts val="0"/>
              </a:spcBef>
            </a:pPr>
            <a:r>
              <a:rPr lang="en" b="1"/>
              <a:t>Timeouts can be used to break communication deadlocks.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lvl="0" rtl="0">
              <a:spcBef>
                <a:spcPts val="0"/>
              </a:spcBef>
              <a:buNone/>
            </a:pPr>
            <a:r>
              <a:rPr lang="en"/>
              <a:t>Livelock, Starvation</a:t>
            </a:r>
          </a:p>
        </p:txBody>
      </p:sp>
      <p:sp>
        <p:nvSpPr>
          <p:cNvPr id="121" name="Shape 121"/>
          <p:cNvSpPr txBox="1">
            <a:spLocks noGrp="1"/>
          </p:cNvSpPr>
          <p:nvPr>
            <p:ph type="body" idx="1"/>
          </p:nvPr>
        </p:nvSpPr>
        <p:spPr>
          <a:xfrm>
            <a:off x="311700" y="1229875"/>
            <a:ext cx="8520599" cy="3339000"/>
          </a:xfrm>
          <a:prstGeom prst="rect">
            <a:avLst/>
          </a:prstGeom>
        </p:spPr>
        <p:txBody>
          <a:bodyPr lIns="91425" tIns="91425" rIns="91425" bIns="91425" anchor="t" anchorCtr="0">
            <a:noAutofit/>
          </a:bodyPr>
          <a:lstStyle/>
          <a:p>
            <a:pPr marL="457200" lvl="0" indent="-228600" rtl="0">
              <a:spcBef>
                <a:spcPts val="0"/>
              </a:spcBef>
            </a:pPr>
            <a:r>
              <a:rPr lang="en" b="1"/>
              <a:t>Livelocks</a:t>
            </a:r>
            <a:r>
              <a:rPr lang="en"/>
              <a:t>: when processes try to sidestep each other but both of them always take the same direction.</a:t>
            </a:r>
          </a:p>
          <a:p>
            <a:pPr marL="914400" lvl="1" indent="-228600" rtl="0">
              <a:lnSpc>
                <a:spcPct val="115000"/>
              </a:lnSpc>
              <a:spcBef>
                <a:spcPts val="0"/>
              </a:spcBef>
              <a:spcAft>
                <a:spcPts val="0"/>
              </a:spcAft>
              <a:buSzPct val="100000"/>
            </a:pPr>
            <a:r>
              <a:rPr lang="en" sz="1800"/>
              <a:t>Like a Deadlock, the threads can’t </a:t>
            </a:r>
          </a:p>
          <a:p>
            <a:pPr marL="457200" indent="457200" rtl="0">
              <a:lnSpc>
                <a:spcPct val="115000"/>
              </a:lnSpc>
              <a:spcBef>
                <a:spcPts val="0"/>
              </a:spcBef>
              <a:spcAft>
                <a:spcPts val="0"/>
              </a:spcAft>
              <a:buNone/>
            </a:pPr>
            <a:r>
              <a:rPr lang="en" sz="1800"/>
              <a:t>make further progress, but they are</a:t>
            </a:r>
          </a:p>
          <a:p>
            <a:pPr marL="457200" indent="457200" rtl="0">
              <a:lnSpc>
                <a:spcPct val="115000"/>
              </a:lnSpc>
              <a:spcBef>
                <a:spcPts val="0"/>
              </a:spcBef>
              <a:spcAft>
                <a:spcPts val="0"/>
              </a:spcAft>
              <a:buNone/>
            </a:pPr>
            <a:r>
              <a:rPr lang="en" sz="1800"/>
              <a:t>not blocked - they are simply too </a:t>
            </a:r>
          </a:p>
          <a:p>
            <a:pPr marL="457200" lvl="0" indent="457200" rtl="0">
              <a:lnSpc>
                <a:spcPct val="115000"/>
              </a:lnSpc>
              <a:spcBef>
                <a:spcPts val="0"/>
              </a:spcBef>
              <a:spcAft>
                <a:spcPts val="0"/>
              </a:spcAft>
              <a:buNone/>
            </a:pPr>
            <a:r>
              <a:rPr lang="en" sz="1800"/>
              <a:t>busy responding to resume work.</a:t>
            </a:r>
          </a:p>
          <a:p>
            <a:pPr marL="457200" lvl="0" indent="-228600" rtl="0">
              <a:spcBef>
                <a:spcPts val="0"/>
              </a:spcBef>
            </a:pPr>
            <a:r>
              <a:rPr lang="en" b="1"/>
              <a:t>Starvation</a:t>
            </a:r>
            <a:r>
              <a:rPr lang="en"/>
              <a:t> when a thread is unable to gain access to shared resources making it stall</a:t>
            </a:r>
          </a:p>
          <a:p>
            <a:pPr marL="914400" lvl="1" indent="-228600" rtl="0">
              <a:spcBef>
                <a:spcPts val="0"/>
              </a:spcBef>
              <a:spcAft>
                <a:spcPts val="0"/>
              </a:spcAft>
              <a:buSzPct val="100000"/>
            </a:pPr>
            <a:r>
              <a:rPr lang="en" sz="1800"/>
              <a:t>Starvation can be avoided by using a first come, first</a:t>
            </a:r>
          </a:p>
          <a:p>
            <a:pPr marL="457200" lvl="0" indent="457200" rtl="0">
              <a:spcBef>
                <a:spcPts val="0"/>
              </a:spcBef>
              <a:spcAft>
                <a:spcPts val="0"/>
              </a:spcAft>
              <a:buNone/>
            </a:pPr>
            <a:r>
              <a:rPr lang="en" sz="1800"/>
              <a:t> served resource allocation policy.</a:t>
            </a:r>
          </a:p>
        </p:txBody>
      </p:sp>
      <p:pic>
        <p:nvPicPr>
          <p:cNvPr id="122" name="Shape 122"/>
          <p:cNvPicPr preferRelativeResize="0"/>
          <p:nvPr/>
        </p:nvPicPr>
        <p:blipFill>
          <a:blip r:embed="rId3">
            <a:alphaModFix/>
          </a:blip>
          <a:stretch>
            <a:fillRect/>
          </a:stretch>
        </p:blipFill>
        <p:spPr>
          <a:xfrm>
            <a:off x="5396125" y="1657100"/>
            <a:ext cx="2800350" cy="15621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a:spcBef>
                <a:spcPts val="0"/>
              </a:spcBef>
              <a:buNone/>
            </a:pPr>
            <a:r>
              <a:rPr lang="en"/>
              <a:t>Video Explaining Deadlocks</a:t>
            </a:r>
          </a:p>
        </p:txBody>
      </p:sp>
      <p:sp>
        <p:nvSpPr>
          <p:cNvPr id="128" name="Shape 128"/>
          <p:cNvSpPr txBox="1">
            <a:spLocks noGrp="1"/>
          </p:cNvSpPr>
          <p:nvPr>
            <p:ph type="body" idx="1"/>
          </p:nvPr>
        </p:nvSpPr>
        <p:spPr>
          <a:xfrm>
            <a:off x="258175" y="4446800"/>
            <a:ext cx="8520599" cy="435299"/>
          </a:xfrm>
          <a:prstGeom prst="rect">
            <a:avLst/>
          </a:prstGeom>
        </p:spPr>
        <p:txBody>
          <a:bodyPr lIns="91425" tIns="91425" rIns="91425" bIns="91425" anchor="t" anchorCtr="0">
            <a:noAutofit/>
          </a:bodyPr>
          <a:lstStyle/>
          <a:p>
            <a:pPr>
              <a:spcBef>
                <a:spcPts val="0"/>
              </a:spcBef>
              <a:buNone/>
            </a:pPr>
            <a:r>
              <a:rPr lang="en" sz="2000" u="sng">
                <a:solidFill>
                  <a:schemeClr val="hlink"/>
                </a:solidFill>
                <a:hlinkClick r:id="rId3"/>
              </a:rPr>
              <a:t>Original Video</a:t>
            </a:r>
            <a:r>
              <a:rPr lang="en" sz="2000"/>
              <a:t> Created by 4 horsemen</a:t>
            </a:r>
          </a:p>
        </p:txBody>
      </p:sp>
      <p:sp>
        <p:nvSpPr>
          <p:cNvPr id="129" name="Shape 129">
            <a:hlinkClick r:id="rId4"/>
          </p:cNvPr>
          <p:cNvSpPr/>
          <p:nvPr/>
        </p:nvSpPr>
        <p:spPr>
          <a:xfrm>
            <a:off x="1825200" y="1017800"/>
            <a:ext cx="4572000" cy="3429000"/>
          </a:xfrm>
          <a:prstGeom prst="rect">
            <a:avLst/>
          </a:prstGeom>
          <a:blipFill>
            <a:blip r:embed="rId5">
              <a:alphaModFix/>
            </a:blip>
            <a:stretch>
              <a:fillRect/>
            </a:stretch>
          </a:blipFill>
          <a:ln>
            <a:noFill/>
          </a:ln>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a:spcBef>
                <a:spcPts val="0"/>
              </a:spcBef>
              <a:buNone/>
            </a:pPr>
            <a:r>
              <a:rPr lang="en"/>
              <a:t>Summary</a:t>
            </a:r>
          </a:p>
        </p:txBody>
      </p:sp>
      <p:sp>
        <p:nvSpPr>
          <p:cNvPr id="135" name="Shape 135"/>
          <p:cNvSpPr txBox="1">
            <a:spLocks noGrp="1"/>
          </p:cNvSpPr>
          <p:nvPr>
            <p:ph type="body" idx="1"/>
          </p:nvPr>
        </p:nvSpPr>
        <p:spPr>
          <a:xfrm>
            <a:off x="311700" y="1223200"/>
            <a:ext cx="8520599" cy="3339000"/>
          </a:xfrm>
          <a:prstGeom prst="rect">
            <a:avLst/>
          </a:prstGeom>
        </p:spPr>
        <p:txBody>
          <a:bodyPr lIns="91425" tIns="91425" rIns="91425" bIns="91425" anchor="t" anchorCtr="0">
            <a:noAutofit/>
          </a:bodyPr>
          <a:lstStyle/>
          <a:p>
            <a:pPr marL="457200" lvl="0" indent="-228600" rtl="0">
              <a:spcBef>
                <a:spcPts val="0"/>
              </a:spcBef>
              <a:buChar char="●"/>
            </a:pPr>
            <a:r>
              <a:rPr lang="en" b="1"/>
              <a:t>Deadlocks prevent processes from moving forward.</a:t>
            </a:r>
          </a:p>
          <a:p>
            <a:pPr marL="914400" lvl="1" indent="-342900" rtl="0">
              <a:spcBef>
                <a:spcPts val="0"/>
              </a:spcBef>
              <a:buSzPct val="100000"/>
              <a:buChar char="○"/>
            </a:pPr>
            <a:r>
              <a:rPr lang="en" sz="1800"/>
              <a:t>Only occur when all four conditions are met</a:t>
            </a:r>
          </a:p>
          <a:p>
            <a:pPr marL="457200" lvl="0" indent="-228600" rtl="0">
              <a:spcBef>
                <a:spcPts val="0"/>
              </a:spcBef>
              <a:buChar char="●"/>
            </a:pPr>
            <a:r>
              <a:rPr lang="en" b="1"/>
              <a:t>There are several strategies to dealing with them:</a:t>
            </a:r>
          </a:p>
          <a:p>
            <a:pPr marL="914400" lvl="1" indent="-342900" rtl="0">
              <a:spcBef>
                <a:spcPts val="0"/>
              </a:spcBef>
              <a:buSzPct val="100000"/>
              <a:buChar char="○"/>
            </a:pPr>
            <a:r>
              <a:rPr lang="en" sz="1800"/>
              <a:t>Detecting.</a:t>
            </a:r>
          </a:p>
          <a:p>
            <a:pPr marL="914400" lvl="1" indent="-342900" rtl="0">
              <a:spcBef>
                <a:spcPts val="0"/>
              </a:spcBef>
              <a:buSzPct val="100000"/>
              <a:buChar char="○"/>
            </a:pPr>
            <a:r>
              <a:rPr lang="en" sz="1800"/>
              <a:t>Avoiding them.</a:t>
            </a:r>
          </a:p>
          <a:p>
            <a:pPr marL="914400" lvl="1" indent="-342900" rtl="0">
              <a:spcBef>
                <a:spcPts val="0"/>
              </a:spcBef>
              <a:buSzPct val="100000"/>
              <a:buChar char="○"/>
            </a:pPr>
            <a:r>
              <a:rPr lang="en" sz="1800"/>
              <a:t>Preventing them.</a:t>
            </a:r>
          </a:p>
          <a:p>
            <a:pPr marL="457200" lvl="0" indent="-228600" rtl="0">
              <a:spcBef>
                <a:spcPts val="0"/>
              </a:spcBef>
            </a:pPr>
            <a:r>
              <a:rPr lang="en" b="1"/>
              <a:t>Similar problems like the Livelock and Communication Deadlock:</a:t>
            </a:r>
          </a:p>
          <a:p>
            <a:pPr marL="914400" lvl="1" indent="-228600" rtl="0">
              <a:spcBef>
                <a:spcPts val="0"/>
              </a:spcBef>
              <a:buSzPct val="100000"/>
            </a:pPr>
            <a:r>
              <a:rPr lang="en" sz="1800"/>
              <a:t>Much more difficult to detect.</a:t>
            </a:r>
          </a:p>
          <a:p>
            <a:pPr marL="914400" lvl="1" indent="-228600" rtl="0">
              <a:spcBef>
                <a:spcPts val="0"/>
              </a:spcBef>
              <a:buSzPct val="100000"/>
            </a:pPr>
            <a:r>
              <a:rPr lang="en" sz="1800"/>
              <a:t>Extremely hard to fix.</a:t>
            </a:r>
          </a:p>
          <a:p>
            <a:pPr>
              <a:spcBef>
                <a:spcPts val="0"/>
              </a:spcBef>
              <a:buNone/>
            </a:pPr>
            <a:endParaRPr/>
          </a:p>
        </p:txBody>
      </p:sp>
    </p:spTree>
  </p:cSld>
  <p:clrMapOvr>
    <a:masterClrMapping/>
  </p:clrMapOvr>
  <p:transition spd="slow">
    <p:cut/>
  </p:transition>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1404</Words>
  <Application>Microsoft Office PowerPoint</Application>
  <PresentationFormat>On-screen Show (16:9)</PresentationFormat>
  <Paragraphs>114</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Poiret One</vt:lpstr>
      <vt:lpstr>Roboto</vt:lpstr>
      <vt:lpstr>geometric</vt:lpstr>
      <vt:lpstr>Deadlocks</vt:lpstr>
      <vt:lpstr>What is a Deadlock</vt:lpstr>
      <vt:lpstr>Detection</vt:lpstr>
      <vt:lpstr>Avoidance</vt:lpstr>
      <vt:lpstr>Prevention</vt:lpstr>
      <vt:lpstr>Communication Deadlock</vt:lpstr>
      <vt:lpstr>Livelock, Starvation</vt:lpstr>
      <vt:lpstr>Video Explaining Deadlocks</vt:lpstr>
      <vt:lpstr>Summary</vt:lpstr>
      <vt:lpstr>Works Cited</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Deadlocks</dc:title>
  <cp:lastModifiedBy>Anand Kumar</cp:lastModifiedBy>
  <cp:revision>1</cp:revision>
  <dcterms:modified xsi:type="dcterms:W3CDTF">2015-11-02T17:23:35Z</dcterms:modified>
</cp:coreProperties>
</file>