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Georgia" panose="02040502050405020303" pitchFamily="18" charset="0"/>
      <p:regular r:id="rId9"/>
      <p:bold r:id="rId10"/>
      <p:italic r:id="rId11"/>
      <p:boldItalic r:id="rId12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Dal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to be deleted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35474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35519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2512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289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048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3511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4166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20"/>
              </a:spcBef>
              <a:buClr>
                <a:schemeClr val="accent1"/>
              </a:buClr>
              <a:buFont typeface="Noto Symbol"/>
              <a:buNone/>
              <a:defRPr sz="16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ctr" rtl="0">
              <a:spcBef>
                <a:spcPts val="440"/>
              </a:spcBef>
              <a:buClr>
                <a:schemeClr val="accent2"/>
              </a:buClr>
              <a:buFont typeface="Noto Symbol"/>
              <a:buNone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accent6"/>
              </a:buClr>
              <a:buFont typeface="Noto Symbol"/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155447" y="2420111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/>
          <p:nvPr/>
        </p:nvSpPr>
        <p:spPr>
          <a:xfrm>
            <a:off x="152400" y="152400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361687" y="2209800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 sz="4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 rot="5400000">
            <a:off x="2269302" y="-443549"/>
            <a:ext cx="459930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0" y="0"/>
            <a:ext cx="9144000" cy="15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9" name="Shape 149"/>
          <p:cNvCxnSpPr/>
          <p:nvPr/>
        </p:nvCxnSpPr>
        <p:spPr>
          <a:xfrm rot="5400000">
            <a:off x="4021811" y="3278147"/>
            <a:ext cx="6245399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0" name="Shape 150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6934200" y="3020250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 rot="5400000">
            <a:off x="670649" y="-61050"/>
            <a:ext cx="5821500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 rot="5400000">
            <a:off x="5189549" y="2506651"/>
            <a:ext cx="58515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solidFill>
                  <a:srgbClr val="7A9798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52400" y="2286000"/>
            <a:ext cx="8833200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55447" y="142352"/>
            <a:ext cx="8833200" cy="2139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299" cy="16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1600" b="1" cap="none" baseline="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52400" y="152400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152400" y="243840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4361687" y="2209800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cap="none" baseline="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62" name="Shape 62"/>
          <p:cNvCxnSpPr/>
          <p:nvPr/>
        </p:nvCxnSpPr>
        <p:spPr>
          <a:xfrm rot="10800000" flipH="1">
            <a:off x="4563080" y="1575708"/>
            <a:ext cx="9000" cy="481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500"/>
            </a:lvl1pPr>
            <a:lvl2pPr rtl="0">
              <a:spcBef>
                <a:spcPts val="0"/>
              </a:spcBef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500"/>
            </a:lvl1pPr>
            <a:lvl2pPr rtl="0">
              <a:spcBef>
                <a:spcPts val="0"/>
              </a:spcBef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lt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hape 66"/>
          <p:cNvCxnSpPr/>
          <p:nvPr/>
        </p:nvCxnSpPr>
        <p:spPr>
          <a:xfrm rot="10800000">
            <a:off x="4572000" y="2200226"/>
            <a:ext cx="0" cy="418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7" name="Shape 6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152400" y="1371600"/>
            <a:ext cx="8833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45922" y="6391655"/>
            <a:ext cx="8833200" cy="3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099" cy="73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Font typeface="Georgia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Font typeface="Georgia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900" cy="73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Georgia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Font typeface="Georgia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Font typeface="Georgia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77" name="Shape 77"/>
          <p:cNvCxnSpPr/>
          <p:nvPr/>
        </p:nvCxnSpPr>
        <p:spPr>
          <a:xfrm>
            <a:off x="152400" y="1280159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8" name="Shape 78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00" cy="3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4361687" y="1050524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0" y="0"/>
            <a:ext cx="9144000" cy="15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46304" y="639165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52400" y="158495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152400" y="152400"/>
            <a:ext cx="8833200" cy="304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0" y="0"/>
            <a:ext cx="9144000" cy="118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buFont typeface="Georgia"/>
              <a:buNone/>
              <a:defRPr sz="1200"/>
            </a:lvl2pPr>
            <a:lvl3pPr rtl="0">
              <a:spcBef>
                <a:spcPts val="0"/>
              </a:spcBef>
              <a:buFont typeface="Georgia"/>
              <a:buNone/>
              <a:defRPr sz="1000"/>
            </a:lvl3pPr>
            <a:lvl4pPr rtl="0">
              <a:spcBef>
                <a:spcPts val="0"/>
              </a:spcBef>
              <a:buFont typeface="Georgia"/>
              <a:buNone/>
              <a:defRPr sz="900"/>
            </a:lvl4pPr>
            <a:lvl5pPr rtl="0">
              <a:spcBef>
                <a:spcPts val="0"/>
              </a:spcBef>
              <a:buFont typeface="Georgia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52400" y="152400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0" name="Shape 110"/>
          <p:cNvCxnSpPr/>
          <p:nvPr/>
        </p:nvCxnSpPr>
        <p:spPr>
          <a:xfrm>
            <a:off x="152400" y="53340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1389887" y="323087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hape 119"/>
          <p:cNvCxnSpPr/>
          <p:nvPr/>
        </p:nvCxnSpPr>
        <p:spPr>
          <a:xfrm>
            <a:off x="152400" y="533400"/>
            <a:ext cx="8833200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0" name="Shape 12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52400" y="152400"/>
            <a:ext cx="8833200" cy="30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389887" y="323087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9144000" cy="139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49352" y="6388385"/>
            <a:ext cx="8833200" cy="3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152400" y="155447"/>
            <a:ext cx="8833200" cy="6547199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52400" y="1276742"/>
            <a:ext cx="8833200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361687" y="1050524"/>
            <a:ext cx="420600" cy="420600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i="0" u="none" strike="noStrike" cap="none" baseline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8587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indent="-18415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indent="-14351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indent="-1447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indent="-1143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indent="-101600" algn="l" rtl="0">
              <a:spcBef>
                <a:spcPts val="320"/>
              </a:spcBef>
              <a:buClr>
                <a:srgbClr val="B75640"/>
              </a:buClr>
              <a:buFont typeface="Georgia"/>
              <a:buChar char="•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indent="-83820" algn="l" rtl="0">
              <a:spcBef>
                <a:spcPts val="320"/>
              </a:spcBef>
              <a:buClr>
                <a:srgbClr val="7A6B62"/>
              </a:buClr>
              <a:buFont typeface="Georgia"/>
              <a:buChar char="•"/>
              <a:defRPr sz="1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indent="-113029" algn="l" rtl="0">
              <a:spcBef>
                <a:spcPts val="280"/>
              </a:spcBef>
              <a:buClr>
                <a:srgbClr val="B29D00"/>
              </a:buClr>
              <a:buFont typeface="Georgia"/>
              <a:buChar char="•"/>
              <a:defRPr sz="1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3.7</a:t>
            </a:r>
            <a:endParaRPr lang="en-US" dirty="0"/>
          </a:p>
        </p:txBody>
      </p:sp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Segmentation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Memory allocation as a concept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presentation is about memory management specifically about memory segmentation and paging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Why is memory allocation</a:t>
            </a:r>
            <a:r>
              <a:rPr lang="en-US"/>
              <a:t> important? </a:t>
            </a:r>
          </a:p>
          <a:p>
            <a:pPr marR="0" lvl="2" algn="l" rtl="0">
              <a:spcBef>
                <a:spcPts val="540"/>
              </a:spcBef>
            </a:pPr>
            <a:r>
              <a:rPr lang="en-US"/>
              <a:t>affects program speed </a:t>
            </a:r>
          </a:p>
          <a:p>
            <a:pPr marR="0" lvl="2" algn="l" rtl="0">
              <a:spcBef>
                <a:spcPts val="540"/>
              </a:spcBef>
            </a:pPr>
            <a:r>
              <a:rPr lang="en-US"/>
              <a:t>important for running multiple programs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Paging 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Paging - </a:t>
            </a:r>
            <a:r>
              <a:rPr lang="en-US"/>
              <a:t>Dividing memory into sections.</a:t>
            </a:r>
          </a:p>
          <a:p>
            <a:pPr marR="0" lvl="1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</a:pPr>
            <a:r>
              <a:rPr lang="en-US"/>
              <a:t>Keeps the most frequently accessed in main memory </a:t>
            </a:r>
          </a:p>
          <a:p>
            <a:pPr marR="0" lvl="1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</a:pPr>
            <a:r>
              <a:rPr lang="en-US"/>
              <a:t>Stores the rest in virtual memory.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  <a:p>
            <a:pPr marR="0" lvl="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/>
              <a:t>*Pages have fixed sizes.</a:t>
            </a:r>
            <a:br>
              <a:rPr lang="en-US"/>
            </a:br>
            <a:endParaRPr lang="en-US"/>
          </a:p>
          <a:p>
            <a:pPr marR="0" lvl="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/>
              <a:t>Why is paging difficult to implement</a:t>
            </a:r>
          </a:p>
          <a:p>
            <a:pPr marL="0" marR="0" indent="0" algn="l" rtl="0">
              <a:spcBef>
                <a:spcPts val="0"/>
              </a:spcBef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6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Segmentation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253502" y="1483798"/>
            <a:ext cx="8503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000000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Segmentation </a:t>
            </a:r>
            <a:r>
              <a:rPr lang="en-US">
                <a:solidFill>
                  <a:srgbClr val="000000"/>
                </a:solidFill>
              </a:rPr>
              <a:t>- memory divided into blocks.</a:t>
            </a:r>
            <a:r>
              <a:rPr lang="en-US" sz="2700" b="0" i="0" u="none" strike="noStrike" cap="none" baseline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R="0" lvl="1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when a program needs to run it requests an amount of </a:t>
            </a:r>
            <a:r>
              <a:rPr lang="en-US" sz="2700">
                <a:solidFill>
                  <a:srgbClr val="000000"/>
                </a:solidFill>
              </a:rPr>
              <a:t>memory </a:t>
            </a:r>
            <a:r>
              <a:rPr lang="en-US" sz="2700" b="0" i="0" u="none" strike="noStrike" cap="none" baseline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needed to run the program, and will </a:t>
            </a:r>
            <a:r>
              <a:rPr lang="en-US" sz="2700">
                <a:solidFill>
                  <a:srgbClr val="000000"/>
                </a:solidFill>
              </a:rPr>
              <a:t>receive</a:t>
            </a:r>
            <a:r>
              <a:rPr lang="en-US" sz="2700" b="0" i="0" u="none" strike="noStrike" cap="none" baseline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>
                <a:solidFill>
                  <a:srgbClr val="000000"/>
                </a:solidFill>
              </a:rPr>
              <a:t>a block containing that amount of memory.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pPr marR="0" lvl="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/>
              <a:t>Why could Segmentation be a wasteful implementation?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/>
              <a:t>MULTICS combines Segmentation with paging to create segments of variable size.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Shape 182"/>
          <p:cNvGrpSpPr/>
          <p:nvPr/>
        </p:nvGrpSpPr>
        <p:grpSpPr>
          <a:xfrm>
            <a:off x="5406324" y="1473298"/>
            <a:ext cx="2137474" cy="4847402"/>
            <a:chOff x="844979" y="1524000"/>
            <a:chExt cx="2137474" cy="4847402"/>
          </a:xfrm>
        </p:grpSpPr>
        <p:sp>
          <p:nvSpPr>
            <p:cNvPr id="183" name="Shape 183"/>
            <p:cNvSpPr/>
            <p:nvPr/>
          </p:nvSpPr>
          <p:spPr>
            <a:xfrm>
              <a:off x="848854" y="1524000"/>
              <a:ext cx="2133599" cy="1628761"/>
            </a:xfrm>
            <a:prstGeom prst="rect">
              <a:avLst/>
            </a:prstGeom>
            <a:solidFill>
              <a:srgbClr val="3F3F3F"/>
            </a:solidFill>
            <a:ln w="11425" cap="flat" cmpd="sng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Empty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(10 K)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844979" y="3152761"/>
              <a:ext cx="2133599" cy="628659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Segment  5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(4 K)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848854" y="3793044"/>
              <a:ext cx="2133599" cy="628659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Segment  6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(4 K)</a:t>
              </a:r>
            </a:p>
          </p:txBody>
        </p:sp>
        <p:sp>
          <p:nvSpPr>
            <p:cNvPr id="186" name="Shape 186"/>
            <p:cNvSpPr/>
            <p:nvPr/>
          </p:nvSpPr>
          <p:spPr>
            <a:xfrm>
              <a:off x="844979" y="4419596"/>
              <a:ext cx="2133599" cy="838199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Segment 2 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(5 K)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844979" y="5238739"/>
              <a:ext cx="2133599" cy="533400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Segment  7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(5 K)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848854" y="5761803"/>
              <a:ext cx="2133599" cy="609599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Segment  0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 (4 K)</a:t>
              </a:r>
            </a:p>
          </p:txBody>
        </p:sp>
      </p:grpSp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Figure 3-33 </a:t>
            </a:r>
          </a:p>
        </p:txBody>
      </p:sp>
      <p:sp>
        <p:nvSpPr>
          <p:cNvPr id="190" name="Shape 190"/>
          <p:cNvSpPr/>
          <p:nvPr/>
        </p:nvSpPr>
        <p:spPr>
          <a:xfrm>
            <a:off x="5406325" y="5168971"/>
            <a:ext cx="2133599" cy="53340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 7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(5 K)</a:t>
            </a:r>
          </a:p>
        </p:txBody>
      </p:sp>
      <p:sp>
        <p:nvSpPr>
          <p:cNvPr id="191" name="Shape 191"/>
          <p:cNvSpPr/>
          <p:nvPr/>
        </p:nvSpPr>
        <p:spPr>
          <a:xfrm>
            <a:off x="5406325" y="4635571"/>
            <a:ext cx="2133599" cy="514339"/>
          </a:xfrm>
          <a:prstGeom prst="rect">
            <a:avLst/>
          </a:prstGeom>
          <a:solidFill>
            <a:srgbClr val="3F3F3F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Empty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(3 K)</a:t>
            </a:r>
          </a:p>
        </p:txBody>
      </p:sp>
      <p:sp>
        <p:nvSpPr>
          <p:cNvPr id="192" name="Shape 192"/>
          <p:cNvSpPr/>
          <p:nvPr/>
        </p:nvSpPr>
        <p:spPr>
          <a:xfrm>
            <a:off x="5410200" y="1473298"/>
            <a:ext cx="2133599" cy="514339"/>
          </a:xfrm>
          <a:prstGeom prst="rect">
            <a:avLst/>
          </a:prstGeom>
          <a:solidFill>
            <a:srgbClr val="3F3F3F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Empty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(3 K)</a:t>
            </a:r>
          </a:p>
        </p:txBody>
      </p:sp>
      <p:sp>
        <p:nvSpPr>
          <p:cNvPr id="193" name="Shape 193"/>
          <p:cNvSpPr/>
          <p:nvPr/>
        </p:nvSpPr>
        <p:spPr>
          <a:xfrm>
            <a:off x="5410200" y="1987638"/>
            <a:ext cx="2133599" cy="628659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 5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(4 K)</a:t>
            </a:r>
          </a:p>
        </p:txBody>
      </p:sp>
      <p:sp>
        <p:nvSpPr>
          <p:cNvPr id="194" name="Shape 194"/>
          <p:cNvSpPr/>
          <p:nvPr/>
        </p:nvSpPr>
        <p:spPr>
          <a:xfrm>
            <a:off x="5406325" y="2635357"/>
            <a:ext cx="2133599" cy="590539"/>
          </a:xfrm>
          <a:prstGeom prst="rect">
            <a:avLst/>
          </a:prstGeom>
          <a:solidFill>
            <a:srgbClr val="3F3F3F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Empty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(4 K)</a:t>
            </a:r>
          </a:p>
        </p:txBody>
      </p:sp>
      <p:sp>
        <p:nvSpPr>
          <p:cNvPr id="195" name="Shape 195"/>
          <p:cNvSpPr/>
          <p:nvPr/>
        </p:nvSpPr>
        <p:spPr>
          <a:xfrm>
            <a:off x="5406325" y="3225897"/>
            <a:ext cx="2133599" cy="628659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 6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(4 K)</a:t>
            </a:r>
          </a:p>
        </p:txBody>
      </p:sp>
      <p:sp>
        <p:nvSpPr>
          <p:cNvPr id="196" name="Shape 196"/>
          <p:cNvSpPr/>
          <p:nvPr/>
        </p:nvSpPr>
        <p:spPr>
          <a:xfrm>
            <a:off x="5406325" y="4616510"/>
            <a:ext cx="2133599" cy="1066800"/>
          </a:xfrm>
          <a:prstGeom prst="rect">
            <a:avLst/>
          </a:prstGeom>
          <a:solidFill>
            <a:srgbClr val="3F3F3F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Empty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(8 K)</a:t>
            </a:r>
          </a:p>
        </p:txBody>
      </p:sp>
      <p:sp>
        <p:nvSpPr>
          <p:cNvPr id="197" name="Shape 197"/>
          <p:cNvSpPr/>
          <p:nvPr/>
        </p:nvSpPr>
        <p:spPr>
          <a:xfrm>
            <a:off x="5410200" y="1466840"/>
            <a:ext cx="2133599" cy="114300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4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(7 K)</a:t>
            </a:r>
          </a:p>
        </p:txBody>
      </p:sp>
      <p:sp>
        <p:nvSpPr>
          <p:cNvPr id="198" name="Shape 198"/>
          <p:cNvSpPr/>
          <p:nvPr/>
        </p:nvSpPr>
        <p:spPr>
          <a:xfrm>
            <a:off x="5410200" y="2609839"/>
            <a:ext cx="2133599" cy="1219199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3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(8 K)</a:t>
            </a:r>
          </a:p>
        </p:txBody>
      </p:sp>
      <p:sp>
        <p:nvSpPr>
          <p:cNvPr id="199" name="Shape 199"/>
          <p:cNvSpPr/>
          <p:nvPr/>
        </p:nvSpPr>
        <p:spPr>
          <a:xfrm>
            <a:off x="5410200" y="3829039"/>
            <a:ext cx="2133599" cy="838199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2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(5 K)</a:t>
            </a:r>
          </a:p>
        </p:txBody>
      </p:sp>
      <p:sp>
        <p:nvSpPr>
          <p:cNvPr id="200" name="Shape 200"/>
          <p:cNvSpPr/>
          <p:nvPr/>
        </p:nvSpPr>
        <p:spPr>
          <a:xfrm>
            <a:off x="5410200" y="4648178"/>
            <a:ext cx="2133599" cy="106680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1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(8 K)</a:t>
            </a:r>
          </a:p>
        </p:txBody>
      </p:sp>
      <p:sp>
        <p:nvSpPr>
          <p:cNvPr id="201" name="Shape 201"/>
          <p:cNvSpPr/>
          <p:nvPr/>
        </p:nvSpPr>
        <p:spPr>
          <a:xfrm>
            <a:off x="5410200" y="5695914"/>
            <a:ext cx="2133599" cy="609599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Segment  0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(4 K)</a:t>
            </a:r>
          </a:p>
        </p:txBody>
      </p:sp>
      <p:sp>
        <p:nvSpPr>
          <p:cNvPr id="202" name="Shape 202"/>
          <p:cNvSpPr/>
          <p:nvPr/>
        </p:nvSpPr>
        <p:spPr>
          <a:xfrm>
            <a:off x="914400" y="3152761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Move Segments</a:t>
            </a:r>
          </a:p>
        </p:txBody>
      </p:sp>
      <p:sp>
        <p:nvSpPr>
          <p:cNvPr id="203" name="Shape 203"/>
          <p:cNvSpPr/>
          <p:nvPr/>
        </p:nvSpPr>
        <p:spPr>
          <a:xfrm>
            <a:off x="910525" y="3152761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Add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Segment 6</a:t>
            </a:r>
          </a:p>
        </p:txBody>
      </p:sp>
      <p:sp>
        <p:nvSpPr>
          <p:cNvPr id="204" name="Shape 204"/>
          <p:cNvSpPr/>
          <p:nvPr/>
        </p:nvSpPr>
        <p:spPr>
          <a:xfrm>
            <a:off x="895026" y="3123217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Remove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Segment 3</a:t>
            </a:r>
          </a:p>
        </p:txBody>
      </p:sp>
      <p:sp>
        <p:nvSpPr>
          <p:cNvPr id="205" name="Shape 205"/>
          <p:cNvSpPr/>
          <p:nvPr/>
        </p:nvSpPr>
        <p:spPr>
          <a:xfrm>
            <a:off x="895026" y="3123217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Add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Segment 5</a:t>
            </a:r>
          </a:p>
        </p:txBody>
      </p:sp>
      <p:sp>
        <p:nvSpPr>
          <p:cNvPr id="206" name="Shape 206"/>
          <p:cNvSpPr/>
          <p:nvPr/>
        </p:nvSpPr>
        <p:spPr>
          <a:xfrm>
            <a:off x="895026" y="3152761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Remove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Segment 4</a:t>
            </a:r>
          </a:p>
        </p:txBody>
      </p:sp>
      <p:sp>
        <p:nvSpPr>
          <p:cNvPr id="207" name="Shape 207"/>
          <p:cNvSpPr/>
          <p:nvPr/>
        </p:nvSpPr>
        <p:spPr>
          <a:xfrm>
            <a:off x="914400" y="3132752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Add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Segment 7</a:t>
            </a:r>
          </a:p>
        </p:txBody>
      </p:sp>
      <p:sp>
        <p:nvSpPr>
          <p:cNvPr id="208" name="Shape 208"/>
          <p:cNvSpPr/>
          <p:nvPr/>
        </p:nvSpPr>
        <p:spPr>
          <a:xfrm>
            <a:off x="914400" y="3111594"/>
            <a:ext cx="2381249" cy="1238250"/>
          </a:xfrm>
          <a:prstGeom prst="rect">
            <a:avLst/>
          </a:prstGeom>
          <a:solidFill>
            <a:schemeClr val="accent1"/>
          </a:solidFill>
          <a:ln w="11425" cap="flat" cmpd="sng">
            <a:solidFill>
              <a:srgbClr val="98483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Remove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Segment 1</a:t>
            </a: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 l="21562" t="13256" r="35951" b="36932"/>
          <a:stretch/>
        </p:blipFill>
        <p:spPr>
          <a:xfrm>
            <a:off x="304800" y="959227"/>
            <a:ext cx="8534399" cy="562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822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322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322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822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822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822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644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644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644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644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822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466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/>
              <a:t>Multics</a:t>
            </a:r>
            <a:r>
              <a:rPr lang="en-US" sz="3300" b="0" i="0" u="none" strike="noStrike" cap="none" baseline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Multics - “Multiplexed Information and Computing Service”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Started in 1964 in Cambridge, Massachusetts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Designed as a time-sharing operating system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en-US"/>
              <a:t>Time-sharing - the sharing of a common resource among multiple users via multiprogramming and multitasking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Multics greatly influenced the Unix operating system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en-US"/>
              <a:t>Hierarchical file system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en-US"/>
              <a:t>System shell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en-US"/>
              <a:t>Designed with security in mind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First OS to implement paging and segmentation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Noto Symbol</vt:lpstr>
      <vt:lpstr>Arial</vt:lpstr>
      <vt:lpstr>Georgia</vt:lpstr>
      <vt:lpstr>Civic</vt:lpstr>
      <vt:lpstr>Segmentation</vt:lpstr>
      <vt:lpstr>Memory allocation as a concept</vt:lpstr>
      <vt:lpstr>Paging </vt:lpstr>
      <vt:lpstr>Segmentation</vt:lpstr>
      <vt:lpstr>Figure 3-33 </vt:lpstr>
      <vt:lpstr>Multics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Segmentation</dc:title>
  <cp:lastModifiedBy>Anand Kumar</cp:lastModifiedBy>
  <cp:revision>4</cp:revision>
  <dcterms:modified xsi:type="dcterms:W3CDTF">2015-09-28T16:44:57Z</dcterms:modified>
</cp:coreProperties>
</file>