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65" r:id="rId3"/>
    <p:sldId id="273" r:id="rId4"/>
    <p:sldId id="274" r:id="rId5"/>
    <p:sldId id="279" r:id="rId6"/>
    <p:sldId id="277" r:id="rId7"/>
    <p:sldId id="278" r:id="rId8"/>
    <p:sldId id="276" r:id="rId9"/>
    <p:sldId id="280" r:id="rId10"/>
    <p:sldId id="281" r:id="rId11"/>
    <p:sldId id="2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5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9/28/2015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eprocess.com/operating-systems/least-recently-used-lru-not-frequently-used-nfu-aging-page-replacement-algorith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Jw8G4GdY-pc" TargetMode="External"/><Relationship Id="rId5" Type="http://schemas.openxmlformats.org/officeDocument/2006/relationships/hyperlink" Target="https://en.wikipedia.org/wiki/Page_replacement_algorithm#Not_frequently_used" TargetMode="External"/><Relationship Id="rId4" Type="http://schemas.openxmlformats.org/officeDocument/2006/relationships/hyperlink" Target="https://www.cs.princeton.edu/courses/archive/fall10/cos318/lectures/VMPaging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59rEMnKWoS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000660"/>
            <a:ext cx="9601200" cy="2743200"/>
          </a:xfrm>
        </p:spPr>
        <p:txBody>
          <a:bodyPr/>
          <a:lstStyle/>
          <a:p>
            <a:r>
              <a:rPr lang="en-US" dirty="0" smtClean="0"/>
              <a:t>Page Replacement Algorithms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Memory Management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1142385"/>
          </a:xfrm>
        </p:spPr>
        <p:txBody>
          <a:bodyPr/>
          <a:lstStyle/>
          <a:p>
            <a:pPr algn="ctr"/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396385"/>
            <a:ext cx="9601200" cy="43948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http://www2.cs.uregina.ca/~hamilton/courses/330/notes/memory/page_replacement.htmlAdd </a:t>
            </a:r>
            <a:r>
              <a:rPr lang="en-US" dirty="0" smtClean="0"/>
              <a:t>your second bullet point here</a:t>
            </a:r>
          </a:p>
          <a:p>
            <a:r>
              <a:rPr lang="en-US" dirty="0"/>
              <a:t>http://www.liralab.it/teaching/OS/files_current/class_6_10.pdf</a:t>
            </a:r>
          </a:p>
          <a:p>
            <a:r>
              <a:rPr lang="en-US" dirty="0"/>
              <a:t>http://</a:t>
            </a:r>
            <a:r>
              <a:rPr lang="en-US" dirty="0" smtClean="0"/>
              <a:t>mcicpc.cs.atu.edu/archives/2012/mcpc2012/lru/lru.html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www.moreprocess.com/operating-systems/least-recently-used-lru-not-frequently-used-nfu-aging-page-replacement-algorithm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www.cs.princeton.edu/courses/archive/fall10/cos318/lectures/VMPaging.pdf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en.wikipedia.org/wiki/Page_replacement_algorithm#Not_frequently_used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www.youtube.com/watch?v=Jw8G4GdY-pc</a:t>
            </a:r>
            <a:endParaRPr lang="en-US" dirty="0" smtClean="0"/>
          </a:p>
          <a:p>
            <a:r>
              <a:rPr lang="en-US" dirty="0"/>
              <a:t>http://www.cs.umd.edu/class/fall2001/cmsc411/projects/virtual/virtual.html</a:t>
            </a:r>
            <a:endParaRPr lang="en-US" dirty="0" smtClean="0"/>
          </a:p>
          <a:p>
            <a:r>
              <a:rPr lang="en-US" dirty="0"/>
              <a:t>http://www.moreprocess.com/operating-systems/working-set-wsclock-page-replacement-algorithm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84666"/>
            <a:ext cx="12192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-32266"/>
            <a:ext cx="12192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352819"/>
            <a:ext cx="9601200" cy="759853"/>
          </a:xfrm>
        </p:spPr>
        <p:txBody>
          <a:bodyPr/>
          <a:lstStyle/>
          <a:p>
            <a:pPr algn="ctr"/>
            <a:r>
              <a:rPr lang="en-US" dirty="0"/>
              <a:t>Optimal Page 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743199"/>
            <a:ext cx="5543282" cy="3810001"/>
          </a:xfrm>
        </p:spPr>
        <p:txBody>
          <a:bodyPr/>
          <a:lstStyle/>
          <a:p>
            <a:r>
              <a:rPr lang="en-US" sz="2400" dirty="0" smtClean="0"/>
              <a:t>The label for each </a:t>
            </a:r>
            <a:r>
              <a:rPr lang="en-US" sz="2400" dirty="0"/>
              <a:t>page in memory is labeled with the number of instructions that will be executed before that page is first </a:t>
            </a:r>
            <a:r>
              <a:rPr lang="en-US" sz="2400" dirty="0" smtClean="0"/>
              <a:t>referenced.</a:t>
            </a:r>
            <a:endParaRPr lang="en-US" sz="2400" dirty="0"/>
          </a:p>
          <a:p>
            <a:r>
              <a:rPr lang="en-US" sz="2400" dirty="0"/>
              <a:t>Replace the page with the highest number: i.e. postpone as much as possible the next page </a:t>
            </a:r>
            <a:r>
              <a:rPr lang="en-US" sz="2400" dirty="0" smtClean="0"/>
              <a:t>fault. </a:t>
            </a:r>
            <a:endParaRPr lang="en-US" sz="2400" dirty="0"/>
          </a:p>
          <a:p>
            <a:endParaRPr lang="en-US" sz="2400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35791" y="2818326"/>
            <a:ext cx="3592132" cy="3659746"/>
          </a:xfrm>
        </p:spPr>
        <p:txBody>
          <a:bodyPr/>
          <a:lstStyle/>
          <a:p>
            <a:r>
              <a:rPr lang="en-US" sz="2400" dirty="0"/>
              <a:t>The OS can’t look into the future to know how long it’ll take to reference every page again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6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706761"/>
          </a:xfrm>
        </p:spPr>
        <p:txBody>
          <a:bodyPr/>
          <a:lstStyle/>
          <a:p>
            <a:pPr algn="ctr"/>
            <a:r>
              <a:rPr lang="en-US" dirty="0" smtClean="0"/>
              <a:t>NRU (</a:t>
            </a:r>
            <a:r>
              <a:rPr lang="en-US" dirty="0"/>
              <a:t>Not Recently Used)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5307" y="2133600"/>
            <a:ext cx="5009882" cy="2837646"/>
          </a:xfrm>
        </p:spPr>
        <p:txBody>
          <a:bodyPr>
            <a:normAutofit/>
          </a:bodyPr>
          <a:lstStyle/>
          <a:p>
            <a:r>
              <a:rPr lang="en-US" dirty="0"/>
              <a:t>Keep one bit called the "used bit" or "reference bit", where 1 =&gt; used recently and 0 =&gt; not used </a:t>
            </a:r>
            <a:r>
              <a:rPr lang="en-US" dirty="0" smtClean="0"/>
              <a:t>recently.</a:t>
            </a:r>
            <a:endParaRPr lang="en-US" dirty="0"/>
          </a:p>
          <a:p>
            <a:r>
              <a:rPr lang="en-US" dirty="0"/>
              <a:t>Variants of this scheme are used in many operating systems, including UNIX and </a:t>
            </a:r>
            <a:r>
              <a:rPr lang="en-US" dirty="0" smtClean="0"/>
              <a:t>Macintosh.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351" y="1647422"/>
            <a:ext cx="6980349" cy="3810001"/>
          </a:xfrm>
        </p:spPr>
        <p:txBody>
          <a:bodyPr>
            <a:normAutofit/>
          </a:bodyPr>
          <a:lstStyle/>
          <a:p>
            <a:r>
              <a:rPr lang="en-US" b="1" dirty="0"/>
              <a:t>3 variations of </a:t>
            </a:r>
            <a:r>
              <a:rPr lang="en-US" b="1" dirty="0" smtClean="0"/>
              <a:t>NRU: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Variation </a:t>
            </a:r>
            <a:r>
              <a:rPr lang="en-US" b="1" dirty="0"/>
              <a:t>1</a:t>
            </a:r>
            <a:r>
              <a:rPr lang="en-US" dirty="0"/>
              <a:t>: </a:t>
            </a:r>
            <a:r>
              <a:rPr lang="en-US" dirty="0" smtClean="0"/>
              <a:t>If </a:t>
            </a:r>
            <a:r>
              <a:rPr lang="en-US" dirty="0"/>
              <a:t>the requested page is in </a:t>
            </a:r>
            <a:r>
              <a:rPr lang="en-US" dirty="0" smtClean="0"/>
              <a:t>memory 	already</a:t>
            </a:r>
            <a:r>
              <a:rPr lang="en-US" dirty="0"/>
              <a:t>, change its used bit as 1, </a:t>
            </a:r>
            <a:r>
              <a:rPr lang="en-US" dirty="0" smtClean="0"/>
              <a:t>otherwise</a:t>
            </a:r>
            <a:r>
              <a:rPr lang="en-US" dirty="0"/>
              <a:t>, execute </a:t>
            </a:r>
            <a:r>
              <a:rPr lang="en-US" dirty="0" smtClean="0"/>
              <a:t>	the </a:t>
            </a:r>
            <a:r>
              <a:rPr lang="en-US" dirty="0"/>
              <a:t>following </a:t>
            </a:r>
            <a:r>
              <a:rPr lang="en-US" dirty="0" smtClean="0"/>
              <a:t>algorithm.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Variation </a:t>
            </a:r>
            <a:r>
              <a:rPr lang="en-US" b="1" dirty="0"/>
              <a:t>3</a:t>
            </a:r>
            <a:r>
              <a:rPr lang="en-US" dirty="0"/>
              <a:t>: </a:t>
            </a:r>
            <a:r>
              <a:rPr lang="en-US" dirty="0" smtClean="0"/>
              <a:t>Reset </a:t>
            </a:r>
            <a:r>
              <a:rPr lang="en-US" dirty="0"/>
              <a:t>all bits to zero on a </a:t>
            </a:r>
            <a:r>
              <a:rPr lang="en-US" dirty="0" smtClean="0"/>
              <a:t>regular	interval</a:t>
            </a:r>
            <a:r>
              <a:rPr lang="en-US" dirty="0"/>
              <a:t>, say 60 </a:t>
            </a:r>
            <a:r>
              <a:rPr lang="en-US" dirty="0" smtClean="0"/>
              <a:t>times/second.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Variation</a:t>
            </a:r>
            <a:r>
              <a:rPr lang="en-US" dirty="0" smtClean="0"/>
              <a:t> </a:t>
            </a:r>
            <a:r>
              <a:rPr lang="en-US" b="1" dirty="0"/>
              <a:t>4</a:t>
            </a:r>
            <a:r>
              <a:rPr lang="en-US" dirty="0"/>
              <a:t>: Keep several bits, say 32 bits, </a:t>
            </a:r>
            <a:r>
              <a:rPr lang="en-US" dirty="0" smtClean="0"/>
              <a:t>to 	represent </a:t>
            </a:r>
            <a:r>
              <a:rPr lang="en-US" dirty="0"/>
              <a:t>the history of usage of the </a:t>
            </a:r>
            <a:r>
              <a:rPr lang="en-US" dirty="0" smtClean="0"/>
              <a:t>page</a:t>
            </a:r>
            <a:r>
              <a:rPr lang="en-US" dirty="0"/>
              <a:t>. When a </a:t>
            </a:r>
            <a:r>
              <a:rPr lang="en-US" dirty="0" smtClean="0"/>
              <a:t>	page </a:t>
            </a:r>
            <a:r>
              <a:rPr lang="en-US" dirty="0"/>
              <a:t>is chosen, it is replaced </a:t>
            </a:r>
            <a:r>
              <a:rPr lang="en-US" dirty="0" smtClean="0"/>
              <a:t>with </a:t>
            </a:r>
            <a:r>
              <a:rPr lang="en-US" dirty="0"/>
              <a:t>the new page </a:t>
            </a:r>
            <a:r>
              <a:rPr lang="en-US" dirty="0" smtClean="0"/>
              <a:t>	and </a:t>
            </a:r>
            <a:r>
              <a:rPr lang="en-US" dirty="0"/>
              <a:t>the used bits are </a:t>
            </a:r>
            <a:r>
              <a:rPr lang="en-US" dirty="0" smtClean="0"/>
              <a:t>cleared</a:t>
            </a:r>
            <a:r>
              <a:rPr lang="en-US" dirty="0"/>
              <a:t>, except for the </a:t>
            </a:r>
            <a:r>
              <a:rPr lang="en-US" dirty="0" smtClean="0"/>
              <a:t>	leftmost bit.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0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308100" y="1879600"/>
            <a:ext cx="9207500" cy="1701800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800" dirty="0" smtClean="0"/>
              <a:t>FIFO</a:t>
            </a:r>
            <a:r>
              <a:rPr lang="en-US" sz="6800" dirty="0"/>
              <a:t>, has the pages in a Linked-List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800" dirty="0"/>
              <a:t>On a page fault, the oldest page will be dropped, while the newest is added to the </a:t>
            </a:r>
            <a:r>
              <a:rPr lang="en-US" sz="6800" dirty="0" smtClean="0"/>
              <a:t>end</a:t>
            </a:r>
            <a:endParaRPr lang="en-US" sz="6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800" dirty="0"/>
              <a:t>Second chance solves an issue that occurs in FIFO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800" dirty="0"/>
              <a:t>A Reference bit is used to indicate the page has been used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6800" dirty="0"/>
              <a:t>If 0 the page is replaced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6800" dirty="0"/>
              <a:t>If 1, the R bit is cleared and set to 0 and the load time is updated</a:t>
            </a:r>
          </a:p>
          <a:p>
            <a:endParaRPr lang="en-US" dirty="0"/>
          </a:p>
        </p:txBody>
      </p:sp>
      <p:pic>
        <p:nvPicPr>
          <p:cNvPr id="5" name="Content Placeholder 3" descr="4-16.pn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962150" y="4330700"/>
            <a:ext cx="7899400" cy="1971675"/>
          </a:xfr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50900" y="361950"/>
            <a:ext cx="9601200" cy="1143000"/>
          </a:xfrm>
        </p:spPr>
        <p:txBody>
          <a:bodyPr/>
          <a:lstStyle/>
          <a:p>
            <a:pPr algn="ctr"/>
            <a:r>
              <a:rPr lang="en-US" dirty="0"/>
              <a:t>First-In</a:t>
            </a:r>
            <a:r>
              <a:rPr lang="en-US" dirty="0" smtClean="0"/>
              <a:t>, First-Out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Second-Chance Page Replacement</a:t>
            </a:r>
          </a:p>
        </p:txBody>
      </p:sp>
    </p:spTree>
    <p:extLst>
      <p:ext uri="{BB962C8B-B14F-4D97-AF65-F5344CB8AC3E}">
        <p14:creationId xmlns:p14="http://schemas.microsoft.com/office/powerpoint/2010/main" val="418628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96102"/>
            <a:ext cx="9601200" cy="60104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LRU (Least Recently Used)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060" y="3934363"/>
            <a:ext cx="9601200" cy="18541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Each page has a counter.</a:t>
            </a:r>
          </a:p>
          <a:p>
            <a:r>
              <a:rPr lang="en-US" dirty="0"/>
              <a:t>After every ‘x’ amount of time, every page that ran during the time interval increments the counter by 1.</a:t>
            </a:r>
          </a:p>
          <a:p>
            <a:r>
              <a:rPr lang="en-US" dirty="0"/>
              <a:t>Page with lowest counter is swapped out when necessary.</a:t>
            </a:r>
          </a:p>
          <a:p>
            <a:r>
              <a:rPr lang="en-US" dirty="0"/>
              <a:t>Downside: Does not put into account how long the page ran during the time interval.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060" y="1046725"/>
            <a:ext cx="5827540" cy="24817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Discards the least recently used items </a:t>
            </a:r>
            <a:r>
              <a:rPr lang="en-US" dirty="0" smtClean="0"/>
              <a:t>first.</a:t>
            </a:r>
          </a:p>
          <a:p>
            <a:r>
              <a:rPr lang="en-US" dirty="0"/>
              <a:t>LRU is implemented by a double linked list.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When </a:t>
            </a:r>
            <a:r>
              <a:rPr lang="en-US" dirty="0"/>
              <a:t>a page in the list is accessed, it will be </a:t>
            </a:r>
            <a:r>
              <a:rPr lang="en-US" dirty="0" smtClean="0"/>
              <a:t>moved </a:t>
            </a:r>
            <a:r>
              <a:rPr lang="en-US" dirty="0"/>
              <a:t>from its place to the end of the list. </a:t>
            </a:r>
            <a:endParaRPr lang="en-US" dirty="0" smtClean="0"/>
          </a:p>
          <a:p>
            <a:r>
              <a:rPr lang="en-US" dirty="0" smtClean="0"/>
              <a:t>Downside: Expensive and difficult to implement.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27214" y="3061840"/>
            <a:ext cx="493757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900" b="1" dirty="0" smtClean="0">
                <a:solidFill>
                  <a:schemeClr val="accent1"/>
                </a:solidFill>
              </a:rPr>
              <a:t>NFU </a:t>
            </a:r>
            <a:r>
              <a:rPr lang="en-US" sz="2900" b="1" dirty="0">
                <a:solidFill>
                  <a:schemeClr val="accent1"/>
                </a:solidFill>
              </a:rPr>
              <a:t>(Not Frequently Used)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0306" y="874663"/>
            <a:ext cx="3005588" cy="7742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4784" y="1728814"/>
            <a:ext cx="3005588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1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73882"/>
            <a:ext cx="9601200" cy="575647"/>
          </a:xfrm>
        </p:spPr>
        <p:txBody>
          <a:bodyPr/>
          <a:lstStyle/>
          <a:p>
            <a:pPr algn="ctr"/>
            <a:r>
              <a:rPr lang="en-US" dirty="0"/>
              <a:t>NFU’s Aging Modification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298700"/>
            <a:ext cx="4178300" cy="3403600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 smtClean="0"/>
              <a:t>Modification of NFU.</a:t>
            </a:r>
          </a:p>
          <a:p>
            <a:r>
              <a:rPr lang="en-US" sz="2100" dirty="0" smtClean="0"/>
              <a:t>Involves the shifting of reference bits. </a:t>
            </a:r>
          </a:p>
          <a:p>
            <a:r>
              <a:rPr lang="en-US" sz="2100" dirty="0" smtClean="0"/>
              <a:t>Each counter shifts right one bit before the reference bit.</a:t>
            </a:r>
          </a:p>
          <a:p>
            <a:r>
              <a:rPr lang="en-US" sz="2100" dirty="0" smtClean="0"/>
              <a:t>Reference bit then shifts to the left most bit.</a:t>
            </a:r>
          </a:p>
          <a:p>
            <a:r>
              <a:rPr lang="en-US" sz="2100" dirty="0" smtClean="0"/>
              <a:t>If there’s a page fault, the page with the lowest counter will be replaced.</a:t>
            </a:r>
          </a:p>
          <a:p>
            <a:endParaRPr lang="en-US" dirty="0"/>
          </a:p>
        </p:txBody>
      </p:sp>
      <p:pic>
        <p:nvPicPr>
          <p:cNvPr id="5" name="Picture 2" descr="http://images.slideplayer.com/7/1660256/slides/slide_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933" y="1136650"/>
            <a:ext cx="6460067" cy="484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31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5400" y="207639"/>
            <a:ext cx="9601200" cy="642367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dirty="0"/>
              <a:t/>
            </a:r>
            <a:br>
              <a:rPr lang="en-US" b="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Working Set and </a:t>
            </a:r>
            <a:r>
              <a:rPr lang="en-US" sz="4000" dirty="0" err="1"/>
              <a:t>WSClock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524000" y="1016895"/>
            <a:ext cx="9131300" cy="1891406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Pages being used by a </a:t>
            </a:r>
            <a:r>
              <a:rPr lang="en-US" dirty="0" smtClean="0"/>
              <a:t>process.</a:t>
            </a:r>
            <a:endParaRPr lang="en-US" dirty="0"/>
          </a:p>
          <a:p>
            <a:pPr fontAlgn="base"/>
            <a:r>
              <a:rPr lang="en-US" dirty="0"/>
              <a:t>If entire WS is in the memory then no page faults.</a:t>
            </a:r>
          </a:p>
          <a:p>
            <a:pPr fontAlgn="base"/>
            <a:r>
              <a:rPr lang="en-US" dirty="0"/>
              <a:t>Algorithm used to make sure working set is in memory.</a:t>
            </a:r>
          </a:p>
          <a:p>
            <a:pPr fontAlgn="base"/>
            <a:r>
              <a:rPr lang="en-US" dirty="0"/>
              <a:t>Time of last </a:t>
            </a:r>
            <a:r>
              <a:rPr lang="en-US" dirty="0" smtClean="0"/>
              <a:t>used.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638300" y="4089400"/>
            <a:ext cx="7137400" cy="1879600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Improvement </a:t>
            </a:r>
            <a:r>
              <a:rPr lang="en-US" dirty="0"/>
              <a:t>of WS page replacement </a:t>
            </a:r>
            <a:r>
              <a:rPr lang="en-US" dirty="0" smtClean="0"/>
              <a:t>algorithm.</a:t>
            </a:r>
            <a:endParaRPr lang="en-US" dirty="0"/>
          </a:p>
          <a:p>
            <a:pPr fontAlgn="base"/>
            <a:r>
              <a:rPr lang="en-US" dirty="0"/>
              <a:t>Circular list for each </a:t>
            </a:r>
            <a:r>
              <a:rPr lang="en-US" dirty="0" smtClean="0"/>
              <a:t>entry.</a:t>
            </a:r>
            <a:endParaRPr lang="en-US" dirty="0"/>
          </a:p>
          <a:p>
            <a:pPr fontAlgn="base"/>
            <a:r>
              <a:rPr lang="en-US" dirty="0"/>
              <a:t>Time of last </a:t>
            </a:r>
            <a:r>
              <a:rPr lang="en-US" dirty="0" smtClean="0"/>
              <a:t>used.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62250" y="3229546"/>
            <a:ext cx="665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WS Clock Algorithm</a:t>
            </a:r>
            <a:endParaRPr lang="en-US" sz="2900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012" y="1437546"/>
            <a:ext cx="3662127" cy="451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72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03200"/>
            <a:ext cx="9601200" cy="566738"/>
          </a:xfrm>
        </p:spPr>
        <p:txBody>
          <a:bodyPr/>
          <a:lstStyle/>
          <a:p>
            <a:pPr algn="ctr"/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0" y="914400"/>
            <a:ext cx="11204620" cy="4686300"/>
          </a:xfrm>
        </p:spPr>
        <p:txBody>
          <a:bodyPr>
            <a:normAutofit/>
          </a:bodyPr>
          <a:lstStyle/>
          <a:p>
            <a:pPr lvl="1"/>
            <a:r>
              <a:rPr lang="en-US" sz="1700" dirty="0"/>
              <a:t>Virtual memory is a feature of an operating </a:t>
            </a:r>
            <a:r>
              <a:rPr lang="en-US" sz="1700" dirty="0" smtClean="0"/>
              <a:t>system (OS) </a:t>
            </a:r>
            <a:r>
              <a:rPr lang="en-US" sz="1700" dirty="0"/>
              <a:t>that allows a computer to compensate for shortages of physical </a:t>
            </a:r>
            <a:r>
              <a:rPr lang="en-US" sz="1700" dirty="0" smtClean="0"/>
              <a:t>memory. </a:t>
            </a:r>
          </a:p>
          <a:p>
            <a:pPr lvl="1"/>
            <a:r>
              <a:rPr lang="en-US" sz="1700" dirty="0" smtClean="0"/>
              <a:t>When </a:t>
            </a:r>
            <a:r>
              <a:rPr lang="en-US" sz="1700" dirty="0"/>
              <a:t>an instruction is needed by the program it is transferred from virtual memory to physical.  </a:t>
            </a:r>
            <a:endParaRPr lang="en-US" sz="1700" dirty="0" smtClean="0"/>
          </a:p>
          <a:p>
            <a:pPr lvl="1"/>
            <a:r>
              <a:rPr lang="en-US" sz="1700" dirty="0" smtClean="0"/>
              <a:t>Advantages: Efficient and cheap and programmers can work being aware </a:t>
            </a:r>
            <a:r>
              <a:rPr lang="en-US" sz="1700" smtClean="0"/>
              <a:t>of just the</a:t>
            </a:r>
            <a:endParaRPr lang="en-US" sz="1700" dirty="0" smtClean="0"/>
          </a:p>
          <a:p>
            <a:pPr marL="274320" lvl="1" indent="0">
              <a:buNone/>
            </a:pPr>
            <a:r>
              <a:rPr lang="en-US" sz="1700" dirty="0" smtClean="0"/>
              <a:t>     </a:t>
            </a:r>
            <a:r>
              <a:rPr lang="en-US" sz="1700" b="1" dirty="0" smtClean="0"/>
              <a:t>LOGICAL MEMORY→ (Combination </a:t>
            </a:r>
            <a:r>
              <a:rPr lang="en-US" sz="1700" b="1" dirty="0"/>
              <a:t>of physical memory and the hard disk space acting </a:t>
            </a:r>
            <a:r>
              <a:rPr lang="en-US" sz="1700" b="1" dirty="0" smtClean="0"/>
              <a:t>as memory)</a:t>
            </a:r>
          </a:p>
          <a:p>
            <a:pPr lvl="1"/>
            <a:r>
              <a:rPr lang="en-US" sz="1700" dirty="0" smtClean="0"/>
              <a:t>Two methods of transferring data:</a:t>
            </a:r>
          </a:p>
          <a:p>
            <a:pPr lvl="2"/>
            <a:r>
              <a:rPr lang="en-US" sz="1700" dirty="0" smtClean="0"/>
              <a:t>Paging: Fixed Block Size, Single Address Space and Stored Contiguously.</a:t>
            </a:r>
          </a:p>
          <a:p>
            <a:pPr lvl="2"/>
            <a:r>
              <a:rPr lang="en-US" sz="1700" dirty="0" smtClean="0"/>
              <a:t>Segmentation: </a:t>
            </a:r>
            <a:r>
              <a:rPr lang="en-US" sz="1700" dirty="0"/>
              <a:t>V</a:t>
            </a:r>
            <a:r>
              <a:rPr lang="en-US" sz="1700" dirty="0" smtClean="0"/>
              <a:t>ariable Block Size, Double Address Space, Stored in Logical Groups.</a:t>
            </a:r>
            <a:br>
              <a:rPr lang="en-US" sz="1700" dirty="0" smtClean="0"/>
            </a:br>
            <a:endParaRPr lang="en-US" sz="17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99" y="4177507"/>
            <a:ext cx="4918129" cy="2590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7012" y="4177507"/>
            <a:ext cx="4732529" cy="2590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1400" y="63500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77012" y="635000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5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59rEMnKWoS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66800" y="889000"/>
            <a:ext cx="9822744" cy="55252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46700" y="189468"/>
            <a:ext cx="1447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+mj-lt"/>
              </a:rPr>
              <a:t>Video</a:t>
            </a:r>
            <a:r>
              <a:rPr lang="en-US" sz="2800" b="1" dirty="0" smtClean="0">
                <a:solidFill>
                  <a:schemeClr val="accent1"/>
                </a:solidFill>
              </a:rPr>
              <a:t>: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7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507</Words>
  <Application>Microsoft Office PowerPoint</Application>
  <PresentationFormat>Widescreen</PresentationFormat>
  <Paragraphs>69</Paragraphs>
  <Slides>10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Diamond Grid 16x9</vt:lpstr>
      <vt:lpstr>Page Replacement Algorithms</vt:lpstr>
      <vt:lpstr>Optimal Page Replacement</vt:lpstr>
      <vt:lpstr>NRU (Not Recently Used)</vt:lpstr>
      <vt:lpstr>First-In, First-Out The Second-Chance Page Replacement</vt:lpstr>
      <vt:lpstr>LRU (Least Recently Used) </vt:lpstr>
      <vt:lpstr>NFU’s Aging Modification</vt:lpstr>
      <vt:lpstr>  Working Set and WSClock</vt:lpstr>
      <vt:lpstr>Virtual Memory</vt:lpstr>
      <vt:lpstr>PowerPoint Presentation</vt:lpstr>
      <vt:lpstr>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2015-09-17T16:40:04Z</dcterms:created>
  <dcterms:modified xsi:type="dcterms:W3CDTF">2015-09-28T15:31:37Z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